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4" r:id="rId2"/>
    <p:sldId id="442" r:id="rId3"/>
    <p:sldId id="443" r:id="rId4"/>
    <p:sldId id="444" r:id="rId5"/>
    <p:sldId id="445" r:id="rId6"/>
    <p:sldId id="447" r:id="rId7"/>
    <p:sldId id="448" r:id="rId8"/>
    <p:sldId id="449" r:id="rId9"/>
    <p:sldId id="450" r:id="rId10"/>
    <p:sldId id="451" r:id="rId11"/>
    <p:sldId id="453" r:id="rId12"/>
    <p:sldId id="452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00"/>
    <a:srgbClr val="006600"/>
    <a:srgbClr val="BB0FAB"/>
    <a:srgbClr val="000099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30" autoAdjust="0"/>
  </p:normalViewPr>
  <p:slideViewPr>
    <p:cSldViewPr snapToGrid="0" showGuides="1">
      <p:cViewPr varScale="1">
        <p:scale>
          <a:sx n="94" d="100"/>
          <a:sy n="94" d="100"/>
        </p:scale>
        <p:origin x="-344" y="-96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8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9764" y="6594296"/>
            <a:ext cx="16242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friends-strangers.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43349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8,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2015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3681" y="2144388"/>
            <a:ext cx="8749148" cy="2545218"/>
          </a:xfrm>
          <a:prstGeom prst="rect">
            <a:avLst/>
          </a:prstGeom>
        </p:spPr>
        <p:txBody>
          <a:bodyPr/>
          <a:lstStyle/>
          <a:p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Cases</a:t>
            </a: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:</a:t>
            </a:r>
          </a:p>
          <a:p>
            <a:r>
              <a:rPr lang="en-US" sz="6600" kern="0" dirty="0">
                <a:latin typeface="Comic Sans MS" pitchFamily="66" charset="0"/>
                <a:ea typeface="+mj-ea"/>
                <a:cs typeface="+mj-cs"/>
              </a:rPr>
              <a:t>Friends &amp; Strangers</a:t>
            </a:r>
            <a:endParaRPr lang="en-US" sz="13800" dirty="0" smtClean="0"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1406" y="6594296"/>
            <a:ext cx="13925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C40025"/>
                </a:solidFill>
                <a:latin typeface="Comic Sans MS" pitchFamily="66" charset="0"/>
              </a:rPr>
              <a:t>mutual friends</a:t>
            </a:r>
            <a:r>
              <a:rPr lang="en-US" sz="3600" dirty="0">
                <a:latin typeface="Comic Sans MS" pitchFamily="66" charset="0"/>
              </a:rPr>
              <a:t>, or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mutual strangers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82258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 smtClean="0">
                <a:latin typeface="Comic Sans MS" pitchFamily="66" charset="0"/>
              </a:rPr>
              <a:t>size-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rgbClr val="C40025"/>
                </a:solidFill>
                <a:latin typeface="Comic Sans MS" pitchFamily="66" charset="0"/>
              </a:rPr>
              <a:t>red </a:t>
            </a:r>
            <a:r>
              <a:rPr lang="en-US" sz="3600" i="1" dirty="0" smtClean="0">
                <a:solidFill>
                  <a:srgbClr val="C40025"/>
                </a:solidFill>
                <a:latin typeface="Comic Sans MS" pitchFamily="66" charset="0"/>
              </a:rPr>
              <a:t>clique</a:t>
            </a:r>
            <a:r>
              <a:rPr lang="en-US" sz="3600" dirty="0" smtClean="0">
                <a:latin typeface="Comic Sans MS" pitchFamily="66" charset="0"/>
              </a:rPr>
              <a:t>, or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     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size</a:t>
            </a:r>
            <a:r>
              <a:rPr lang="en-US" sz="3600" dirty="0">
                <a:latin typeface="Comic Sans MS" pitchFamily="66" charset="0"/>
              </a:rPr>
              <a:t>-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sz="3600" i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clique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Let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R(k)</a:t>
            </a:r>
            <a:r>
              <a:rPr lang="en-US" sz="3600" dirty="0">
                <a:latin typeface="Comic Sans MS" pitchFamily="66" charset="0"/>
              </a:rPr>
              <a:t> be the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size.</a:t>
            </a: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3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918896" y="4620365"/>
            <a:ext cx="21265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36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6.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853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57252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R(4) = 18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>
              <a:defRPr/>
            </a:pP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!</a:t>
            </a:r>
          </a:p>
          <a:p>
            <a:pPr>
              <a:spcAft>
                <a:spcPts val="1800"/>
              </a:spcAft>
              <a:defRPr/>
            </a:pPr>
            <a:r>
              <a:rPr lang="en-US" sz="4000" dirty="0" smtClean="0">
                <a:solidFill>
                  <a:srgbClr val="000099"/>
                </a:solidFill>
                <a:latin typeface="Comic Sans MS" pitchFamily="66" charset="0"/>
              </a:rPr>
              <a:t>So in our second class, we have reached a research frontier!</a:t>
            </a:r>
            <a:endParaRPr lang="en-US" sz="4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92" y="1412392"/>
            <a:ext cx="8175062" cy="496581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Six people.  Every two are </a:t>
            </a:r>
          </a:p>
          <a:p>
            <a:pPr>
              <a:buFontTx/>
              <a:buNone/>
            </a:pPr>
            <a:r>
              <a:rPr lang="en-US" sz="4400" dirty="0" smtClean="0"/>
              <a:t>either friends or strangers.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Claim</a:t>
            </a:r>
            <a:r>
              <a:rPr lang="en-US" sz="44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3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mutual friends</a:t>
            </a:r>
            <a:r>
              <a:rPr lang="en-US" sz="4400" dirty="0" smtClean="0"/>
              <a:t> or</a:t>
            </a:r>
            <a:endParaRPr lang="en-US" sz="44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429" y="1499069"/>
            <a:ext cx="8393239" cy="39816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800" dirty="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800" dirty="0" smtClean="0"/>
              <a:t>--or convince yourself there isn’t any counterexample, that is, the </a:t>
            </a:r>
            <a:r>
              <a:rPr lang="en-US" sz="4800" dirty="0" smtClean="0">
                <a:solidFill>
                  <a:srgbClr val="006600"/>
                </a:solidFill>
              </a:rPr>
              <a:t>Claim</a:t>
            </a:r>
            <a:r>
              <a:rPr lang="en-US" sz="4800" dirty="0" smtClean="0"/>
              <a:t> is true.</a:t>
            </a:r>
            <a:r>
              <a:rPr lang="en-US" sz="4000" dirty="0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</a:t>
            </a:r>
            <a:r>
              <a:rPr lang="en-US" dirty="0" smtClean="0">
                <a:ln>
                  <a:solidFill>
                    <a:srgbClr val="3366FF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rgbClr val="008D00"/>
                  </a:solidFill>
                </a:ln>
              </a:rPr>
              <a:t>5</a:t>
            </a:r>
            <a:r>
              <a:rPr lang="en-US" dirty="0" smtClean="0"/>
              <a:t>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70300" y="4121150"/>
            <a:ext cx="1778000" cy="2151063"/>
            <a:chOff x="3670300" y="4121150"/>
            <a:chExt cx="1778000" cy="2151063"/>
          </a:xfrm>
        </p:grpSpPr>
        <p:cxnSp>
          <p:nvCxnSpPr>
            <p:cNvPr id="346130" name="AutoShape 18"/>
            <p:cNvCxnSpPr>
              <a:cxnSpLocks noChangeShapeType="1"/>
              <a:stCxn id="19461" idx="7"/>
              <a:endCxn id="19462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1" name="AutoShape 19"/>
            <p:cNvCxnSpPr>
              <a:cxnSpLocks noChangeShapeType="1"/>
              <a:stCxn id="19462" idx="6"/>
              <a:endCxn id="194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2" name="AutoShape 20"/>
            <p:cNvCxnSpPr>
              <a:cxnSpLocks noChangeShapeType="1"/>
              <a:stCxn id="19466" idx="0"/>
              <a:endCxn id="194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7" name="AutoShape 25"/>
            <p:cNvCxnSpPr>
              <a:cxnSpLocks noChangeShapeType="1"/>
              <a:stCxn id="19462" idx="3"/>
              <a:endCxn id="194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8" name="AutoShape 26"/>
            <p:cNvCxnSpPr>
              <a:cxnSpLocks noChangeShapeType="1"/>
              <a:stCxn id="19462" idx="5"/>
              <a:endCxn id="19465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</a:t>
            </a:r>
            <a:r>
              <a:rPr lang="en-US" sz="3600" dirty="0" smtClean="0">
                <a:ln>
                  <a:solidFill>
                    <a:srgbClr val="008D00"/>
                  </a:solidFill>
                </a:ln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AutoShape 19"/>
            <p:cNvCxnSpPr>
              <a:cxnSpLocks noChangeShapeType="1"/>
              <a:stCxn id="39" idx="6"/>
              <a:endCxn id="40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5" name="AutoShape 20"/>
            <p:cNvCxnSpPr>
              <a:cxnSpLocks noChangeShapeType="1"/>
              <a:stCxn id="43" idx="0"/>
              <a:endCxn id="39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25"/>
            <p:cNvCxnSpPr>
              <a:cxnSpLocks noChangeShapeType="1"/>
              <a:stCxn id="39" idx="3"/>
              <a:endCxn id="41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48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1" name="AutoShape 61"/>
            <p:cNvCxnSpPr>
              <a:cxnSpLocks noChangeShapeType="1"/>
              <a:stCxn id="48" idx="6"/>
              <a:endCxn id="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2" name="AutoShape 62"/>
            <p:cNvCxnSpPr>
              <a:cxnSpLocks noChangeShapeType="1"/>
              <a:stCxn id="60" idx="0"/>
              <a:endCxn id="4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3" name="AutoShape 63"/>
            <p:cNvCxnSpPr>
              <a:cxnSpLocks noChangeShapeType="1"/>
              <a:stCxn id="48" idx="3"/>
              <a:endCxn id="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5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5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2500" y="4016375"/>
            <a:ext cx="2146300" cy="2463800"/>
            <a:chOff x="3492500" y="4016375"/>
            <a:chExt cx="2146300" cy="2463800"/>
          </a:xfrm>
        </p:grpSpPr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799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2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5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 bwMode="auto">
            <a:xfrm>
              <a:off x="3505199" y="4587875"/>
              <a:ext cx="2133601" cy="1882775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1034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</a:t>
            </a:r>
            <a:r>
              <a:rPr lang="en-US" dirty="0" smtClean="0">
                <a:solidFill>
                  <a:srgbClr val="F27122"/>
                </a:solidFill>
              </a:rPr>
              <a:t>some pair </a:t>
            </a:r>
            <a:r>
              <a:rPr lang="en-US" dirty="0" smtClean="0"/>
              <a:t>of these friends </a:t>
            </a: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friends:</a:t>
            </a:r>
            <a:endParaRPr lang="en-US" dirty="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38100" algn="ctr">
            <a:solidFill>
              <a:srgbClr val="FF6600"/>
            </a:solidFill>
            <a:prstDash val="sysDash"/>
            <a:round/>
            <a:headEnd/>
            <a:tailEnd/>
          </a:ln>
        </p:spPr>
      </p:cxn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35376" y="4127500"/>
            <a:ext cx="1840463" cy="1606550"/>
            <a:chOff x="3635376" y="4127500"/>
            <a:chExt cx="1840463" cy="1606550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653003" y="4127500"/>
              <a:ext cx="817522" cy="53233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287290" y="4551337"/>
              <a:ext cx="1530799" cy="83462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 flipV="1">
              <a:off x="3720064" y="4753840"/>
              <a:ext cx="1755775" cy="955675"/>
            </a:xfrm>
            <a:prstGeom prst="line">
              <a:avLst/>
            </a:prstGeom>
            <a:noFill/>
            <a:ln w="50800" algn="ctr">
              <a:solidFill>
                <a:schemeClr val="accent6"/>
              </a:solidFill>
              <a:prstDash val="solid"/>
              <a:round/>
              <a:headEnd/>
              <a:tailE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</a:t>
            </a:r>
            <a:r>
              <a:rPr lang="en-US" dirty="0" smtClean="0">
                <a:solidFill>
                  <a:srgbClr val="F27122"/>
                </a:solidFill>
              </a:rPr>
              <a:t>no pair</a:t>
            </a:r>
            <a:r>
              <a:rPr lang="en-US" dirty="0" smtClean="0"/>
              <a:t> of these friends</a:t>
            </a:r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/>
              <a:t>are </a:t>
            </a:r>
          </a:p>
          <a:p>
            <a:pPr>
              <a:buFontTx/>
              <a:buNone/>
              <a:defRPr/>
            </a:pPr>
            <a:r>
              <a:rPr lang="en-US" dirty="0" smtClean="0"/>
              <a:t>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4465473" y="6262687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67" name="AutoShape 19"/>
          <p:cNvCxnSpPr>
            <a:cxnSpLocks noChangeShapeType="1"/>
            <a:stCxn id="23562" idx="6"/>
            <a:endCxn id="23563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8" name="AutoShape 20"/>
          <p:cNvCxnSpPr>
            <a:cxnSpLocks noChangeShapeType="1"/>
            <a:stCxn id="23566" idx="0"/>
            <a:endCxn id="23562" idx="4"/>
          </p:cNvCxnSpPr>
          <p:nvPr/>
        </p:nvCxnSpPr>
        <p:spPr bwMode="auto">
          <a:xfrm flipH="1" flipV="1">
            <a:off x="4558507" y="4214813"/>
            <a:ext cx="10948" cy="20478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9" name="AutoShape 25"/>
          <p:cNvCxnSpPr>
            <a:cxnSpLocks noChangeShapeType="1"/>
            <a:stCxn id="23562" idx="3"/>
            <a:endCxn id="23564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3571" name="Oval 55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74" name="AutoShape 61"/>
          <p:cNvCxnSpPr>
            <a:cxnSpLocks noChangeShapeType="1"/>
            <a:stCxn id="23571" idx="6"/>
            <a:endCxn id="23578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5" name="AutoShape 62"/>
          <p:cNvCxnSpPr>
            <a:cxnSpLocks noChangeShapeType="1"/>
            <a:stCxn id="23580" idx="0"/>
            <a:endCxn id="23571" idx="4"/>
          </p:cNvCxnSpPr>
          <p:nvPr/>
        </p:nvCxnSpPr>
        <p:spPr bwMode="auto">
          <a:xfrm flipV="1">
            <a:off x="4555990" y="4214813"/>
            <a:ext cx="2517" cy="205548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6" name="AutoShape 63"/>
          <p:cNvCxnSpPr>
            <a:cxnSpLocks noChangeShapeType="1"/>
            <a:stCxn id="23571" idx="3"/>
            <a:endCxn id="23579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3578" name="Oval 56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79" name="Oval 57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05034" y="4585961"/>
            <a:ext cx="2120137" cy="1892300"/>
            <a:chOff x="3505034" y="4564063"/>
            <a:chExt cx="2120137" cy="1892300"/>
          </a:xfrm>
        </p:grpSpPr>
        <p:sp>
          <p:nvSpPr>
            <p:cNvPr id="23580" name="Oval 59"/>
            <p:cNvSpPr>
              <a:spLocks noChangeArrowheads="1"/>
            </p:cNvSpPr>
            <p:nvPr/>
          </p:nvSpPr>
          <p:spPr bwMode="auto">
            <a:xfrm>
              <a:off x="4452008" y="6248400"/>
              <a:ext cx="207963" cy="20796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5417208" y="4564063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3505034" y="5619749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cxnSp>
          <p:nvCxnSpPr>
            <p:cNvPr id="60" name="AutoShape 1072"/>
            <p:cNvCxnSpPr>
              <a:cxnSpLocks noChangeShapeType="1"/>
            </p:cNvCxnSpPr>
            <p:nvPr/>
          </p:nvCxnSpPr>
          <p:spPr bwMode="auto">
            <a:xfrm>
              <a:off x="3716338" y="5724525"/>
              <a:ext cx="777875" cy="558800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073"/>
            <p:cNvCxnSpPr>
              <a:cxnSpLocks noChangeShapeType="1"/>
            </p:cNvCxnSpPr>
            <p:nvPr/>
          </p:nvCxnSpPr>
          <p:spPr bwMode="auto">
            <a:xfrm flipV="1">
              <a:off x="3713821" y="4741863"/>
              <a:ext cx="1747837" cy="9683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074"/>
            <p:cNvCxnSpPr>
              <a:cxnSpLocks noChangeShapeType="1"/>
            </p:cNvCxnSpPr>
            <p:nvPr/>
          </p:nvCxnSpPr>
          <p:spPr bwMode="auto">
            <a:xfrm flipV="1">
              <a:off x="4672176" y="4752812"/>
              <a:ext cx="822325" cy="15271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98963" y="4401383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7695</TotalTime>
  <Words>436</Words>
  <Application>Microsoft Macintosh PowerPoint</Application>
  <PresentationFormat>On-screen Show (4:3)</PresentationFormat>
  <Paragraphs>84</Paragraphs>
  <Slides>12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Friends &amp; Strangers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Theorem</vt:lpstr>
      <vt:lpstr>Ramsey’s Numbers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523</cp:revision>
  <cp:lastPrinted>2015-02-03T16:58:11Z</cp:lastPrinted>
  <dcterms:created xsi:type="dcterms:W3CDTF">2011-02-03T15:55:26Z</dcterms:created>
  <dcterms:modified xsi:type="dcterms:W3CDTF">2015-02-06T04:05:44Z</dcterms:modified>
  <cp:category/>
</cp:coreProperties>
</file>