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462" r:id="rId2"/>
    <p:sldId id="569" r:id="rId3"/>
    <p:sldId id="570" r:id="rId4"/>
    <p:sldId id="571" r:id="rId5"/>
    <p:sldId id="575" r:id="rId6"/>
    <p:sldId id="572" r:id="rId7"/>
    <p:sldId id="541" r:id="rId8"/>
    <p:sldId id="540" r:id="rId9"/>
    <p:sldId id="576" r:id="rId10"/>
    <p:sldId id="578" r:id="rId11"/>
    <p:sldId id="559" r:id="rId12"/>
    <p:sldId id="577" r:id="rId13"/>
    <p:sldId id="562" r:id="rId14"/>
    <p:sldId id="568" r:id="rId15"/>
    <p:sldId id="561" r:id="rId16"/>
    <p:sldId id="560" r:id="rId17"/>
    <p:sldId id="565" r:id="rId18"/>
    <p:sldId id="546" r:id="rId19"/>
    <p:sldId id="579" r:id="rId20"/>
  </p:sldIdLst>
  <p:sldSz cx="9144000" cy="6858000" type="letter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2024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22,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41549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  <a:p>
            <a:pPr algn="ctr"/>
            <a:r>
              <a:rPr lang="en-US" sz="8800">
                <a:solidFill>
                  <a:schemeClr val="tx2"/>
                </a:solidFill>
                <a:cs typeface="Arial" charset="0"/>
              </a:rPr>
              <a:t>(</a:t>
            </a:r>
            <a:r>
              <a:rPr lang="en-US" sz="8800" smtClean="0">
                <a:solidFill>
                  <a:schemeClr val="tx2"/>
                </a:solidFill>
                <a:cs typeface="Arial" charset="0"/>
              </a:rPr>
              <a:t>draft)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10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548348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is a pre-MST</a:t>
            </a:r>
            <a:endParaRPr lang="en-US" sz="6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361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11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548348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is a pre-MST and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an extending edge for </a:t>
            </a:r>
            <a:r>
              <a:rPr lang="en-US" sz="6000" dirty="0" smtClean="0">
                <a:solidFill>
                  <a:srgbClr val="0000F1"/>
                </a:solidFill>
                <a:latin typeface="Comic Sans MS"/>
                <a:cs typeface="Comic Sans MS"/>
              </a:rPr>
              <a:t>F</a:t>
            </a:r>
            <a:endParaRPr lang="en-US" sz="6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277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12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548348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is a pre-MST and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an extending edge for </a:t>
            </a:r>
            <a:r>
              <a:rPr lang="en-US" sz="6000" dirty="0" smtClean="0">
                <a:solidFill>
                  <a:srgbClr val="0000F1"/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, then </a:t>
            </a:r>
            <a:r>
              <a:rPr lang="en-US" sz="6000" dirty="0" smtClean="0">
                <a:solidFill>
                  <a:srgbClr val="0000F1"/>
                </a:solidFill>
                <a:latin typeface="Comic Sans MS"/>
                <a:cs typeface="Comic Sans MS"/>
              </a:rPr>
              <a:t>F + e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is a pre-MST</a:t>
            </a:r>
            <a:endParaRPr lang="en-US" sz="6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620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Proof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13716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Say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is a sub graph of </a:t>
            </a:r>
            <a:r>
              <a:rPr lang="en-US" sz="4800" dirty="0" smtClean="0">
                <a:latin typeface="Comic Sans MS"/>
                <a:cs typeface="Comic Sans MS"/>
              </a:rPr>
              <a:t>an </a:t>
            </a:r>
            <a:r>
              <a:rPr lang="en-US" sz="4800" dirty="0" smtClean="0">
                <a:latin typeface="Comic Sans MS"/>
                <a:cs typeface="Comic Sans MS"/>
              </a:rPr>
              <a:t>MST 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M.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We </a:t>
            </a:r>
            <a:r>
              <a:rPr lang="en-US" sz="4800" dirty="0" smtClean="0">
                <a:latin typeface="Comic Sans MS"/>
                <a:cs typeface="Comic Sans MS"/>
              </a:rPr>
              <a:t>want to show that 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F+e</a:t>
            </a:r>
            <a:r>
              <a:rPr lang="en-US" sz="4800" dirty="0" smtClean="0">
                <a:latin typeface="Comic Sans MS"/>
                <a:cs typeface="Comic Sans MS"/>
              </a:rPr>
              <a:t> is </a:t>
            </a:r>
            <a:r>
              <a:rPr lang="en-US" sz="4800" dirty="0" smtClean="0">
                <a:latin typeface="Comic Sans MS"/>
                <a:cs typeface="Comic Sans MS"/>
              </a:rPr>
              <a:t>a </a:t>
            </a:r>
            <a:r>
              <a:rPr lang="en-US" sz="4800" dirty="0" err="1" smtClean="0">
                <a:latin typeface="Comic Sans MS"/>
                <a:cs typeface="Comic Sans MS"/>
              </a:rPr>
              <a:t>subgraph</a:t>
            </a:r>
            <a:r>
              <a:rPr lang="en-US" sz="4800" dirty="0" smtClean="0">
                <a:latin typeface="Comic Sans MS"/>
                <a:cs typeface="Comic Sans MS"/>
              </a:rPr>
              <a:t> of some MST.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44958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If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is in </a:t>
            </a:r>
            <a:r>
              <a:rPr lang="en-US" sz="6000" dirty="0" smtClean="0">
                <a:solidFill>
                  <a:srgbClr val="0000E5"/>
                </a:solidFill>
              </a:rPr>
              <a:t>M</a:t>
            </a:r>
            <a:r>
              <a:rPr lang="en-US" sz="6000" dirty="0" smtClean="0"/>
              <a:t>, we </a:t>
            </a:r>
            <a:r>
              <a:rPr lang="en-US" sz="6000" dirty="0" smtClean="0"/>
              <a:t>are done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3766696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ase: </a:t>
            </a:r>
            <a:r>
              <a:rPr lang="en-US" dirty="0" smtClean="0">
                <a:solidFill>
                  <a:srgbClr val="0000E5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not in </a:t>
            </a:r>
            <a:r>
              <a:rPr lang="en-US" dirty="0" smtClean="0">
                <a:solidFill>
                  <a:srgbClr val="0000E5"/>
                </a:solidFill>
              </a:rPr>
              <a:t>M</a:t>
            </a:r>
            <a:endParaRPr lang="en-US" dirty="0">
              <a:solidFill>
                <a:srgbClr val="000000"/>
              </a:solidFill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r>
              <a:rPr lang="en-US" sz="4400" dirty="0" smtClean="0"/>
              <a:t>Now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err="1" smtClean="0">
                <a:solidFill>
                  <a:srgbClr val="0000E5"/>
                </a:solidFill>
              </a:rPr>
              <a:t>M+e</a:t>
            </a:r>
            <a:r>
              <a:rPr lang="en-US" sz="4400" dirty="0" smtClean="0"/>
              <a:t> </a:t>
            </a:r>
            <a:r>
              <a:rPr lang="en-US" sz="4400" dirty="0" smtClean="0"/>
              <a:t>has a cycle composed of some </a:t>
            </a:r>
            <a:r>
              <a:rPr lang="en-US" sz="4400" dirty="0" smtClean="0"/>
              <a:t>path     in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 M</a:t>
            </a:r>
            <a:r>
              <a:rPr lang="en-US" sz="4400" dirty="0" smtClean="0"/>
              <a:t> </a:t>
            </a:r>
            <a:r>
              <a:rPr lang="en-US" sz="4400" dirty="0" smtClean="0"/>
              <a:t>plus the edge </a:t>
            </a:r>
            <a:r>
              <a:rPr lang="en-US" sz="4400" dirty="0" smtClean="0">
                <a:solidFill>
                  <a:srgbClr val="0000F1"/>
                </a:solidFill>
              </a:rPr>
              <a:t>e</a:t>
            </a:r>
            <a:r>
              <a:rPr lang="en-US" sz="4400" dirty="0" smtClean="0"/>
              <a:t>.  Since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/>
              <a:t> is gray </a:t>
            </a:r>
            <a:r>
              <a:rPr lang="en-US" sz="4400" dirty="0" smtClean="0"/>
              <a:t>in some coloring of </a:t>
            </a:r>
            <a:r>
              <a:rPr lang="en-US" sz="4400" dirty="0" smtClean="0">
                <a:solidFill>
                  <a:srgbClr val="0000E5"/>
                </a:solidFill>
              </a:rPr>
              <a:t>F</a:t>
            </a:r>
            <a:r>
              <a:rPr lang="en-US" sz="4400" dirty="0" smtClean="0"/>
              <a:t>, </a:t>
            </a:r>
            <a:r>
              <a:rPr lang="en-US" sz="4400" dirty="0"/>
              <a:t>t</a:t>
            </a:r>
            <a:r>
              <a:rPr lang="en-US" sz="4400" dirty="0" smtClean="0"/>
              <a:t>he ends of     would have different colors, so     must </a:t>
            </a:r>
            <a:r>
              <a:rPr lang="en-US" sz="4400" dirty="0" smtClean="0"/>
              <a:t>have a gray </a:t>
            </a:r>
            <a:r>
              <a:rPr lang="en-US" sz="4400" dirty="0" smtClean="0"/>
              <a:t>edge </a:t>
            </a:r>
            <a:r>
              <a:rPr lang="en-US" sz="4400" dirty="0" smtClean="0">
                <a:solidFill>
                  <a:srgbClr val="0000E5"/>
                </a:solidFill>
              </a:rPr>
              <a:t>g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60477"/>
              </p:ext>
            </p:extLst>
          </p:nvPr>
        </p:nvGraphicFramePr>
        <p:xfrm>
          <a:off x="4343400" y="2071255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39700" imgH="241300" progId="Equation.DSMT4">
                  <p:embed/>
                </p:oleObj>
              </mc:Choice>
              <mc:Fallback>
                <p:oleObj name="Equation" r:id="rId3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2071255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099121"/>
              </p:ext>
            </p:extLst>
          </p:nvPr>
        </p:nvGraphicFramePr>
        <p:xfrm>
          <a:off x="1600200" y="4114800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39700" imgH="241300" progId="Equation.DSMT4">
                  <p:embed/>
                </p:oleObj>
              </mc:Choice>
              <mc:Fallback>
                <p:oleObj name="Equation" r:id="rId5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4114800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605895"/>
              </p:ext>
            </p:extLst>
          </p:nvPr>
        </p:nvGraphicFramePr>
        <p:xfrm>
          <a:off x="3352800" y="4724400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139700" imgH="241300" progId="Equation.DSMT4">
                  <p:embed/>
                </p:oleObj>
              </mc:Choice>
              <mc:Fallback>
                <p:oleObj name="Equation" r:id="rId6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4724400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51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3662"/>
            <a:ext cx="8305800" cy="9906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102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24400" y="152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24600" y="1752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20921640">
            <a:off x="5289844" y="3110381"/>
            <a:ext cx="45719" cy="188613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" name="Curved Connector 2"/>
          <p:cNvCxnSpPr>
            <a:stCxn id="9" idx="1"/>
            <a:endCxn id="5" idx="2"/>
          </p:cNvCxnSpPr>
          <p:nvPr/>
        </p:nvCxnSpPr>
        <p:spPr bwMode="auto">
          <a:xfrm rot="16200000" flipH="1">
            <a:off x="4213318" y="3832318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Rectangle 24"/>
          <p:cNvSpPr/>
          <p:nvPr/>
        </p:nvSpPr>
        <p:spPr bwMode="auto">
          <a:xfrm rot="2726405">
            <a:off x="5701155" y="1595297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0868294" flipH="1">
            <a:off x="4929572" y="1642923"/>
            <a:ext cx="45719" cy="13692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13990827" flipH="1">
            <a:off x="4784734" y="4707579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0551375" flipH="1">
            <a:off x="5523295" y="5105715"/>
            <a:ext cx="45719" cy="1022844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2098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27432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4800600"/>
            <a:ext cx="68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9718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M…</a:t>
            </a:r>
            <a:endParaRPr lang="en-US" sz="9600" dirty="0"/>
          </a:p>
        </p:txBody>
      </p:sp>
      <p:cxnSp>
        <p:nvCxnSpPr>
          <p:cNvPr id="35" name="Curved Connector 34"/>
          <p:cNvCxnSpPr/>
          <p:nvPr/>
        </p:nvCxnSpPr>
        <p:spPr bwMode="auto">
          <a:xfrm rot="16200000" flipH="1">
            <a:off x="4191000" y="3810000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63500" cap="flat" cmpd="sng" algn="ctr">
            <a:gradFill flip="none" rotWithShape="1">
              <a:gsLst>
                <a:gs pos="0">
                  <a:prstClr val="white"/>
                </a:gs>
                <a:gs pos="100000">
                  <a:schemeClr val="tx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381000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 rot="17182474" flipH="1">
            <a:off x="3464486" y="5051574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4532338">
            <a:off x="3845657" y="994011"/>
            <a:ext cx="61276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5" grpId="0" animBg="1"/>
      <p:bldP spid="26" grpId="0" animBg="1"/>
      <p:bldP spid="27" grpId="0" animBg="1"/>
      <p:bldP spid="29" grpId="0" animBg="1"/>
      <p:bldP spid="24" grpId="0"/>
      <p:bldP spid="30" grpId="0"/>
      <p:bldP spid="31" grpId="0"/>
      <p:bldP spid="32" grpId="0"/>
      <p:bldP spid="36" grpId="0"/>
      <p:bldP spid="37" grpId="1" animBg="1"/>
      <p:bldP spid="3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E5"/>
                </a:solidFill>
              </a:rPr>
              <a:t>M* </a:t>
            </a:r>
            <a:r>
              <a:rPr lang="en-US" sz="5400" dirty="0" smtClean="0"/>
              <a:t>be </a:t>
            </a:r>
            <a:r>
              <a:rPr lang="en-US" sz="5400" dirty="0" err="1" smtClean="0">
                <a:solidFill>
                  <a:srgbClr val="0000E5"/>
                </a:solidFill>
              </a:rPr>
              <a:t>M+e-</a:t>
            </a:r>
            <a:r>
              <a:rPr lang="en-US" sz="5400" dirty="0" err="1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.  We claim that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M*</a:t>
            </a:r>
            <a:r>
              <a:rPr lang="en-US" sz="5400" dirty="0" smtClean="0"/>
              <a:t> is an MST, and it contains</a:t>
            </a:r>
          </a:p>
          <a:p>
            <a:r>
              <a:rPr lang="en-US" sz="5400" dirty="0" err="1" smtClean="0">
                <a:solidFill>
                  <a:srgbClr val="0000F1"/>
                </a:solidFill>
              </a:rPr>
              <a:t>F+e</a:t>
            </a:r>
            <a:r>
              <a:rPr lang="en-US" sz="5400" dirty="0" smtClean="0"/>
              <a:t>, so</a:t>
            </a:r>
            <a:endParaRPr lang="en-US" sz="5400" dirty="0">
              <a:solidFill>
                <a:srgbClr val="0000F1"/>
              </a:solidFill>
            </a:endParaRPr>
          </a:p>
          <a:p>
            <a:pPr algn="ctr"/>
            <a:r>
              <a:rPr lang="en-US" sz="5400" dirty="0" err="1" smtClean="0">
                <a:solidFill>
                  <a:srgbClr val="0000F1"/>
                </a:solidFill>
              </a:rPr>
              <a:t>F+e</a:t>
            </a:r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 a pre-MST.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17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20657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By the </a:t>
            </a:r>
            <a:r>
              <a:rPr lang="en-US" sz="6600" dirty="0" smtClean="0">
                <a:solidFill>
                  <a:srgbClr val="930093"/>
                </a:solidFill>
              </a:rPr>
              <a:t>Lemma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M*</a:t>
            </a:r>
            <a:r>
              <a:rPr lang="en-US" sz="6600" dirty="0" smtClean="0"/>
              <a:t> is a spanning tree.</a:t>
            </a:r>
            <a:endParaRPr lang="en-US" sz="6600" dirty="0"/>
          </a:p>
          <a:p>
            <a:pPr>
              <a:lnSpc>
                <a:spcPct val="140000"/>
              </a:lnSpc>
            </a:pPr>
            <a:endParaRPr lang="en-US" sz="4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18</a:t>
            </a:fld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6626" y="1295400"/>
            <a:ext cx="7701574" cy="453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Since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g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are both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gray,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was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min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weight among gray edges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w(g)</a:t>
            </a:r>
            <a:r>
              <a:rPr lang="en-US" sz="4400" dirty="0" smtClean="0">
                <a:latin typeface="Comic Sans MS"/>
                <a:cs typeface="Comic Sans MS"/>
              </a:rPr>
              <a:t>.  So</a:t>
            </a:r>
          </a:p>
          <a:p>
            <a:pPr algn="ctr">
              <a:lnSpc>
                <a:spcPct val="120000"/>
              </a:lnSpc>
            </a:pP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(M*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w(M)</a:t>
            </a:r>
          </a:p>
          <a:p>
            <a:pPr>
              <a:lnSpc>
                <a:spcPct val="120000"/>
              </a:lnSpc>
            </a:pPr>
            <a:r>
              <a:rPr lang="en-US" sz="4400" dirty="0" smtClean="0">
                <a:latin typeface="Comic Sans MS"/>
                <a:cs typeface="Comic Sans MS"/>
              </a:rPr>
              <a:t>Therefore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M*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must be an MST.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2362200"/>
          </a:xfrm>
        </p:spPr>
        <p:txBody>
          <a:bodyPr/>
          <a:lstStyle/>
          <a:p>
            <a:r>
              <a:rPr lang="en-US" sz="4400" dirty="0" smtClean="0"/>
              <a:t>If all weights are distinct, then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/>
              <a:t>has a </a:t>
            </a:r>
            <a:r>
              <a:rPr lang="en-US" sz="4400" dirty="0" smtClean="0">
                <a:solidFill>
                  <a:srgbClr val="FF00FF"/>
                </a:solidFill>
              </a:rPr>
              <a:t>unique</a:t>
            </a:r>
            <a:r>
              <a:rPr lang="en-US" sz="4400" dirty="0" smtClean="0"/>
              <a:t> MST.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49701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Because then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w(e) 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w(g)</a:t>
            </a:r>
            <a:r>
              <a:rPr lang="en-US" sz="4000" dirty="0">
                <a:latin typeface="Comic Sans MS"/>
                <a:cs typeface="Comic Sans MS"/>
              </a:rPr>
              <a:t>, so</a:t>
            </a:r>
          </a:p>
          <a:p>
            <a:pPr algn="ctr"/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w(M*) 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w(M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 M.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So all pre-MST 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F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must be </a:t>
            </a:r>
            <a:r>
              <a:rPr lang="en-US" sz="40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subgraphs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of the same MST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 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54776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3600" b="0" dirty="0" smtClean="0">
                <a:solidFill>
                  <a:srgbClr val="800000"/>
                </a:solidFill>
              </a:rPr>
              <a:t>Lemma:</a:t>
            </a:r>
            <a:r>
              <a:rPr lang="en-US" sz="3600" b="0" dirty="0" smtClean="0"/>
              <a:t> </a:t>
            </a:r>
            <a:r>
              <a:rPr lang="en-US" b="0" dirty="0" smtClean="0"/>
              <a:t>Adding a single edge to a spanning tree creates a unique cycle.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488" y="3733800"/>
            <a:ext cx="86565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Removing any edge on </a:t>
            </a:r>
            <a:r>
              <a:rPr lang="en-US" sz="4400" dirty="0" smtClean="0"/>
              <a:t>that cycle</a:t>
            </a:r>
          </a:p>
          <a:p>
            <a:r>
              <a:rPr lang="en-US" sz="4400" dirty="0" smtClean="0"/>
              <a:t>yields </a:t>
            </a:r>
            <a:r>
              <a:rPr lang="en-US" sz="4400" dirty="0"/>
              <a:t>another spanning </a:t>
            </a:r>
            <a:r>
              <a:rPr lang="en-US" sz="4400" dirty="0" smtClean="0"/>
              <a:t>tree.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8035686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28" name="Curved Connector 27"/>
          <p:cNvCxnSpPr/>
          <p:nvPr/>
        </p:nvCxnSpPr>
        <p:spPr bwMode="auto">
          <a:xfrm rot="16200000" flipH="1">
            <a:off x="4251418" y="3901983"/>
            <a:ext cx="2088964" cy="381000"/>
          </a:xfrm>
          <a:prstGeom prst="curvedConnector5">
            <a:avLst>
              <a:gd name="adj1" fmla="val -59579"/>
              <a:gd name="adj2" fmla="val -902525"/>
              <a:gd name="adj3" fmla="val 134326"/>
            </a:avLst>
          </a:prstGeom>
          <a:noFill/>
          <a:ln w="317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34200" y="47244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dirty="0" err="1" smtClean="0"/>
              <a:t>+</a:t>
            </a:r>
            <a:r>
              <a:rPr lang="en-US" sz="4400" dirty="0" err="1" smtClean="0">
                <a:solidFill>
                  <a:srgbClr val="FF0000"/>
                </a:solidFill>
              </a:rPr>
              <a:t>e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Curved Connector 135"/>
          <p:cNvCxnSpPr/>
          <p:nvPr/>
        </p:nvCxnSpPr>
        <p:spPr bwMode="auto">
          <a:xfrm rot="16200000" flipH="1">
            <a:off x="4327618" y="3901983"/>
            <a:ext cx="2088964" cy="381000"/>
          </a:xfrm>
          <a:prstGeom prst="curvedConnector5">
            <a:avLst>
              <a:gd name="adj1" fmla="val -59579"/>
              <a:gd name="adj2" fmla="val -902525"/>
              <a:gd name="adj3" fmla="val 134326"/>
            </a:avLst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38" name="Straight Connector 137"/>
          <p:cNvCxnSpPr/>
          <p:nvPr/>
        </p:nvCxnSpPr>
        <p:spPr bwMode="auto">
          <a:xfrm>
            <a:off x="5105400" y="3048000"/>
            <a:ext cx="381000" cy="2057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181600" y="3048000"/>
            <a:ext cx="381000" cy="2057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8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00FF"/>
                </a:solidFill>
              </a:rPr>
              <a:t>pre</a:t>
            </a:r>
            <a:r>
              <a:rPr lang="en-US" sz="4800" dirty="0" smtClean="0"/>
              <a:t>-MST’s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86800" cy="4648200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930093"/>
                </a:solidFill>
              </a:rPr>
              <a:t>pre-MST</a:t>
            </a:r>
            <a:r>
              <a:rPr lang="en-US" sz="5400" dirty="0" smtClean="0"/>
              <a:t> of weighted graph </a:t>
            </a:r>
            <a:r>
              <a:rPr lang="en-US" sz="5400" dirty="0" smtClean="0">
                <a:solidFill>
                  <a:srgbClr val="0000F1"/>
                </a:solidFill>
              </a:rPr>
              <a:t>G</a:t>
            </a:r>
            <a:r>
              <a:rPr lang="en-US" sz="5400" dirty="0" smtClean="0"/>
              <a:t> </a:t>
            </a:r>
            <a:r>
              <a:rPr lang="en-US" sz="5400" dirty="0" smtClean="0"/>
              <a:t>is a spanning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  <a:r>
              <a:rPr lang="en-US" sz="5400" dirty="0" smtClean="0"/>
              <a:t>of a MST of </a:t>
            </a:r>
            <a:r>
              <a:rPr lang="en-US" sz="5400" dirty="0" smtClean="0">
                <a:solidFill>
                  <a:srgbClr val="0000F1"/>
                </a:solidFill>
              </a:rPr>
              <a:t>G</a:t>
            </a:r>
            <a:r>
              <a:rPr lang="en-US" sz="5400" dirty="0" smtClean="0"/>
              <a:t>.</a:t>
            </a:r>
          </a:p>
          <a:p>
            <a:r>
              <a:rPr lang="en-US" sz="5400" dirty="0" smtClean="0"/>
              <a:t>A pre-MST will be a forest.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162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00FF"/>
                </a:solidFill>
              </a:rPr>
              <a:t>pre</a:t>
            </a:r>
            <a:r>
              <a:rPr lang="en-US" sz="4800" dirty="0" smtClean="0"/>
              <a:t>-MST’s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86800" cy="4648200"/>
          </a:xfrm>
        </p:spPr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smallest</a:t>
            </a:r>
            <a:r>
              <a:rPr lang="en-US" sz="5400" dirty="0" smtClean="0"/>
              <a:t> pre-MST of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G </a:t>
            </a:r>
            <a:r>
              <a:rPr lang="en-US" sz="5400" dirty="0" smtClean="0">
                <a:solidFill>
                  <a:srgbClr val="000000"/>
                </a:solidFill>
              </a:rPr>
              <a:t>is the “empty” spanning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.  That is, the 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V(G)</a:t>
            </a:r>
            <a:r>
              <a:rPr lang="en-US" sz="5400" dirty="0" smtClean="0">
                <a:solidFill>
                  <a:srgbClr val="000000"/>
                </a:solidFill>
              </a:rPr>
              <a:t> and </a:t>
            </a:r>
            <a:r>
              <a:rPr lang="en-US" sz="5400" dirty="0" smtClean="0">
                <a:solidFill>
                  <a:srgbClr val="930093"/>
                </a:solidFill>
              </a:rPr>
              <a:t>no edges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6628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429000" y="3124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71600" y="2743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17525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286400">
            <a:off x="2908512" y="17077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718729">
            <a:off x="2468179" y="2017660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1949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49" y="3124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38949" y="213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4149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9286400">
            <a:off x="4961461" y="20887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3990827" flipH="1">
            <a:off x="4856484" y="32597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718729">
            <a:off x="4521128" y="23986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30851" y="24007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87851" y="1029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9286400">
            <a:off x="6510363" y="9843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990827" flipH="1">
            <a:off x="6299372" y="2077534"/>
            <a:ext cx="61001" cy="185683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199387">
            <a:off x="3810841" y="3157565"/>
            <a:ext cx="45719" cy="14817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8293950">
            <a:off x="2713478" y="2172761"/>
            <a:ext cx="45719" cy="311026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5561711">
            <a:off x="4162072" y="-296079"/>
            <a:ext cx="45719" cy="35365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3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447800" y="91440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srgbClr val="930093"/>
                </a:solidFill>
                <a:latin typeface="+mn-lt"/>
              </a:rPr>
              <a:t>Definition:</a:t>
            </a:r>
            <a:r>
              <a:rPr lang="en-US" sz="4000" kern="0" dirty="0" smtClean="0">
                <a:solidFill>
                  <a:srgbClr val="930093"/>
                </a:solidFill>
                <a:latin typeface="+mn-lt"/>
              </a:rPr>
              <a:t> </a:t>
            </a:r>
            <a:r>
              <a:rPr lang="en-US" sz="4000" kern="0" dirty="0" smtClean="0">
                <a:solidFill>
                  <a:srgbClr val="0033CC"/>
                </a:solidFill>
                <a:latin typeface="+mn-lt"/>
              </a:rPr>
              <a:t>A </a:t>
            </a:r>
            <a:r>
              <a:rPr lang="en-US" sz="4000" kern="0" dirty="0" smtClean="0">
                <a:solidFill>
                  <a:srgbClr val="0033CC"/>
                </a:solidFill>
                <a:latin typeface="+mn-lt"/>
              </a:rPr>
              <a:t>solid coloring of a </a:t>
            </a:r>
            <a:r>
              <a:rPr lang="en-US" sz="4000" kern="0" dirty="0" err="1" smtClean="0">
                <a:solidFill>
                  <a:srgbClr val="0033CC"/>
                </a:solidFill>
                <a:latin typeface="+mn-lt"/>
              </a:rPr>
              <a:t>subgraph</a:t>
            </a:r>
            <a:r>
              <a:rPr lang="en-US" sz="4000" kern="0" dirty="0" smtClean="0">
                <a:solidFill>
                  <a:srgbClr val="0033CC"/>
                </a:solidFill>
                <a:latin typeface="+mn-lt"/>
              </a:rPr>
              <a:t> </a:t>
            </a:r>
            <a:r>
              <a:rPr lang="en-US" sz="4000" kern="0" dirty="0" smtClean="0">
                <a:solidFill>
                  <a:srgbClr val="0033CC"/>
                </a:solidFill>
                <a:latin typeface="+mn-lt"/>
              </a:rPr>
              <a:t>is one in which all the vertices in a connected component are the same color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Solid Coloring</a:t>
            </a:r>
            <a:endParaRPr lang="en-US" sz="4800" dirty="0"/>
          </a:p>
        </p:txBody>
      </p:sp>
      <p:sp>
        <p:nvSpPr>
          <p:cNvPr id="42" name="Oval 41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8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772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930093"/>
                </a:solidFill>
              </a:rPr>
              <a:t>Definition:</a:t>
            </a:r>
            <a:r>
              <a:rPr lang="en-US" sz="4400" dirty="0" smtClean="0">
                <a:solidFill>
                  <a:srgbClr val="930093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A </a:t>
            </a:r>
            <a:r>
              <a:rPr lang="en-US" sz="4400" dirty="0" smtClean="0">
                <a:solidFill>
                  <a:srgbClr val="930093"/>
                </a:solidFill>
              </a:rPr>
              <a:t>gray edge</a:t>
            </a:r>
            <a:r>
              <a:rPr lang="en-US" sz="4400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for </a:t>
            </a:r>
            <a:r>
              <a:rPr lang="en-US" sz="4400" dirty="0" smtClean="0">
                <a:solidFill>
                  <a:srgbClr val="0033CC"/>
                </a:solidFill>
              </a:rPr>
              <a:t>a solid coloring is an edge </a:t>
            </a:r>
            <a:r>
              <a:rPr lang="en-US" sz="4400" dirty="0" smtClean="0">
                <a:solidFill>
                  <a:srgbClr val="0033CC"/>
                </a:solidFill>
              </a:rPr>
              <a:t>not in the </a:t>
            </a:r>
            <a:r>
              <a:rPr lang="en-US" sz="4400" dirty="0" err="1" smtClean="0">
                <a:solidFill>
                  <a:srgbClr val="0033CC"/>
                </a:solidFill>
              </a:rPr>
              <a:t>subgraph</a:t>
            </a:r>
            <a:r>
              <a:rPr lang="en-US" sz="4400" dirty="0" smtClean="0">
                <a:solidFill>
                  <a:srgbClr val="0033CC"/>
                </a:solidFill>
              </a:rPr>
              <a:t> whose endpoints have different colors.</a:t>
            </a:r>
            <a:endParaRPr lang="en-US" sz="4400" dirty="0" smtClean="0">
              <a:solidFill>
                <a:srgbClr val="0033CC"/>
              </a:solidFill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What is a gray edge?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5230770">
            <a:off x="4112257" y="3747203"/>
            <a:ext cx="152217" cy="241185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930093"/>
                </a:solidFill>
              </a:rPr>
              <a:t>Definition: </a:t>
            </a:r>
            <a:r>
              <a:rPr lang="en-US" dirty="0" smtClean="0">
                <a:solidFill>
                  <a:srgbClr val="0033CC"/>
                </a:solidFill>
              </a:rPr>
              <a:t>An e</a:t>
            </a:r>
            <a:r>
              <a:rPr lang="en-US" dirty="0" smtClean="0">
                <a:solidFill>
                  <a:srgbClr val="930093"/>
                </a:solidFill>
              </a:rPr>
              <a:t>xtending </a:t>
            </a:r>
            <a:r>
              <a:rPr lang="en-US" dirty="0" smtClean="0">
                <a:solidFill>
                  <a:srgbClr val="930093"/>
                </a:solidFill>
              </a:rPr>
              <a:t>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for a </a:t>
            </a:r>
            <a:r>
              <a:rPr lang="en-US" dirty="0" err="1" smtClean="0">
                <a:solidFill>
                  <a:srgbClr val="0033CC"/>
                </a:solidFill>
              </a:rPr>
              <a:t>subgraph</a:t>
            </a:r>
            <a:r>
              <a:rPr lang="en-US" dirty="0" smtClean="0">
                <a:solidFill>
                  <a:srgbClr val="0033CC"/>
                </a:solidFill>
              </a:rPr>
              <a:t> is an edge which is gray for </a:t>
            </a:r>
            <a:r>
              <a:rPr lang="en-US" dirty="0" smtClean="0">
                <a:solidFill>
                  <a:srgbClr val="008000"/>
                </a:solidFill>
              </a:rPr>
              <a:t>some</a:t>
            </a:r>
            <a:r>
              <a:rPr lang="en-US" dirty="0" smtClean="0">
                <a:solidFill>
                  <a:srgbClr val="0033CC"/>
                </a:solidFill>
              </a:rPr>
              <a:t> solid coloring of the </a:t>
            </a:r>
            <a:r>
              <a:rPr lang="en-US" dirty="0" err="1" smtClean="0">
                <a:solidFill>
                  <a:srgbClr val="0033CC"/>
                </a:solidFill>
              </a:rPr>
              <a:t>subgraph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  <a:endParaRPr lang="en-US" dirty="0" smtClean="0">
              <a:solidFill>
                <a:srgbClr val="0033CC"/>
              </a:solidFill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Extending edges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5230770">
            <a:off x="4112257" y="3747203"/>
            <a:ext cx="152217" cy="241185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FF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Macintosh PowerPoint</Application>
  <PresentationFormat>Letter Paper (8.5x11 in)</PresentationFormat>
  <Paragraphs>89</Paragraphs>
  <Slides>19</Slides>
  <Notes>12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6.042 Lecture Template</vt:lpstr>
      <vt:lpstr>MathType 6.0 Equation</vt:lpstr>
      <vt:lpstr>Mathematics for Computer Science MIT 6.042J/18.062J</vt:lpstr>
      <vt:lpstr>Lemma: Adding a single edge to a spanning tree creates a unique cycle.</vt:lpstr>
      <vt:lpstr>Proof (by picture)</vt:lpstr>
      <vt:lpstr>pre-MST’s</vt:lpstr>
      <vt:lpstr>pre-MST’s</vt:lpstr>
      <vt:lpstr>PowerPoint Presentation</vt:lpstr>
      <vt:lpstr>Solid Coloring</vt:lpstr>
      <vt:lpstr>What is a gray edge?</vt:lpstr>
      <vt:lpstr>Extending edges</vt:lpstr>
      <vt:lpstr>Lemma 11.11.11</vt:lpstr>
      <vt:lpstr>Lemma 11.11.11</vt:lpstr>
      <vt:lpstr>Lemma 11.11.11</vt:lpstr>
      <vt:lpstr>Proof</vt:lpstr>
      <vt:lpstr>Case: e not in M</vt:lpstr>
      <vt:lpstr>Visualization</vt:lpstr>
      <vt:lpstr>Proof (cont.)</vt:lpstr>
      <vt:lpstr>Proof (cont.)</vt:lpstr>
      <vt:lpstr>Proof (cont.)</vt:lpstr>
      <vt:lpstr>Corollary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2015-03-11T05:18:44Z</dcterms:modified>
</cp:coreProperties>
</file>