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57" r:id="rId3"/>
    <p:sldId id="333" r:id="rId4"/>
    <p:sldId id="363" r:id="rId5"/>
    <p:sldId id="364" r:id="rId6"/>
    <p:sldId id="396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97" r:id="rId15"/>
    <p:sldId id="398" r:id="rId16"/>
    <p:sldId id="400" r:id="rId17"/>
    <p:sldId id="399" r:id="rId18"/>
    <p:sldId id="401" r:id="rId19"/>
    <p:sldId id="402" r:id="rId20"/>
    <p:sldId id="403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178" autoAdjust="0"/>
    <p:restoredTop sz="94617" autoAdjust="0"/>
  </p:normalViewPr>
  <p:slideViewPr>
    <p:cSldViewPr snapToGrid="0" showGuides="1">
      <p:cViewPr varScale="1">
        <p:scale>
          <a:sx n="110" d="100"/>
          <a:sy n="110" d="100"/>
        </p:scale>
        <p:origin x="-584" y="-112"/>
      </p:cViewPr>
      <p:guideLst>
        <p:guide orient="horz" pos="2303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halting.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4,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3584" y="6515100"/>
            <a:ext cx="12796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halting.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March 4, 2013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  <p:sldLayoutId id="2147483672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endParaRPr lang="en-US" sz="80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Comic Sans MS"/>
            </a:endParaRPr>
          </a:p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307513" cy="3966405"/>
          </a:xfrm>
        </p:spPr>
        <p:txBody>
          <a:bodyPr/>
          <a:lstStyle/>
          <a:p>
            <a:r>
              <a:rPr lang="en-US" sz="6000" dirty="0"/>
              <a:t>So</a:t>
            </a:r>
          </a:p>
          <a:p>
            <a:r>
              <a:rPr lang="en-US" sz="6000" dirty="0"/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s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F50802"/>
                </a:solidFill>
              </a:rPr>
              <a:t>HALTS</a:t>
            </a:r>
            <a:r>
              <a:rPr lang="en-US" sz="6000" dirty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>
                <a:solidFill>
                  <a:srgbClr val="9933FF"/>
                </a:solidFill>
              </a:rPr>
              <a:t> </a:t>
            </a:r>
            <a:r>
              <a:rPr lang="en-US" sz="6000" dirty="0" smtClean="0">
                <a:solidFill>
                  <a:srgbClr val="9933FF"/>
                </a:solidFill>
              </a:rPr>
              <a:t>Q'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s</a:t>
            </a:r>
            <a:r>
              <a:rPr lang="en-US" sz="6000" dirty="0"/>
              <a:t>) returns nothing</a:t>
            </a:r>
          </a:p>
        </p:txBody>
      </p:sp>
    </p:spTree>
    <p:extLst>
      <p:ext uri="{BB962C8B-B14F-4D97-AF65-F5344CB8AC3E}">
        <p14:creationId xmlns:p14="http://schemas.microsoft.com/office/powerpoint/2010/main" val="381348093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225" y="1436621"/>
            <a:ext cx="8529296" cy="5210831"/>
          </a:xfrm>
        </p:spPr>
        <p:txBody>
          <a:bodyPr/>
          <a:lstStyle/>
          <a:p>
            <a:r>
              <a:rPr lang="en-US" sz="4800" dirty="0"/>
              <a:t>Let 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be the text </a:t>
            </a:r>
            <a:r>
              <a:rPr lang="en-US" sz="4800" dirty="0" smtClean="0"/>
              <a:t>for </a:t>
            </a:r>
            <a:r>
              <a:rPr lang="en-US" sz="4800" dirty="0" smtClean="0">
                <a:solidFill>
                  <a:srgbClr val="9933FF"/>
                </a:solidFill>
              </a:rPr>
              <a:t>Q’</a:t>
            </a:r>
            <a:endParaRPr lang="en-US" sz="4800" dirty="0">
              <a:solidFill>
                <a:srgbClr val="9933FF"/>
              </a:solidFill>
            </a:endParaRPr>
          </a:p>
          <a:p>
            <a:r>
              <a:rPr lang="en-US" sz="4800" dirty="0"/>
              <a:t>So by </a:t>
            </a:r>
            <a:r>
              <a:rPr lang="en-US" sz="4800" dirty="0" err="1" smtClean="0"/>
              <a:t>def</a:t>
            </a:r>
            <a:r>
              <a:rPr lang="en-US" sz="4800" dirty="0" smtClean="0"/>
              <a:t> </a:t>
            </a:r>
            <a:r>
              <a:rPr lang="en-US" sz="4800" dirty="0"/>
              <a:t>of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/>
              <a:t>  </a:t>
            </a:r>
            <a:r>
              <a:rPr lang="en-US" sz="5400" dirty="0" smtClean="0">
                <a:solidFill>
                  <a:srgbClr val="0000FF"/>
                </a:solidFill>
              </a:rPr>
              <a:t>t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54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) </a:t>
            </a:r>
            <a:r>
              <a:rPr lang="en-US" sz="4800" dirty="0" smtClean="0"/>
              <a:t>returns</a:t>
            </a:r>
            <a:endParaRPr lang="en-US" sz="4800" dirty="0"/>
          </a:p>
          <a:p>
            <a:r>
              <a:rPr lang="en-US" sz="4800" dirty="0"/>
              <a:t>and by </a:t>
            </a:r>
            <a:r>
              <a:rPr lang="en-US" sz="4800" dirty="0" err="1"/>
              <a:t>def</a:t>
            </a:r>
            <a:r>
              <a:rPr lang="en-US" sz="4800" dirty="0"/>
              <a:t> of </a:t>
            </a:r>
            <a:r>
              <a:rPr lang="en-US" sz="4800" dirty="0" smtClean="0">
                <a:solidFill>
                  <a:srgbClr val="9933FF"/>
                </a:solidFill>
              </a:rPr>
              <a:t>Q’</a:t>
            </a:r>
            <a:r>
              <a:rPr lang="en-US" sz="4800" dirty="0" smtClean="0"/>
              <a:t>:</a:t>
            </a:r>
            <a:endParaRPr lang="en-US" sz="4800" dirty="0"/>
          </a:p>
          <a:p>
            <a:r>
              <a:rPr lang="en-US" sz="4400" dirty="0" smtClean="0">
                <a:solidFill>
                  <a:srgbClr val="9933FF"/>
                </a:solidFill>
              </a:rPr>
              <a:t>Q</a:t>
            </a:r>
            <a:r>
              <a:rPr lang="en-US" sz="4400" dirty="0">
                <a:solidFill>
                  <a:srgbClr val="9933FF"/>
                </a:solidFill>
              </a:rPr>
              <a:t>'</a:t>
            </a:r>
            <a:r>
              <a:rPr lang="en-US" sz="44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400" dirty="0"/>
              <a:t>) </a:t>
            </a:r>
            <a:r>
              <a:rPr lang="en-US" sz="4400" dirty="0" smtClean="0"/>
              <a:t>returns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sz="3200" dirty="0" smtClean="0">
                <a:solidFill>
                  <a:srgbClr val="F50802"/>
                </a:solidFill>
              </a:rPr>
              <a:t>NOT</a:t>
            </a:r>
            <a:r>
              <a:rPr lang="en-US" sz="4400" dirty="0" smtClean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7703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25" y="1390139"/>
            <a:ext cx="8431646" cy="5054901"/>
          </a:xfrm>
        </p:spPr>
        <p:txBody>
          <a:bodyPr/>
          <a:lstStyle/>
          <a:p>
            <a:r>
              <a:rPr lang="en-US" sz="3600" dirty="0">
                <a:solidFill>
                  <a:srgbClr val="F50802"/>
                </a:solidFill>
              </a:rPr>
              <a:t>CONTRADICTION: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4800" dirty="0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/>
              <a:t> </a:t>
            </a:r>
            <a:r>
              <a:rPr lang="en-US" sz="4400" dirty="0" err="1"/>
              <a:t>iff</a:t>
            </a:r>
            <a:r>
              <a:rPr lang="en-US" sz="4400" dirty="0"/>
              <a:t> </a:t>
            </a:r>
            <a:r>
              <a:rPr lang="en-US" sz="3600" dirty="0">
                <a:solidFill>
                  <a:srgbClr val="F50802"/>
                </a:solidFill>
              </a:rPr>
              <a:t>NOT</a:t>
            </a:r>
            <a:r>
              <a:rPr lang="en-US" sz="44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50802"/>
                </a:solidFill>
              </a:rPr>
              <a:t>HALTS</a:t>
            </a:r>
            <a:r>
              <a:rPr lang="en-US" sz="4400" dirty="0" smtClean="0">
                <a:solidFill>
                  <a:srgbClr val="F50802"/>
                </a:solidFill>
              </a:rPr>
              <a:t>)</a:t>
            </a:r>
          </a:p>
          <a:p>
            <a:r>
              <a:rPr lang="en-US" sz="4400" dirty="0" smtClean="0"/>
              <a:t>There </a:t>
            </a:r>
            <a:r>
              <a:rPr lang="en-US" sz="4400" dirty="0"/>
              <a:t>can't be such a </a:t>
            </a:r>
            <a:r>
              <a:rPr lang="en-US" sz="4400" dirty="0">
                <a:solidFill>
                  <a:srgbClr val="9933FF"/>
                </a:solidFill>
              </a:rPr>
              <a:t>Q</a:t>
            </a:r>
            <a:r>
              <a:rPr lang="en-US" sz="4400" dirty="0"/>
              <a:t>: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it </a:t>
            </a:r>
            <a:r>
              <a:rPr lang="en-US" sz="4400" dirty="0">
                <a:solidFill>
                  <a:srgbClr val="008000"/>
                </a:solidFill>
              </a:rPr>
              <a:t>is impossible to write a </a:t>
            </a:r>
            <a:endParaRPr lang="en-US" sz="4400" dirty="0" smtClean="0">
              <a:solidFill>
                <a:srgbClr val="008000"/>
              </a:solidFill>
            </a:endParaRPr>
          </a:p>
          <a:p>
            <a:r>
              <a:rPr lang="en-US" sz="4400" dirty="0" smtClean="0">
                <a:solidFill>
                  <a:srgbClr val="008000"/>
                </a:solidFill>
              </a:rPr>
              <a:t>  procedure that decides 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  whether </a:t>
            </a:r>
            <a:r>
              <a:rPr lang="en-US" sz="4400" dirty="0">
                <a:solidFill>
                  <a:srgbClr val="008000"/>
                </a:solidFill>
              </a:rPr>
              <a:t>strings</a:t>
            </a:r>
            <a:r>
              <a:rPr lang="en-US" sz="4400" dirty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  <a:endParaRPr lang="en-US" sz="4400" dirty="0">
              <a:solidFill>
                <a:srgbClr val="F50802"/>
              </a:solidFill>
            </a:endParaRPr>
          </a:p>
          <a:p>
            <a:endParaRPr lang="en-US" sz="4400" dirty="0">
              <a:solidFill>
                <a:srgbClr val="F5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668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70" y="1376218"/>
            <a:ext cx="8585909" cy="5054901"/>
          </a:xfrm>
        </p:spPr>
        <p:txBody>
          <a:bodyPr/>
          <a:lstStyle/>
          <a:p>
            <a:r>
              <a:rPr lang="en-US" dirty="0" smtClean="0"/>
              <a:t>There is no string procedure that </a:t>
            </a:r>
          </a:p>
          <a:p>
            <a:r>
              <a:rPr lang="en-US" dirty="0" smtClean="0"/>
              <a:t>type-checks perfectly, because:</a:t>
            </a:r>
          </a:p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was a type-checking</a:t>
            </a:r>
          </a:p>
          <a:p>
            <a:r>
              <a:rPr lang="en-US" dirty="0" smtClean="0"/>
              <a:t>procedure: for program text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 returns “</a:t>
            </a:r>
            <a:r>
              <a:rPr lang="en-US" dirty="0" smtClean="0">
                <a:solidFill>
                  <a:srgbClr val="F50802"/>
                </a:solidFill>
              </a:rPr>
              <a:t>yes</a:t>
            </a:r>
            <a:r>
              <a:rPr lang="en-US" dirty="0" smtClean="0"/>
              <a:t>” if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would cause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a run-time type error</a:t>
            </a:r>
          </a:p>
          <a:p>
            <a:r>
              <a:rPr lang="en-US" dirty="0"/>
              <a:t> </a:t>
            </a:r>
            <a:r>
              <a:rPr lang="en-US" dirty="0" smtClean="0"/>
              <a:t>      returns “</a:t>
            </a:r>
            <a:r>
              <a:rPr lang="en-US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” otherwise.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4" y="1394229"/>
            <a:ext cx="8590916" cy="415431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9933FF"/>
                </a:solidFill>
              </a:rPr>
              <a:t>C</a:t>
            </a:r>
            <a:r>
              <a:rPr lang="en-US" dirty="0" smtClean="0"/>
              <a:t> to get a </a:t>
            </a:r>
            <a:r>
              <a:rPr lang="en-US" dirty="0" smtClean="0">
                <a:solidFill>
                  <a:srgbClr val="F50802"/>
                </a:solidFill>
              </a:rPr>
              <a:t>HALTS</a:t>
            </a:r>
            <a:r>
              <a:rPr lang="en-US" dirty="0" smtClean="0"/>
              <a:t> Tester </a:t>
            </a:r>
            <a:r>
              <a:rPr lang="en-US" dirty="0" smtClean="0">
                <a:solidFill>
                  <a:srgbClr val="9933FF"/>
                </a:solidFill>
              </a:rPr>
              <a:t>H</a:t>
            </a:r>
            <a:r>
              <a:rPr lang="en-US" dirty="0" smtClean="0"/>
              <a:t>:</a:t>
            </a:r>
          </a:p>
          <a:p>
            <a:r>
              <a:rPr lang="en-US" sz="4800" dirty="0" smtClean="0"/>
              <a:t>to compute </a:t>
            </a:r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, construct a new program text,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, that acts like a slightly modified interpreter for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.   Namely</a:t>
            </a:r>
            <a:r>
              <a:rPr lang="en-US" sz="4800" dirty="0"/>
              <a:t>:</a:t>
            </a:r>
            <a:r>
              <a:rPr lang="en-US" sz="4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1489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55" y="1313166"/>
            <a:ext cx="8563282" cy="4820866"/>
          </a:xfrm>
        </p:spPr>
        <p:txBody>
          <a:bodyPr/>
          <a:lstStyle/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/>
              <a:t> </a:t>
            </a:r>
            <a:r>
              <a:rPr lang="en-US" sz="4800" dirty="0" smtClean="0"/>
              <a:t>skips any command that would cause</a:t>
            </a:r>
            <a:r>
              <a:rPr lang="en-US" sz="4800" dirty="0" smtClean="0">
                <a:solidFill>
                  <a:srgbClr val="0000FF"/>
                </a:solidFill>
              </a:rPr>
              <a:t> s</a:t>
            </a:r>
            <a:r>
              <a:rPr lang="en-US" sz="4800" dirty="0" smtClean="0"/>
              <a:t> to make a run-time type error.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 purposely makes a type-error when it finds that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 smtClean="0"/>
              <a:t>.</a:t>
            </a:r>
            <a:endParaRPr lang="en-US" sz="4800" dirty="0"/>
          </a:p>
          <a:p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90443497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HALTS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makes run-time type 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FF0000"/>
                </a:solidFill>
              </a:rPr>
              <a:t>yes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FF0000"/>
                </a:solidFill>
              </a:rPr>
              <a:t>yes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57036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33" y="1313165"/>
            <a:ext cx="8585909" cy="5054901"/>
          </a:xfrm>
        </p:spPr>
        <p:txBody>
          <a:bodyPr/>
          <a:lstStyle/>
          <a:p>
            <a:r>
              <a:rPr lang="en-US" sz="4800" dirty="0" smtClean="0"/>
              <a:t>Then compute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0000FF"/>
                </a:solidFill>
              </a:rPr>
              <a:t>s’</a:t>
            </a:r>
            <a:r>
              <a:rPr lang="en-US" sz="4800" dirty="0" smtClean="0"/>
              <a:t>) and return the same value.</a:t>
            </a:r>
          </a:p>
          <a:p>
            <a:r>
              <a:rPr lang="en-US" sz="4400" dirty="0" smtClean="0"/>
              <a:t>So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does </a:t>
            </a:r>
            <a:r>
              <a:rPr lang="en-US" sz="4400" dirty="0" smtClean="0">
                <a:solidFill>
                  <a:srgbClr val="9933FF"/>
                </a:solidFill>
              </a:rPr>
              <a:t>not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50802"/>
                </a:solidFill>
              </a:rPr>
              <a:t>HALT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 makes </a:t>
            </a:r>
            <a:r>
              <a:rPr lang="en-US" sz="4400" dirty="0" smtClean="0">
                <a:solidFill>
                  <a:srgbClr val="008000"/>
                </a:solidFill>
              </a:rPr>
              <a:t>no </a:t>
            </a:r>
            <a:r>
              <a:rPr lang="en-US" sz="4400" dirty="0" smtClean="0">
                <a:solidFill>
                  <a:srgbClr val="000000"/>
                </a:solidFill>
              </a:rPr>
              <a:t>run-time </a:t>
            </a:r>
            <a:r>
              <a:rPr lang="en-US" sz="4400" dirty="0" smtClean="0"/>
              <a:t>error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C</a:t>
            </a:r>
            <a:r>
              <a:rPr lang="en-US" sz="4400" dirty="0"/>
              <a:t>(</a:t>
            </a:r>
            <a:r>
              <a:rPr lang="en-US" sz="4400" dirty="0" smtClean="0">
                <a:solidFill>
                  <a:srgbClr val="0000FF"/>
                </a:solidFill>
              </a:rPr>
              <a:t>s’</a:t>
            </a:r>
            <a:r>
              <a:rPr lang="en-US" sz="4400" dirty="0" smtClean="0"/>
              <a:t>) = “</a:t>
            </a:r>
            <a:r>
              <a:rPr lang="en-US" sz="4400" dirty="0" smtClean="0">
                <a:solidFill>
                  <a:srgbClr val="008000"/>
                </a:solidFill>
              </a:rPr>
              <a:t>no</a:t>
            </a:r>
            <a:r>
              <a:rPr lang="en-US" sz="4400" dirty="0" smtClean="0"/>
              <a:t>”</a:t>
            </a:r>
          </a:p>
          <a:p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H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0000FF"/>
                </a:solidFill>
              </a:rPr>
              <a:t>s</a:t>
            </a:r>
            <a:r>
              <a:rPr lang="en-US" sz="4400" dirty="0"/>
              <a:t>)</a:t>
            </a:r>
            <a:r>
              <a:rPr lang="en-US" sz="4400" dirty="0" smtClean="0"/>
              <a:t> </a:t>
            </a:r>
            <a:r>
              <a:rPr lang="en-US" sz="4400" dirty="0"/>
              <a:t>= “</a:t>
            </a:r>
            <a:r>
              <a:rPr lang="en-US" sz="4400" dirty="0">
                <a:solidFill>
                  <a:srgbClr val="008000"/>
                </a:solidFill>
              </a:rPr>
              <a:t>no</a:t>
            </a:r>
            <a:r>
              <a:rPr lang="en-US" sz="4400" dirty="0"/>
              <a:t>”</a:t>
            </a:r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8694889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Type-checking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79" y="1622576"/>
            <a:ext cx="8062287" cy="3718805"/>
          </a:xfrm>
        </p:spPr>
        <p:txBody>
          <a:bodyPr/>
          <a:lstStyle/>
          <a:p>
            <a:r>
              <a:rPr lang="en-US" sz="4800" dirty="0" smtClean="0">
                <a:solidFill>
                  <a:srgbClr val="9933FF"/>
                </a:solidFill>
              </a:rPr>
              <a:t>H</a:t>
            </a:r>
            <a:r>
              <a:rPr lang="en-US" sz="4800" dirty="0" smtClean="0"/>
              <a:t> solves the Halting </a:t>
            </a:r>
          </a:p>
          <a:p>
            <a:r>
              <a:rPr lang="en-US" sz="4800" dirty="0" smtClean="0"/>
              <a:t>Problem, a </a:t>
            </a:r>
            <a:r>
              <a:rPr lang="en-US" sz="4800" dirty="0" smtClean="0">
                <a:solidFill>
                  <a:srgbClr val="F50802"/>
                </a:solidFill>
              </a:rPr>
              <a:t>contradiction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9933FF"/>
                </a:solidFill>
              </a:rPr>
              <a:t>C</a:t>
            </a:r>
            <a:r>
              <a:rPr lang="en-US" sz="4800" dirty="0" smtClean="0"/>
              <a:t> must </a:t>
            </a:r>
            <a:r>
              <a:rPr lang="en-US" sz="4800" dirty="0" smtClean="0">
                <a:solidFill>
                  <a:srgbClr val="F50802"/>
                </a:solidFill>
              </a:rPr>
              <a:t>not</a:t>
            </a:r>
            <a:r>
              <a:rPr lang="en-US" sz="4800" dirty="0" smtClean="0"/>
              <a:t> error check</a:t>
            </a:r>
          </a:p>
          <a:p>
            <a:r>
              <a:rPr lang="en-US" sz="4800" dirty="0" smtClean="0"/>
              <a:t>correctly.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89651333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49" y="363538"/>
            <a:ext cx="6877754" cy="114069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</a:t>
            </a:r>
            <a:r>
              <a:rPr lang="en-US" dirty="0" smtClean="0"/>
              <a:t> run-time properties</a:t>
            </a:r>
            <a:br>
              <a:rPr lang="en-US" dirty="0" smtClean="0"/>
            </a:br>
            <a:r>
              <a:rPr lang="en-US" dirty="0" smtClean="0"/>
              <a:t>are 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81" y="1635787"/>
            <a:ext cx="8415488" cy="4056873"/>
          </a:xfrm>
        </p:spPr>
        <p:txBody>
          <a:bodyPr/>
          <a:lstStyle/>
          <a:p>
            <a:r>
              <a:rPr lang="en-US" sz="4800" dirty="0" smtClean="0"/>
              <a:t>The same reasoning shows that there is </a:t>
            </a:r>
            <a:r>
              <a:rPr lang="en-US" sz="4800" dirty="0" smtClean="0">
                <a:solidFill>
                  <a:srgbClr val="F50802"/>
                </a:solidFill>
              </a:rPr>
              <a:t>no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perfect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checker</a:t>
            </a:r>
            <a:r>
              <a:rPr lang="en-US" sz="4800" dirty="0" smtClean="0"/>
              <a:t> for essentially </a:t>
            </a:r>
            <a:r>
              <a:rPr lang="en-US" sz="4800" dirty="0" smtClean="0">
                <a:solidFill>
                  <a:srgbClr val="0000FF"/>
                </a:solidFill>
              </a:rPr>
              <a:t>any </a:t>
            </a:r>
            <a:r>
              <a:rPr lang="en-US" sz="4800" dirty="0" smtClean="0"/>
              <a:t>property of </a:t>
            </a:r>
            <a:r>
              <a:rPr lang="en-US" sz="4800" dirty="0" smtClean="0">
                <a:solidFill>
                  <a:srgbClr val="9933FF"/>
                </a:solidFill>
              </a:rPr>
              <a:t>procedure</a:t>
            </a:r>
            <a:r>
              <a:rPr lang="en-US" sz="4800" dirty="0" smtClean="0"/>
              <a:t> outcomes.</a:t>
            </a:r>
            <a:endParaRPr lang="en-US" sz="4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0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3402" y="1364461"/>
            <a:ext cx="8504113" cy="4220117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computable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 </a:t>
            </a:r>
            <a:r>
              <a:rPr lang="en-US" sz="4400" dirty="0" err="1" smtClean="0">
                <a:latin typeface="Comic Sans MS"/>
              </a:rPr>
              <a:t>iff</a:t>
            </a:r>
            <a:r>
              <a:rPr lang="en-US" sz="4400" dirty="0" smtClean="0">
                <a:latin typeface="Comic Sans MS"/>
              </a:rPr>
              <a:t> some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procedure</a:t>
            </a:r>
            <a:r>
              <a:rPr lang="en-US" sz="4400" dirty="0" smtClean="0">
                <a:latin typeface="Comic Sans MS"/>
              </a:rPr>
              <a:t> computes its digits</a:t>
            </a:r>
            <a:r>
              <a:rPr lang="en-US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(Procedure applied to argument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n </a:t>
            </a:r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022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</a:t>
            </a:r>
            <a:r>
              <a:rPr lang="en-US" sz="4400" dirty="0" smtClean="0">
                <a:solidFill>
                  <a:srgbClr val="008000"/>
                </a:solidFill>
              </a:rPr>
              <a:t>countably</a:t>
            </a:r>
            <a:r>
              <a:rPr lang="en-US" sz="4400" dirty="0" smtClean="0"/>
              <a:t> many finite 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ASCII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400" dirty="0" smtClean="0"/>
              <a:t>strings.  </a:t>
            </a: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Procedures can be expressed in 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ASCII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, s</a:t>
            </a:r>
            <a:r>
              <a:rPr lang="en-US" sz="4400" dirty="0" smtClean="0"/>
              <a:t>o only</a:t>
            </a:r>
          </a:p>
          <a:p>
            <a:pPr algn="ctr"/>
            <a:r>
              <a:rPr lang="en-US" sz="4400" dirty="0" err="1" smtClean="0">
                <a:solidFill>
                  <a:srgbClr val="008000"/>
                </a:solidFill>
              </a:rPr>
              <a:t>countably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many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9933FF"/>
                </a:solidFill>
              </a:rPr>
              <a:t>procedures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b="0" dirty="0" smtClean="0">
                <a:solidFill>
                  <a:srgbClr val="008000"/>
                </a:solidFill>
                <a:latin typeface="Comic Sans MS"/>
              </a:rPr>
              <a:t>countable</a:t>
            </a:r>
            <a:endParaRPr lang="en-US" b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035" y="2174123"/>
            <a:ext cx="7914822" cy="1570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                          (</a:t>
            </a:r>
            <a:r>
              <a:rPr lang="en-US" sz="4400" dirty="0">
                <a:solidFill>
                  <a:schemeClr val="tx2"/>
                </a:solidFill>
                <a:latin typeface="Comic Sans MS"/>
              </a:rPr>
              <a:t>List them in </a:t>
            </a:r>
          </a:p>
          <a:p>
            <a:pPr>
              <a:lnSpc>
                <a:spcPct val="110000"/>
              </a:lnSpc>
            </a:pPr>
            <a:r>
              <a:rPr lang="en-US" sz="4400" dirty="0">
                <a:solidFill>
                  <a:schemeClr val="tx2"/>
                </a:solidFill>
                <a:latin typeface="Comic Sans MS"/>
              </a:rPr>
              <a:t>order of length.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)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576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636" y="1545983"/>
            <a:ext cx="9586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So only </a:t>
            </a:r>
            <a:r>
              <a:rPr lang="en-US" sz="40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countably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many computable</a:t>
            </a:r>
          </a:p>
          <a:p>
            <a:r>
              <a:rPr lang="en-US" sz="4000" dirty="0" smtClean="0">
                <a:latin typeface="Comic Sans MS"/>
                <a:cs typeface="Comic Sans MS"/>
              </a:rPr>
              <a:t>infinite binary strings.</a:t>
            </a:r>
            <a:endParaRPr lang="en-US" sz="40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smtClean="0">
                <a:solidFill>
                  <a:srgbClr val="F50802"/>
                </a:solidFill>
              </a:rPr>
              <a:t>on</a:t>
            </a:r>
            <a:r>
              <a:rPr lang="en-US" dirty="0" smtClean="0"/>
              <a:t>computable 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184" y="2947429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is</a:t>
            </a:r>
            <a:r>
              <a:rPr lang="en-US" sz="44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un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countable, so there must be </a:t>
            </a:r>
            <a:r>
              <a:rPr lang="en-US" sz="4400" dirty="0" err="1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strings 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endParaRPr lang="en-US" sz="4400" dirty="0" smtClean="0">
              <a:solidFill>
                <a:schemeClr val="tx2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—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in fact, </a:t>
            </a:r>
            <a:r>
              <a:rPr lang="en-US" sz="4400" dirty="0">
                <a:solidFill>
                  <a:srgbClr val="F50802"/>
                </a:solidFill>
                <a:latin typeface="Comic Sans MS"/>
                <a:cs typeface="Comic Sans MS"/>
              </a:rPr>
              <a:t>un</a:t>
            </a:r>
            <a:r>
              <a:rPr lang="en-US" sz="4400" dirty="0">
                <a:latin typeface="Comic Sans MS"/>
                <a:cs typeface="Comic Sans MS"/>
              </a:rPr>
              <a:t>countably many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!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10905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59776" y="1393229"/>
            <a:ext cx="8543860" cy="4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Comic Sans M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Comic Sans M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4400" dirty="0" smtClean="0">
                <a:latin typeface="Comic Sans MS"/>
              </a:rPr>
              <a:t>There is no test procedure for </a:t>
            </a:r>
          </a:p>
          <a:p>
            <a:r>
              <a:rPr lang="en-US" sz="4400" dirty="0" smtClean="0">
                <a:latin typeface="Comic Sans MS"/>
              </a:rPr>
              <a:t>halting of arbitrary procedures.</a:t>
            </a:r>
          </a:p>
          <a:p>
            <a:pPr algn="ctr"/>
            <a:r>
              <a:rPr lang="en-US" sz="4400" dirty="0" smtClean="0">
                <a:latin typeface="Comic Sans MS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Halting Problem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F50802"/>
                </a:solidFill>
                <a:latin typeface="Comic Sans MS"/>
              </a:rPr>
              <a:t>not decidable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by computational </a:t>
            </a:r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procedures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523815"/>
            <a:ext cx="8229600" cy="4525963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/>
              <a:t>procedure </a:t>
            </a:r>
            <a:r>
              <a:rPr lang="en-US" dirty="0" smtClean="0">
                <a:solidFill>
                  <a:srgbClr val="9933FF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takes a String </a:t>
            </a:r>
            <a:endParaRPr lang="en-US" dirty="0" smtClean="0"/>
          </a:p>
          <a:p>
            <a:r>
              <a:rPr lang="en-US" dirty="0" smtClean="0"/>
              <a:t>argument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") returns </a:t>
            </a:r>
            <a:r>
              <a:rPr lang="en-US" dirty="0">
                <a:solidFill>
                  <a:srgbClr val="0000FF"/>
                </a:solidFill>
              </a:rPr>
              <a:t>2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albert</a:t>
            </a:r>
            <a:r>
              <a:rPr lang="en-US" dirty="0"/>
              <a:t>") returns "</a:t>
            </a:r>
            <a:r>
              <a:rPr lang="en-US" dirty="0" err="1">
                <a:solidFill>
                  <a:srgbClr val="0000FF"/>
                </a:solidFill>
              </a:rPr>
              <a:t>meyer</a:t>
            </a:r>
            <a:r>
              <a:rPr lang="en-US" dirty="0"/>
              <a:t>"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&amp;&amp;%99!!</a:t>
            </a:r>
            <a:r>
              <a:rPr lang="en-US" dirty="0"/>
              <a:t>") causes an error</a:t>
            </a:r>
          </a:p>
          <a:p>
            <a:r>
              <a:rPr lang="en-US" dirty="0">
                <a:solidFill>
                  <a:srgbClr val="9933FF"/>
                </a:solidFill>
              </a:rPr>
              <a:t>P</a:t>
            </a:r>
            <a:r>
              <a:rPr lang="en-US" dirty="0"/>
              <a:t>("</a:t>
            </a:r>
            <a:r>
              <a:rPr lang="en-US" dirty="0">
                <a:solidFill>
                  <a:srgbClr val="0000FF"/>
                </a:solidFill>
              </a:rPr>
              <a:t>what now?</a:t>
            </a:r>
            <a:r>
              <a:rPr lang="en-US" dirty="0"/>
              <a:t>") runs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3" y="1613886"/>
            <a:ext cx="7917395" cy="3619404"/>
          </a:xfrm>
        </p:spPr>
        <p:txBody>
          <a:bodyPr/>
          <a:lstStyle/>
          <a:p>
            <a:r>
              <a:rPr lang="en-US" sz="4800" dirty="0" smtClean="0"/>
              <a:t>Let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be </a:t>
            </a:r>
            <a:r>
              <a:rPr lang="en-US" sz="4800" dirty="0" smtClean="0"/>
              <a:t>an ASCII string</a:t>
            </a:r>
          </a:p>
          <a:p>
            <a:r>
              <a:rPr lang="en-US" sz="4800" dirty="0" smtClean="0"/>
              <a:t>defining </a:t>
            </a:r>
            <a:r>
              <a:rPr lang="en-US" sz="4800" dirty="0" smtClean="0">
                <a:solidFill>
                  <a:srgbClr val="9933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.</a:t>
            </a:r>
            <a:endParaRPr lang="en-US" sz="4800" dirty="0"/>
          </a:p>
          <a:p>
            <a:r>
              <a:rPr lang="en-US" sz="4800" dirty="0"/>
              <a:t>Say 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  <a:r>
              <a:rPr lang="en-US" sz="4800" dirty="0"/>
              <a:t> </a:t>
            </a:r>
            <a:r>
              <a:rPr lang="en-US" sz="4800" dirty="0" err="1" smtClean="0"/>
              <a:t>iff</a:t>
            </a:r>
            <a:endParaRPr lang="en-US" sz="4800" dirty="0"/>
          </a:p>
          <a:p>
            <a:r>
              <a:rPr lang="en-US" sz="4800" dirty="0" smtClean="0">
                <a:solidFill>
                  <a:srgbClr val="9933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something.</a:t>
            </a:r>
          </a:p>
        </p:txBody>
      </p:sp>
    </p:spTree>
    <p:extLst>
      <p:ext uri="{BB962C8B-B14F-4D97-AF65-F5344CB8AC3E}">
        <p14:creationId xmlns:p14="http://schemas.microsoft.com/office/powerpoint/2010/main" val="87447944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235"/>
            <a:ext cx="9061643" cy="5121739"/>
          </a:xfrm>
        </p:spPr>
        <p:txBody>
          <a:bodyPr/>
          <a:lstStyle/>
          <a:p>
            <a:r>
              <a:rPr lang="en-US" sz="4800" dirty="0"/>
              <a:t>Suppose there was a </a:t>
            </a:r>
            <a:endParaRPr lang="en-US" sz="4800" dirty="0" smtClean="0"/>
          </a:p>
          <a:p>
            <a:r>
              <a:rPr lang="en-US" sz="4800" dirty="0" smtClean="0"/>
              <a:t>procedure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that decided </a:t>
            </a:r>
            <a:endParaRPr lang="en-US" sz="4800" dirty="0" smtClean="0"/>
          </a:p>
          <a:p>
            <a:r>
              <a:rPr lang="en-US" sz="4800" dirty="0" smtClean="0">
                <a:solidFill>
                  <a:srgbClr val="F50802"/>
                </a:solidFill>
              </a:rPr>
              <a:t>HALTS</a:t>
            </a:r>
            <a:r>
              <a:rPr lang="en-US" sz="4800" dirty="0"/>
              <a:t>:</a:t>
            </a:r>
          </a:p>
          <a:p>
            <a:r>
              <a:rPr lang="en-US" sz="4800" dirty="0" smtClean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 if </a:t>
            </a:r>
            <a:r>
              <a:rPr lang="en-US" sz="4800" dirty="0">
                <a:solidFill>
                  <a:srgbClr val="0000FF"/>
                </a:solidFill>
              </a:rPr>
              <a:t>s </a:t>
            </a:r>
            <a:r>
              <a:rPr lang="en-US" sz="4800" dirty="0">
                <a:solidFill>
                  <a:srgbClr val="F50802"/>
                </a:solidFill>
              </a:rPr>
              <a:t>HALTS</a:t>
            </a:r>
          </a:p>
          <a:p>
            <a:r>
              <a:rPr lang="en-US" sz="4800" dirty="0"/>
              <a:t>       </a:t>
            </a:r>
            <a:r>
              <a:rPr lang="en-US" sz="4800" dirty="0" smtClean="0"/>
              <a:t> 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008000"/>
                </a:solidFill>
              </a:rPr>
              <a:t>no</a:t>
            </a:r>
            <a:r>
              <a:rPr lang="en-US" sz="4800" dirty="0" smtClean="0"/>
              <a:t>” otherwise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876357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555" y="1390139"/>
            <a:ext cx="7868065" cy="5121739"/>
          </a:xfrm>
        </p:spPr>
        <p:txBody>
          <a:bodyPr/>
          <a:lstStyle/>
          <a:p>
            <a:r>
              <a:rPr lang="en-US" sz="4800" dirty="0"/>
              <a:t>Modify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:</a:t>
            </a:r>
          </a:p>
          <a:p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returns 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</a:p>
          <a:p>
            <a:r>
              <a:rPr lang="en-US" sz="4800" dirty="0" smtClean="0"/>
              <a:t> 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) returns </a:t>
            </a:r>
            <a:r>
              <a:rPr lang="en-US" sz="4800" dirty="0"/>
              <a:t>"</a:t>
            </a:r>
            <a:r>
              <a:rPr lang="en-US" sz="4800" dirty="0">
                <a:solidFill>
                  <a:srgbClr val="008000"/>
                </a:solidFill>
              </a:rPr>
              <a:t>no</a:t>
            </a:r>
            <a:r>
              <a:rPr lang="en-US" sz="4800" dirty="0"/>
              <a:t>"</a:t>
            </a:r>
          </a:p>
          <a:p>
            <a:r>
              <a:rPr lang="en-US" sz="4800" dirty="0"/>
              <a:t> </a:t>
            </a:r>
            <a:r>
              <a:rPr lang="en-US" sz="4800" dirty="0">
                <a:solidFill>
                  <a:srgbClr val="9933FF"/>
                </a:solidFill>
              </a:rPr>
              <a:t>Q'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</a:t>
            </a:r>
            <a:r>
              <a:rPr lang="en-US" sz="4800" dirty="0" smtClean="0"/>
              <a:t> returns nothing</a:t>
            </a:r>
          </a:p>
          <a:p>
            <a:r>
              <a:rPr lang="en-US" sz="4800" dirty="0" smtClean="0"/>
              <a:t>     if </a:t>
            </a:r>
            <a:r>
              <a:rPr lang="en-US" sz="4800" dirty="0">
                <a:solidFill>
                  <a:srgbClr val="9933FF"/>
                </a:solidFill>
              </a:rPr>
              <a:t>Q</a:t>
            </a:r>
            <a:r>
              <a:rPr lang="en-US" sz="4800" dirty="0"/>
              <a:t>(</a:t>
            </a:r>
            <a:r>
              <a:rPr lang="en-US" sz="4800" dirty="0">
                <a:solidFill>
                  <a:srgbClr val="0000FF"/>
                </a:solidFill>
              </a:rPr>
              <a:t>s</a:t>
            </a:r>
            <a:r>
              <a:rPr lang="en-US" sz="4800" dirty="0"/>
              <a:t>) </a:t>
            </a:r>
            <a:r>
              <a:rPr lang="en-US" sz="4800" dirty="0" smtClean="0"/>
              <a:t>returns </a:t>
            </a:r>
            <a:r>
              <a:rPr lang="en-US" sz="4800" dirty="0"/>
              <a:t>"</a:t>
            </a:r>
            <a:r>
              <a:rPr lang="en-US" sz="4800" dirty="0" smtClean="0">
                <a:solidFill>
                  <a:srgbClr val="F50802"/>
                </a:solidFill>
              </a:rPr>
              <a:t>yes</a:t>
            </a:r>
            <a:r>
              <a:rPr lang="en-US" sz="4800" dirty="0" smtClean="0"/>
              <a:t>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272546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5.6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7.1|4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685</Words>
  <Application>Microsoft Macintosh PowerPoint</Application>
  <PresentationFormat>On-screen Show (4:3)</PresentationFormat>
  <Paragraphs>108</Paragraphs>
  <Slides>19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1_Custom Design</vt:lpstr>
      <vt:lpstr>2_Custom Design</vt:lpstr>
      <vt:lpstr>PowerPoint Presentation</vt:lpstr>
      <vt:lpstr>Computable strings in  {0,1}ω</vt:lpstr>
      <vt:lpstr>{ASCII}* is countable</vt:lpstr>
      <vt:lpstr>Noncomputable strings in {0,1}ω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The Type-checking Problem</vt:lpstr>
      <vt:lpstr>No run-time properties are decidable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493</cp:revision>
  <cp:lastPrinted>2015-03-02T01:54:24Z</cp:lastPrinted>
  <dcterms:created xsi:type="dcterms:W3CDTF">2011-02-18T03:43:54Z</dcterms:created>
  <dcterms:modified xsi:type="dcterms:W3CDTF">2015-03-08T01:17:04Z</dcterms:modified>
</cp:coreProperties>
</file>