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728" r:id="rId2"/>
    <p:sldId id="898" r:id="rId3"/>
    <p:sldId id="835" r:id="rId4"/>
    <p:sldId id="865" r:id="rId5"/>
    <p:sldId id="836" r:id="rId6"/>
    <p:sldId id="897" r:id="rId7"/>
    <p:sldId id="868" r:id="rId8"/>
    <p:sldId id="873" r:id="rId9"/>
  </p:sldIdLst>
  <p:sldSz cx="9144000" cy="6858000" type="screen4x3"/>
  <p:notesSz cx="9601200" cy="73152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C8"/>
    <a:srgbClr val="6B38EC"/>
    <a:srgbClr val="0000CC"/>
    <a:srgbClr val="008000"/>
    <a:srgbClr val="FF00FF"/>
    <a:srgbClr val="996633"/>
    <a:srgbClr val="F40639"/>
    <a:srgbClr val="CB5C01"/>
    <a:srgbClr val="6633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4" autoAdjust="0"/>
    <p:restoredTop sz="96448" autoAdjust="0"/>
  </p:normalViewPr>
  <p:slideViewPr>
    <p:cSldViewPr showGuides="1">
      <p:cViewPr>
        <p:scale>
          <a:sx n="114" d="100"/>
          <a:sy n="114" d="100"/>
        </p:scale>
        <p:origin x="-3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531309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2005641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16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3972" name="Text Box 4"/>
          <p:cNvSpPr txBox="1">
            <a:spLocks noGrp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467600" y="6553200"/>
            <a:ext cx="16764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467600" y="6553200"/>
            <a:ext cx="16764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467600" y="6553199"/>
            <a:ext cx="16764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9, 2015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467600" y="6553200"/>
            <a:ext cx="16764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2057400"/>
            <a:ext cx="8382000" cy="2743200"/>
          </a:xfrm>
        </p:spPr>
        <p:txBody>
          <a:bodyPr/>
          <a:lstStyle/>
          <a:p>
            <a:pPr marL="0" indent="0" algn="ctr" eaLnBrk="1" hangingPunct="1"/>
            <a:r>
              <a:rPr lang="en-US" sz="6600" b="1" dirty="0" smtClean="0"/>
              <a:t>Cancellation &amp;</a:t>
            </a:r>
          </a:p>
          <a:p>
            <a:pPr marL="0" indent="0" algn="ctr" eaLnBrk="1" hangingPunct="1"/>
            <a:r>
              <a:rPr lang="en-US" sz="6600" b="1" dirty="0" smtClean="0"/>
              <a:t>Inverses </a:t>
            </a:r>
            <a:r>
              <a:rPr lang="en-US" sz="6600" b="1" dirty="0"/>
              <a:t>(mod n)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8686800" cy="3657600"/>
          </a:xfrm>
        </p:spPr>
        <p:txBody>
          <a:bodyPr/>
          <a:lstStyle/>
          <a:p>
            <a:pPr marL="0" indent="0" eaLnBrk="1" hangingPunct="1"/>
            <a:r>
              <a:rPr lang="en-US" sz="6000" dirty="0" smtClean="0"/>
              <a:t>If </a:t>
            </a:r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(mod n) </a:t>
            </a:r>
            <a:r>
              <a:rPr lang="en-US" sz="6000" dirty="0"/>
              <a:t>&amp;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 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/>
              <a:t>),</a:t>
            </a:r>
          </a:p>
          <a:p>
            <a:pPr marL="0" indent="0" eaLnBrk="1" hangingPunct="1"/>
            <a:r>
              <a:rPr lang="en-US" sz="6000" dirty="0"/>
              <a:t>then </a:t>
            </a:r>
            <a:r>
              <a:rPr lang="en-US" sz="6000" dirty="0" err="1">
                <a:solidFill>
                  <a:srgbClr val="0000CC"/>
                </a:solidFill>
              </a:rPr>
              <a:t>a+c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b+d</a:t>
            </a:r>
            <a:r>
              <a:rPr lang="en-US" sz="6000" dirty="0">
                <a:solidFill>
                  <a:srgbClr val="0000CC"/>
                </a:solidFill>
              </a:rPr>
              <a:t> (mod n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/>
            <a:r>
              <a:rPr lang="en-US" sz="6000" dirty="0" smtClean="0"/>
              <a:t>then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00CC"/>
                </a:solidFill>
                <a:latin typeface="Baskerville-Bold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>
                <a:solidFill>
                  <a:srgbClr val="0000FF"/>
                </a:solidFill>
                <a:latin typeface="Baskerville-Bold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d</a:t>
            </a:r>
            <a:r>
              <a:rPr lang="en-US" sz="6000" dirty="0" smtClean="0">
                <a:solidFill>
                  <a:srgbClr val="0000CC"/>
                </a:solidFill>
              </a:rPr>
              <a:t> (mod n)</a:t>
            </a:r>
            <a:endParaRPr lang="en-US" sz="6000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32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05800" cy="43434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So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/>
              <a:t>arithmetic</a:t>
            </a:r>
            <a:r>
              <a:rPr lang="en-US" sz="4800" dirty="0">
                <a:solidFill>
                  <a:srgbClr val="0000CC"/>
                </a:solidFill>
              </a:rPr>
              <a:t> (mod n)  </a:t>
            </a:r>
            <a:r>
              <a:rPr lang="en-US" sz="4800" dirty="0"/>
              <a:t>a lot like ordinary arithmetic</a:t>
            </a:r>
          </a:p>
          <a:p>
            <a:pPr marL="0" indent="0" eaLnBrk="1" hangingPunct="1"/>
            <a:r>
              <a:rPr lang="en-US" sz="4800" dirty="0">
                <a:solidFill>
                  <a:srgbClr val="8E00C8"/>
                </a:solidFill>
              </a:rPr>
              <a:t>the main difference: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8·2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3</a:t>
            </a:r>
            <a:r>
              <a:rPr lang="en-US" sz="4800" dirty="0">
                <a:solidFill>
                  <a:srgbClr val="0000CC"/>
                </a:solidFill>
                <a:latin typeface="Arial" charset="0"/>
                <a:ea typeface="Arial Unicode MS" charset="-128"/>
                <a:cs typeface="Arial" charset="0"/>
              </a:rPr>
              <a:t>·</a:t>
            </a:r>
            <a:r>
              <a:rPr lang="en-US" sz="4800" dirty="0">
                <a:solidFill>
                  <a:srgbClr val="0000CC"/>
                </a:solidFill>
                <a:ea typeface="Arial" charset="0"/>
                <a:cs typeface="Arial" charset="0"/>
              </a:rPr>
              <a:t>2</a:t>
            </a:r>
            <a:r>
              <a:rPr lang="en-US" sz="4800" dirty="0">
                <a:solidFill>
                  <a:srgbClr val="0000CC"/>
                </a:solidFill>
              </a:rPr>
              <a:t> (mod 10)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   8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3     (</a:t>
            </a:r>
            <a:r>
              <a:rPr lang="en-US" sz="4800" dirty="0">
                <a:solidFill>
                  <a:srgbClr val="0000CC"/>
                </a:solidFill>
              </a:rPr>
              <a:t>mod 10)</a:t>
            </a:r>
          </a:p>
        </p:txBody>
      </p:sp>
      <p:sp>
        <p:nvSpPr>
          <p:cNvPr id="7567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029200"/>
            <a:ext cx="7239000" cy="12192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FF0000"/>
                </a:solidFill>
              </a:rPr>
              <a:t>no</a:t>
            </a:r>
            <a:r>
              <a:rPr lang="en-US" sz="4400" dirty="0" smtClean="0">
                <a:solidFill>
                  <a:srgbClr val="FF0000"/>
                </a:solidFill>
              </a:rPr>
              <a:t> arbitrary</a:t>
            </a:r>
            <a:r>
              <a:rPr lang="en-US" sz="4400" dirty="0" smtClean="0">
                <a:solidFill>
                  <a:srgbClr val="FF00FF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cancellation</a:t>
            </a:r>
          </a:p>
        </p:txBody>
      </p:sp>
      <p:sp>
        <p:nvSpPr>
          <p:cNvPr id="756740" name="Line 5"/>
          <p:cNvSpPr>
            <a:spLocks noChangeShapeType="1"/>
          </p:cNvSpPr>
          <p:nvPr/>
        </p:nvSpPr>
        <p:spPr bwMode="auto">
          <a:xfrm flipH="1">
            <a:off x="3048000" y="4495800"/>
            <a:ext cx="533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Congruence mod 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362200" y="3505200"/>
            <a:ext cx="685800" cy="685800"/>
          </a:xfrm>
          <a:prstGeom prst="line">
            <a:avLst/>
          </a:prstGeom>
          <a:noFill/>
          <a:ln w="508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4191000" y="3505200"/>
            <a:ext cx="685800" cy="685800"/>
          </a:xfrm>
          <a:prstGeom prst="line">
            <a:avLst/>
          </a:prstGeom>
          <a:noFill/>
          <a:ln w="508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8" grpId="0"/>
      <p:bldP spid="756740" grpId="1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idx="4294967295"/>
          </p:nvPr>
        </p:nvSpPr>
        <p:spPr>
          <a:xfrm>
            <a:off x="76200" y="1905000"/>
            <a:ext cx="8991600" cy="3048000"/>
          </a:xfrm>
        </p:spPr>
        <p:txBody>
          <a:bodyPr/>
          <a:lstStyle/>
          <a:p>
            <a:r>
              <a:rPr lang="en-US" sz="6000" dirty="0"/>
              <a:t>When can you cancel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?</a:t>
            </a:r>
          </a:p>
          <a:p>
            <a:r>
              <a:rPr lang="en-US" sz="6000" dirty="0"/>
              <a:t> </a:t>
            </a:r>
            <a:r>
              <a:rPr lang="en-US" sz="6000" dirty="0" smtClean="0"/>
              <a:t>—</a:t>
            </a:r>
            <a:r>
              <a:rPr lang="en-US" sz="6000" dirty="0"/>
              <a:t>when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 has no common factors with </a:t>
            </a:r>
            <a:r>
              <a:rPr lang="en-US" sz="6000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</a:rPr>
              <a:t>inverses </a:t>
            </a:r>
            <a:r>
              <a:rPr lang="en-US" sz="4400" kern="0" dirty="0">
                <a:solidFill>
                  <a:srgbClr val="0000CC"/>
                </a:solidFill>
                <a:latin typeface="+mj-lt"/>
              </a:rPr>
              <a:t>(mod n)</a:t>
            </a:r>
          </a:p>
        </p:txBody>
      </p:sp>
      <p:sp>
        <p:nvSpPr>
          <p:cNvPr id="75776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610600" cy="52578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If 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k,n</a:t>
            </a:r>
            <a:r>
              <a:rPr lang="en-US" sz="5400" dirty="0">
                <a:solidFill>
                  <a:srgbClr val="0000CC"/>
                </a:solidFill>
              </a:rPr>
              <a:t>)=1, </a:t>
            </a:r>
            <a:r>
              <a:rPr lang="en-US" sz="5400" dirty="0"/>
              <a:t>then have </a:t>
            </a:r>
            <a:r>
              <a:rPr lang="en-US" sz="5400" dirty="0">
                <a:solidFill>
                  <a:srgbClr val="0000CC"/>
                </a:solidFill>
              </a:rPr>
              <a:t>k’ </a:t>
            </a:r>
          </a:p>
          <a:p>
            <a:pPr marL="0" indent="0" algn="ctr" eaLnBrk="1" hangingPunct="1"/>
            <a:r>
              <a:rPr lang="en-US" sz="5400" dirty="0" err="1">
                <a:solidFill>
                  <a:srgbClr val="0000CC"/>
                </a:solidFill>
              </a:rPr>
              <a:t>k’·k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(mod n).</a:t>
            </a:r>
          </a:p>
          <a:p>
            <a:pPr marL="0" indent="0" eaLnBrk="1" hangingPunct="1"/>
            <a:r>
              <a:rPr lang="en-US" sz="5400" dirty="0">
                <a:solidFill>
                  <a:srgbClr val="0000CC"/>
                </a:solidFill>
              </a:rPr>
              <a:t>k’ </a:t>
            </a:r>
            <a:r>
              <a:rPr lang="en-US" sz="5400" dirty="0"/>
              <a:t>is an </a:t>
            </a:r>
            <a:r>
              <a:rPr lang="en-US" sz="5400" dirty="0">
                <a:solidFill>
                  <a:srgbClr val="8E00C8"/>
                </a:solidFill>
              </a:rPr>
              <a:t>inverse </a:t>
            </a:r>
            <a:r>
              <a:rPr lang="en-US" sz="5400" dirty="0">
                <a:solidFill>
                  <a:srgbClr val="0000CC"/>
                </a:solidFill>
              </a:rPr>
              <a:t>mod n </a:t>
            </a:r>
            <a:r>
              <a:rPr lang="en-US" sz="5400" dirty="0"/>
              <a:t>of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 smtClean="0"/>
              <a:t>  </a:t>
            </a:r>
            <a:r>
              <a:rPr lang="en-US" sz="6000" dirty="0" err="1" smtClean="0"/>
              <a:t>pf</a:t>
            </a:r>
            <a:r>
              <a:rPr lang="en-US" sz="6000" dirty="0"/>
              <a:t>: </a:t>
            </a:r>
            <a:r>
              <a:rPr lang="en-US" sz="6000" dirty="0" err="1">
                <a:solidFill>
                  <a:srgbClr val="0000CC"/>
                </a:solidFill>
              </a:rPr>
              <a:t>sk</a:t>
            </a:r>
            <a:r>
              <a:rPr lang="en-US" sz="6000" dirty="0">
                <a:solidFill>
                  <a:srgbClr val="0000CC"/>
                </a:solidFill>
              </a:rPr>
              <a:t> + </a:t>
            </a:r>
            <a:r>
              <a:rPr lang="en-US" sz="6000" dirty="0" err="1">
                <a:solidFill>
                  <a:srgbClr val="0000CC"/>
                </a:solidFill>
              </a:rPr>
              <a:t>tn</a:t>
            </a:r>
            <a:r>
              <a:rPr lang="en-US" sz="6000" dirty="0">
                <a:solidFill>
                  <a:srgbClr val="0000CC"/>
                </a:solidFill>
              </a:rPr>
              <a:t> = </a:t>
            </a:r>
            <a:r>
              <a:rPr lang="en-US" sz="6000" dirty="0">
                <a:solidFill>
                  <a:srgbClr val="008000"/>
                </a:solidFill>
              </a:rPr>
              <a:t>1</a:t>
            </a:r>
            <a:r>
              <a:rPr lang="en-US" sz="6000" dirty="0"/>
              <a:t>, so</a:t>
            </a:r>
          </a:p>
          <a:p>
            <a:pPr marL="0" indent="0" eaLnBrk="1" hangingPunct="1"/>
            <a:r>
              <a:rPr lang="en-US" sz="6000" dirty="0"/>
              <a:t>  </a:t>
            </a:r>
            <a:r>
              <a:rPr lang="en-US" sz="6000" dirty="0" smtClean="0"/>
              <a:t>     </a:t>
            </a:r>
            <a:r>
              <a:rPr lang="en-US" sz="6000" dirty="0"/>
              <a:t>just let</a:t>
            </a:r>
            <a:r>
              <a:rPr lang="en-US" sz="6000" dirty="0">
                <a:solidFill>
                  <a:srgbClr val="0000CC"/>
                </a:solidFill>
              </a:rPr>
              <a:t> k’</a:t>
            </a:r>
            <a:r>
              <a:rPr lang="en-US" sz="6000" dirty="0"/>
              <a:t> </a:t>
            </a:r>
            <a:r>
              <a:rPr lang="en-US" sz="6000" dirty="0" smtClean="0"/>
              <a:t>be </a:t>
            </a:r>
            <a:r>
              <a:rPr lang="en-US" sz="6000" dirty="0" smtClean="0">
                <a:solidFill>
                  <a:srgbClr val="0000CC"/>
                </a:solidFill>
              </a:rPr>
              <a:t>s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486162"/>
              </p:ext>
            </p:extLst>
          </p:nvPr>
        </p:nvGraphicFramePr>
        <p:xfrm>
          <a:off x="1249363" y="854075"/>
          <a:ext cx="6602412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4" imgW="1498600" imgH="965200" progId="Equation.3">
                  <p:embed/>
                </p:oleObj>
              </mc:Choice>
              <mc:Fallback>
                <p:oleObj name="Equation" r:id="rId4" imgW="14986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9363" y="854075"/>
                        <a:ext cx="6602412" cy="425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</a:rPr>
              <a:t>inverses </a:t>
            </a:r>
            <a:r>
              <a:rPr lang="en-US" sz="4400" kern="0" dirty="0">
                <a:solidFill>
                  <a:srgbClr val="0000CC"/>
                </a:solidFill>
                <a:latin typeface="+mj-lt"/>
              </a:rPr>
              <a:t>(mod 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4876800"/>
            <a:ext cx="7010400" cy="990600"/>
          </a:xfrm>
          <a:prstGeom prst="roundRect">
            <a:avLst/>
          </a:prstGeom>
          <a:noFill/>
          <a:ln w="34925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903172"/>
              </p:ext>
            </p:extLst>
          </p:nvPr>
        </p:nvGraphicFramePr>
        <p:xfrm>
          <a:off x="1066800" y="4814887"/>
          <a:ext cx="68453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6" imgW="1485900" imgH="228600" progId="Equation.DSMT4">
                  <p:embed/>
                </p:oleObj>
              </mc:Choice>
              <mc:Fallback>
                <p:oleObj name="Equation" r:id="rId6" imgW="1485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6800" y="4814887"/>
                        <a:ext cx="6845300" cy="1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51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686800" cy="52578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If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a·k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b·k</a:t>
            </a:r>
            <a:r>
              <a:rPr lang="en-US" sz="4800" dirty="0">
                <a:solidFill>
                  <a:srgbClr val="0000CC"/>
                </a:solidFill>
              </a:rPr>
              <a:t> (mod n)   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gcd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k,n</a:t>
            </a:r>
            <a:r>
              <a:rPr lang="en-US" sz="4800" dirty="0">
                <a:solidFill>
                  <a:srgbClr val="0000CC"/>
                </a:solidFill>
              </a:rPr>
              <a:t>) = 1</a:t>
            </a:r>
            <a:r>
              <a:rPr lang="en-US" sz="4800" dirty="0"/>
              <a:t>, then</a:t>
            </a:r>
          </a:p>
          <a:p>
            <a:pPr marL="0" indent="0" eaLnBrk="1" hangingPunct="1"/>
            <a:r>
              <a:rPr lang="en-US" sz="4800" dirty="0"/>
              <a:t>multiply by</a:t>
            </a:r>
            <a:r>
              <a:rPr lang="en-US" sz="4800" dirty="0">
                <a:solidFill>
                  <a:srgbClr val="0000E5"/>
                </a:solidFill>
              </a:rPr>
              <a:t> k’: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(</a:t>
            </a:r>
            <a:r>
              <a:rPr lang="en-US" sz="4800" dirty="0" err="1">
                <a:solidFill>
                  <a:srgbClr val="0000CC"/>
                </a:solidFill>
              </a:rPr>
              <a:t>a·k)·k</a:t>
            </a:r>
            <a:r>
              <a:rPr lang="en-US" sz="4800" dirty="0">
                <a:solidFill>
                  <a:srgbClr val="0000CC"/>
                </a:solidFill>
              </a:rPr>
              <a:t>’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b="1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b·k)·k</a:t>
            </a:r>
            <a:r>
              <a:rPr lang="en-US" sz="4800" dirty="0">
                <a:solidFill>
                  <a:srgbClr val="0000CC"/>
                </a:solidFill>
              </a:rPr>
              <a:t>’ (mod n)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</a:t>
            </a:r>
            <a:r>
              <a:rPr lang="en-US" sz="4800" dirty="0" err="1">
                <a:solidFill>
                  <a:srgbClr val="0000CC"/>
                </a:solidFill>
              </a:rPr>
              <a:t>a·(k·k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</a:p>
          <a:p>
            <a:pPr marL="0" indent="0" eaLnBrk="1" hangingPunct="1"/>
            <a:r>
              <a:rPr lang="en-US" sz="4800" dirty="0">
                <a:solidFill>
                  <a:srgbClr val="000000"/>
                </a:solidFill>
              </a:rPr>
              <a:t>so</a:t>
            </a:r>
            <a:r>
              <a:rPr lang="en-US" sz="4800" dirty="0">
                <a:solidFill>
                  <a:srgbClr val="0000CC"/>
                </a:solidFill>
              </a:rPr>
              <a:t>    a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b (mod n)</a:t>
            </a:r>
            <a:endParaRPr lang="en-US" sz="4800" dirty="0"/>
          </a:p>
          <a:p>
            <a:pPr marL="0" indent="0" eaLnBrk="1" hangingPunct="1"/>
            <a:endParaRPr lang="en-US" sz="4800" i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914400"/>
            <a:ext cx="6096000" cy="1905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76400" y="5486400"/>
            <a:ext cx="4191000" cy="762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0" y="4486275"/>
            <a:ext cx="4343400" cy="923925"/>
            <a:chOff x="1524000" y="4486870"/>
            <a:chExt cx="4342623" cy="923330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524000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 </a:t>
              </a:r>
              <a:r>
                <a:rPr lang="en-US" sz="5400" dirty="0">
                  <a:latin typeface="Comic Sans MS" pitchFamily="8" charset="0"/>
                </a:rPr>
                <a:t>    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36547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latin typeface="Comic Sans MS" pitchFamily="8" charset="0"/>
                </a:rPr>
                <a:t>     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3810000"/>
          </a:xfrm>
        </p:spPr>
        <p:txBody>
          <a:bodyPr/>
          <a:lstStyle/>
          <a:p>
            <a:r>
              <a:rPr lang="en-US" sz="4800" dirty="0"/>
              <a:t>summary:</a:t>
            </a:r>
          </a:p>
          <a:p>
            <a:r>
              <a:rPr lang="en-US" sz="4800" dirty="0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dirty="0">
                <a:solidFill>
                  <a:srgbClr val="8E00C8"/>
                </a:solidFill>
              </a:rPr>
              <a:t>cancellable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E5"/>
                </a:solidFill>
              </a:rPr>
              <a:t>(mod n)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smtClean="0">
                <a:solidFill>
                  <a:srgbClr val="0000E5"/>
                </a:solidFill>
              </a:rPr>
              <a:t>k</a:t>
            </a:r>
            <a:r>
              <a:rPr lang="en-US" sz="4800" dirty="0" smtClean="0"/>
              <a:t> has an </a:t>
            </a:r>
            <a:r>
              <a:rPr lang="en-US" sz="4800" dirty="0" smtClean="0">
                <a:solidFill>
                  <a:srgbClr val="8E00C8"/>
                </a:solidFill>
              </a:rPr>
              <a:t>inverse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E5"/>
                </a:solidFill>
              </a:rPr>
              <a:t>(mod n)   </a:t>
            </a:r>
            <a:r>
              <a:rPr lang="en-US" sz="4800" dirty="0" err="1" smtClean="0"/>
              <a:t>iff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gcd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k,n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)=1</a:t>
            </a:r>
            <a:endParaRPr lang="en-US" sz="48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6525" y="2279650"/>
            <a:ext cx="8624888" cy="27971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" y="4114800"/>
            <a:ext cx="7162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8E00C8"/>
                </a:solidFill>
              </a:rPr>
              <a:t>relatively prime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00CC"/>
                </a:solidFill>
              </a:rPr>
              <a:t>n</a:t>
            </a:r>
            <a:endParaRPr lang="en-US" sz="4800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inversemodn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10043</TotalTime>
  <Words>384</Words>
  <Application>Microsoft Macintosh PowerPoint</Application>
  <PresentationFormat>On-screen Show (4:3)</PresentationFormat>
  <Paragraphs>61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6.042 Lecture Template</vt:lpstr>
      <vt:lpstr>Equation</vt:lpstr>
      <vt:lpstr>PowerPoint Presentation</vt:lpstr>
      <vt:lpstr>PowerPoint Presentation</vt:lpstr>
      <vt:lpstr>no arbitrary cancellation</vt:lpstr>
      <vt:lpstr>PowerPoint Presentation</vt:lpstr>
      <vt:lpstr>inverses (mod n)</vt:lpstr>
      <vt:lpstr>inverses (mod n)</vt:lpstr>
      <vt:lpstr>PowerPoint Presentation</vt:lpstr>
      <vt:lpstr>PowerPoint Presentation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1451</cp:revision>
  <cp:lastPrinted>2012-03-06T18:29:47Z</cp:lastPrinted>
  <dcterms:created xsi:type="dcterms:W3CDTF">2011-03-02T16:44:31Z</dcterms:created>
  <dcterms:modified xsi:type="dcterms:W3CDTF">2015-03-08T00:46:32Z</dcterms:modified>
</cp:coreProperties>
</file>