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392" r:id="rId2"/>
    <p:sldId id="466" r:id="rId3"/>
    <p:sldId id="465" r:id="rId4"/>
    <p:sldId id="467" r:id="rId5"/>
    <p:sldId id="468" r:id="rId6"/>
    <p:sldId id="482" r:id="rId7"/>
    <p:sldId id="481" r:id="rId8"/>
    <p:sldId id="469" r:id="rId9"/>
    <p:sldId id="470" r:id="rId10"/>
    <p:sldId id="471" r:id="rId11"/>
    <p:sldId id="473" r:id="rId12"/>
    <p:sldId id="474" r:id="rId13"/>
    <p:sldId id="476" r:id="rId14"/>
    <p:sldId id="477" r:id="rId15"/>
    <p:sldId id="478" r:id="rId16"/>
    <p:sldId id="479" r:id="rId17"/>
    <p:sldId id="480" r:id="rId18"/>
    <p:sldId id="483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14" d="100"/>
          <a:sy n="114" d="100"/>
        </p:scale>
        <p:origin x="-80" y="200"/>
      </p:cViewPr>
      <p:guideLst>
        <p:guide orient="horz" pos="212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40525"/>
            <a:ext cx="7772400" cy="1470025"/>
          </a:xfrm>
        </p:spPr>
        <p:txBody>
          <a:bodyPr/>
          <a:lstStyle>
            <a:lvl1pPr>
              <a:defRPr sz="6600" baseline="0"/>
            </a:lvl1pPr>
          </a:lstStyle>
          <a:p>
            <a:r>
              <a:rPr lang="en-US" dirty="0" smtClean="0"/>
              <a:t>Master </a:t>
            </a: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460"/>
            <a:ext cx="6400800" cy="1752600"/>
          </a:xfrm>
        </p:spPr>
        <p:txBody>
          <a:bodyPr/>
          <a:lstStyle>
            <a:lvl1pPr marL="0" indent="0" algn="ctr">
              <a:buNone/>
              <a:defRPr sz="4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hasCustomPrompt="1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Master </a:t>
            </a: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6403" y="6553200"/>
            <a:ext cx="897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</a:t>
            </a:r>
            <a:r>
              <a:rPr lang="en-US" sz="1100" baseline="0" dirty="0" smtClean="0">
                <a:latin typeface="Comic Sans MS" pitchFamily="66" charset="0"/>
              </a:rPr>
              <a:t>12</a:t>
            </a:r>
            <a:r>
              <a:rPr lang="en-US" sz="1100" dirty="0" smtClean="0">
                <a:latin typeface="Comic Sans MS" pitchFamily="66" charset="0"/>
              </a:rPr>
              <a:t>, 2016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8" r:id="rId3"/>
    <p:sldLayoutId id="2147483665" r:id="rId4"/>
    <p:sldLayoutId id="2147483657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baseline="0" dirty="0" smtClean="0"/>
              <a:t>Standard Forms</a:t>
            </a:r>
            <a:endParaRPr lang="en-US" sz="8800" b="0" baseline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424186" y="6553200"/>
            <a:ext cx="7198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9400" y="317500"/>
            <a:ext cx="759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DNF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49" y="2072021"/>
            <a:ext cx="81162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Read the DNF right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off the Truth Table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2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Product</a:t>
            </a:r>
            <a:r>
              <a:rPr lang="en-US" dirty="0" smtClean="0"/>
              <a:t> of Sums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9364" y="1615285"/>
            <a:ext cx="4197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of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ORs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2021" y="2870535"/>
            <a:ext cx="70293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Con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junctive Form</a:t>
            </a:r>
            <a:endParaRPr lang="en-US" sz="66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9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73370"/>
              </p:ext>
            </p:extLst>
          </p:nvPr>
        </p:nvGraphicFramePr>
        <p:xfrm>
          <a:off x="545587" y="2459038"/>
          <a:ext cx="8043863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1473200" imgH="254000" progId="Equation.DSMT4">
                  <p:embed/>
                </p:oleObj>
              </mc:Choice>
              <mc:Fallback>
                <p:oleObj name="Equation" r:id="rId3" imgW="14732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587" y="2459038"/>
                        <a:ext cx="8043863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6388" y="4077199"/>
            <a:ext cx="6877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Apply </a:t>
            </a:r>
            <a:r>
              <a:rPr lang="en-US" sz="5400" dirty="0" err="1" smtClean="0">
                <a:latin typeface="Comic Sans MS" pitchFamily="66" charset="0"/>
              </a:rPr>
              <a:t>DeMorgan</a:t>
            </a:r>
            <a:r>
              <a:rPr lang="en-US" sz="5400" dirty="0" smtClean="0">
                <a:latin typeface="Comic Sans MS" pitchFamily="66" charset="0"/>
              </a:rPr>
              <a:t> Law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77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338656"/>
              </p:ext>
            </p:extLst>
          </p:nvPr>
        </p:nvGraphicFramePr>
        <p:xfrm>
          <a:off x="1861481" y="1735708"/>
          <a:ext cx="5458175" cy="336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762000" imgH="469900" progId="Equation.DSMT4">
                  <p:embed/>
                </p:oleObj>
              </mc:Choice>
              <mc:Fallback>
                <p:oleObj name="Equation" r:id="rId3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1481" y="1735708"/>
                        <a:ext cx="5458175" cy="336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08504"/>
              </p:ext>
            </p:extLst>
          </p:nvPr>
        </p:nvGraphicFramePr>
        <p:xfrm>
          <a:off x="1914212" y="2372798"/>
          <a:ext cx="5377565" cy="14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5" imgW="927100" imgH="254000" progId="Equation.DSMT4">
                  <p:embed/>
                </p:oleObj>
              </mc:Choice>
              <mc:Fallback>
                <p:oleObj name="Equation" r:id="rId5" imgW="927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4212" y="2372798"/>
                        <a:ext cx="5377565" cy="147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9848" y="4043779"/>
            <a:ext cx="6877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Apply </a:t>
            </a:r>
            <a:r>
              <a:rPr lang="en-US" sz="5400" dirty="0" err="1" smtClean="0">
                <a:latin typeface="Comic Sans MS" pitchFamily="66" charset="0"/>
              </a:rPr>
              <a:t>DeMorgan</a:t>
            </a:r>
            <a:r>
              <a:rPr lang="en-US" sz="5400" dirty="0" smtClean="0">
                <a:latin typeface="Comic Sans MS" pitchFamily="66" charset="0"/>
              </a:rPr>
              <a:t> Law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048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5418"/>
              </p:ext>
            </p:extLst>
          </p:nvPr>
        </p:nvGraphicFramePr>
        <p:xfrm>
          <a:off x="1014413" y="2333625"/>
          <a:ext cx="7491412" cy="312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155700" imgH="482600" progId="Equation.DSMT4">
                  <p:embed/>
                </p:oleObj>
              </mc:Choice>
              <mc:Fallback>
                <p:oleObj name="Equation" r:id="rId3" imgW="1155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413" y="2333625"/>
                        <a:ext cx="7491412" cy="312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Prod (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5448" y="1492741"/>
            <a:ext cx="591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Rows with value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168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0999" y="363538"/>
            <a:ext cx="7317529" cy="950970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Con</a:t>
            </a:r>
            <a:r>
              <a:rPr lang="en-US" dirty="0" smtClean="0"/>
              <a:t>junctive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Form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50761"/>
              </p:ext>
            </p:extLst>
          </p:nvPr>
        </p:nvGraphicFramePr>
        <p:xfrm>
          <a:off x="2009775" y="1311275"/>
          <a:ext cx="5135563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1181100" imgH="939800" progId="Equation.DSMT4">
                  <p:embed/>
                </p:oleObj>
              </mc:Choice>
              <mc:Fallback>
                <p:oleObj name="Equation" r:id="rId3" imgW="11811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775" y="1311275"/>
                        <a:ext cx="5135563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21835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0999" y="363538"/>
            <a:ext cx="7317529" cy="95097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</a:t>
            </a:r>
            <a:r>
              <a:rPr lang="en-US" dirty="0" smtClean="0"/>
              <a:t>junctive </a:t>
            </a:r>
            <a:r>
              <a:rPr lang="en-US" dirty="0" smtClean="0">
                <a:solidFill>
                  <a:srgbClr val="BB0FAB"/>
                </a:solidFill>
              </a:rPr>
              <a:t>Normal </a:t>
            </a:r>
            <a:r>
              <a:rPr lang="en-US" dirty="0" smtClean="0"/>
              <a:t>Form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959990"/>
              </p:ext>
            </p:extLst>
          </p:nvPr>
        </p:nvGraphicFramePr>
        <p:xfrm>
          <a:off x="2009775" y="1311275"/>
          <a:ext cx="5135563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1181100" imgH="939800" progId="Equation.DSMT4">
                  <p:embed/>
                </p:oleObj>
              </mc:Choice>
              <mc:Fallback>
                <p:oleObj name="Equation" r:id="rId3" imgW="11811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775" y="1311275"/>
                        <a:ext cx="5135563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4435" y="5313730"/>
            <a:ext cx="7580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Each sum has all variables</a:t>
            </a:r>
            <a:endParaRPr lang="en-US" sz="48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8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1078" y="1359070"/>
            <a:ext cx="8199798" cy="4032643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006600"/>
                </a:solidFill>
              </a:rPr>
              <a:t>Every formula</a:t>
            </a:r>
            <a:r>
              <a:rPr lang="en-US" sz="7200" dirty="0" smtClean="0"/>
              <a:t> is equivalent to a</a:t>
            </a:r>
            <a:br>
              <a:rPr lang="en-US" sz="7200" dirty="0" smtClean="0"/>
            </a:br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CNF</a:t>
            </a:r>
            <a:r>
              <a:rPr lang="en-US" sz="7200" dirty="0" smtClean="0"/>
              <a:t> 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4667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CNF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49" y="2072021"/>
            <a:ext cx="81162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Read the CNF right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off the Truth Table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164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Sum of Products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9364" y="1448185"/>
            <a:ext cx="4705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of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ANDs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)</a:t>
            </a:r>
            <a:endParaRPr lang="en-US" sz="54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122" y="2620344"/>
            <a:ext cx="8313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0" dirty="0" smtClean="0">
                <a:solidFill>
                  <a:srgbClr val="BB0FAB"/>
                </a:solidFill>
                <a:latin typeface="Comic Sans MS" pitchFamily="66" charset="0"/>
              </a:rPr>
              <a:t>Disjunctive</a:t>
            </a:r>
            <a:r>
              <a:rPr lang="en-US" sz="8000" dirty="0" smtClean="0">
                <a:solidFill>
                  <a:srgbClr val="000000"/>
                </a:solidFill>
                <a:latin typeface="Comic Sans MS" pitchFamily="66" charset="0"/>
              </a:rPr>
              <a:t> Form</a:t>
            </a:r>
            <a:endParaRPr lang="en-US" sz="80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22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99539" y="6553200"/>
            <a:ext cx="744465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85730"/>
              </p:ext>
            </p:extLst>
          </p:nvPr>
        </p:nvGraphicFramePr>
        <p:xfrm>
          <a:off x="2362201" y="1092199"/>
          <a:ext cx="5334000" cy="537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50"/>
                <a:gridCol w="1056350"/>
                <a:gridCol w="1056350"/>
                <a:gridCol w="2164950"/>
              </a:tblGrid>
              <a:tr h="9118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rgbClr val="0000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lang="en-US" sz="28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(P,Q,R)</a:t>
                      </a:r>
                      <a:endParaRPr lang="en-US" sz="28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28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89100" y="165100"/>
            <a:ext cx="6154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Majority function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230170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843931"/>
              </p:ext>
            </p:extLst>
          </p:nvPr>
        </p:nvGraphicFramePr>
        <p:xfrm>
          <a:off x="1504950" y="1913563"/>
          <a:ext cx="6472238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939800" imgH="469900" progId="Equation.DSMT4">
                  <p:embed/>
                </p:oleObj>
              </mc:Choice>
              <mc:Fallback>
                <p:oleObj name="Equation" r:id="rId3" imgW="939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913563"/>
                        <a:ext cx="6472238" cy="323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Product (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40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813240"/>
              </p:ext>
            </p:extLst>
          </p:nvPr>
        </p:nvGraphicFramePr>
        <p:xfrm>
          <a:off x="1855749" y="2458727"/>
          <a:ext cx="5823997" cy="13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1066800" imgH="254000" progId="Equation.DSMT4">
                  <p:embed/>
                </p:oleObj>
              </mc:Choice>
              <mc:Fallback>
                <p:oleObj name="Equation" r:id="rId5" imgW="1066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5749" y="2458727"/>
                        <a:ext cx="5823997" cy="138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1370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18338"/>
              </p:ext>
            </p:extLst>
          </p:nvPr>
        </p:nvGraphicFramePr>
        <p:xfrm>
          <a:off x="1540235" y="2388477"/>
          <a:ext cx="6503625" cy="3125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1003300" imgH="482600" progId="Equation.DSMT4">
                  <p:embed/>
                </p:oleObj>
              </mc:Choice>
              <mc:Fallback>
                <p:oleObj name="Equation" r:id="rId3" imgW="100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0235" y="2388477"/>
                        <a:ext cx="6503625" cy="3125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5448" y="1492741"/>
            <a:ext cx="591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Rows with value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6074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710314"/>
              </p:ext>
            </p:extLst>
          </p:nvPr>
        </p:nvGraphicFramePr>
        <p:xfrm>
          <a:off x="3246996" y="1147402"/>
          <a:ext cx="2662707" cy="444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3" imgW="533400" imgH="914400" progId="Equation.DSMT4">
                  <p:embed/>
                </p:oleObj>
              </mc:Choice>
              <mc:Fallback>
                <p:oleObj name="Equation" r:id="rId3" imgW="533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6996" y="1147402"/>
                        <a:ext cx="2662707" cy="444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92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417037"/>
              </p:ext>
            </p:extLst>
          </p:nvPr>
        </p:nvGraphicFramePr>
        <p:xfrm>
          <a:off x="3246996" y="1147402"/>
          <a:ext cx="2662707" cy="444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3" imgW="533400" imgH="914400" progId="Equation.DSMT4">
                  <p:embed/>
                </p:oleObj>
              </mc:Choice>
              <mc:Fallback>
                <p:oleObj name="Equation" r:id="rId3" imgW="533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6996" y="1147402"/>
                        <a:ext cx="2662707" cy="444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Disjunctive Form for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8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Disjunctive Form for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776574"/>
              </p:ext>
            </p:extLst>
          </p:nvPr>
        </p:nvGraphicFramePr>
        <p:xfrm>
          <a:off x="1789113" y="1365250"/>
          <a:ext cx="5578475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1282700" imgH="914400" progId="Equation.DSMT4">
                  <p:embed/>
                </p:oleObj>
              </mc:Choice>
              <mc:Fallback>
                <p:oleObj name="Equation" r:id="rId3" imgW="1282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113" y="1365250"/>
                        <a:ext cx="5578475" cy="39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39392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0999" y="363538"/>
            <a:ext cx="7317529" cy="950970"/>
          </a:xfrm>
        </p:spPr>
        <p:txBody>
          <a:bodyPr/>
          <a:lstStyle/>
          <a:p>
            <a:r>
              <a:rPr lang="en-US" dirty="0" smtClean="0"/>
              <a:t>Disjunctive </a:t>
            </a:r>
            <a:r>
              <a:rPr lang="en-US" dirty="0" smtClean="0">
                <a:solidFill>
                  <a:srgbClr val="BB0FAB"/>
                </a:solidFill>
              </a:rPr>
              <a:t>Normal </a:t>
            </a:r>
            <a:r>
              <a:rPr lang="en-US" dirty="0" smtClean="0"/>
              <a:t>Form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257" y="5313730"/>
            <a:ext cx="8718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Each product has all variables</a:t>
            </a:r>
            <a:endParaRPr lang="en-US" sz="48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517156"/>
              </p:ext>
            </p:extLst>
          </p:nvPr>
        </p:nvGraphicFramePr>
        <p:xfrm>
          <a:off x="1789113" y="1365250"/>
          <a:ext cx="5578475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1282700" imgH="914400" progId="Equation.DSMT4">
                  <p:embed/>
                </p:oleObj>
              </mc:Choice>
              <mc:Fallback>
                <p:oleObj name="Equation" r:id="rId3" imgW="1282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113" y="1365250"/>
                        <a:ext cx="5578475" cy="39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95502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7831</TotalTime>
  <Words>250</Words>
  <Application>Microsoft Macintosh PowerPoint</Application>
  <PresentationFormat>On-screen Show (4:3)</PresentationFormat>
  <Paragraphs>91</Paragraphs>
  <Slides>18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6.042 Lecture Template</vt:lpstr>
      <vt:lpstr>MathType 6.0 Equation</vt:lpstr>
      <vt:lpstr>Standard Forms</vt:lpstr>
      <vt:lpstr>Sum of Products Form</vt:lpstr>
      <vt:lpstr>PowerPoint Presentation</vt:lpstr>
      <vt:lpstr>A Product (AND) Term</vt:lpstr>
      <vt:lpstr>A Sum (OR) of ANDs</vt:lpstr>
      <vt:lpstr>A Sum (OR) of ANDs</vt:lpstr>
      <vt:lpstr>Disjunctive Form for M</vt:lpstr>
      <vt:lpstr>Disjunctive Form for M</vt:lpstr>
      <vt:lpstr>Disjunctive Normal Form</vt:lpstr>
      <vt:lpstr>Every formula ≡ DNF</vt:lpstr>
      <vt:lpstr>Product of Sums Form</vt:lpstr>
      <vt:lpstr>A Sum (OR) Term</vt:lpstr>
      <vt:lpstr>A Sum (OR) Term</vt:lpstr>
      <vt:lpstr>Prod (AND) of ORs</vt:lpstr>
      <vt:lpstr>Conjunctive Form</vt:lpstr>
      <vt:lpstr>Conjunctive Normal Form</vt:lpstr>
      <vt:lpstr>Every formula is equivalent to a CNF </vt:lpstr>
      <vt:lpstr>Every formula ≡ CNF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687</cp:revision>
  <cp:lastPrinted>2016-02-10T02:51:39Z</cp:lastPrinted>
  <dcterms:created xsi:type="dcterms:W3CDTF">2011-02-09T15:01:58Z</dcterms:created>
  <dcterms:modified xsi:type="dcterms:W3CDTF">2016-02-10T03:09:54Z</dcterms:modified>
</cp:coreProperties>
</file>