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306" r:id="rId2"/>
    <p:sldId id="317" r:id="rId3"/>
    <p:sldId id="259" r:id="rId4"/>
    <p:sldId id="260" r:id="rId5"/>
    <p:sldId id="309" r:id="rId6"/>
    <p:sldId id="321" r:id="rId7"/>
    <p:sldId id="353" r:id="rId8"/>
    <p:sldId id="347" r:id="rId9"/>
    <p:sldId id="355" r:id="rId10"/>
    <p:sldId id="356" r:id="rId11"/>
    <p:sldId id="264" r:id="rId12"/>
    <p:sldId id="357" r:id="rId13"/>
    <p:sldId id="354" r:id="rId14"/>
    <p:sldId id="288" r:id="rId15"/>
    <p:sldId id="319" r:id="rId16"/>
    <p:sldId id="320" r:id="rId17"/>
    <p:sldId id="308" r:id="rId18"/>
    <p:sldId id="298" r:id="rId19"/>
    <p:sldId id="342" r:id="rId20"/>
    <p:sldId id="289" r:id="rId21"/>
    <p:sldId id="302" r:id="rId22"/>
    <p:sldId id="26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440" y="-464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4697" y="6553200"/>
            <a:ext cx="1539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4,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4500" y="2351087"/>
            <a:ext cx="8267700" cy="2093913"/>
          </a:xfrm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atin typeface="Comic Sans MS"/>
                <a:cs typeface="Comic Sans MS"/>
              </a:rPr>
              <a:t>PROOFS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800"/>
            <a:ext cx="8661400" cy="4356100"/>
          </a:xfrm>
        </p:spPr>
        <p:txBody>
          <a:bodyPr/>
          <a:lstStyle/>
          <a:p>
            <a:r>
              <a:rPr lang="en-US" sz="6000" dirty="0" smtClean="0"/>
              <a:t>elegant and correct</a:t>
            </a:r>
          </a:p>
          <a:p>
            <a:pPr marL="0" indent="0">
              <a:buNone/>
            </a:pPr>
            <a:r>
              <a:rPr lang="en-US" sz="6000" dirty="0" smtClean="0"/>
              <a:t>  --in this case</a:t>
            </a:r>
          </a:p>
          <a:p>
            <a:r>
              <a:rPr lang="en-US" sz="6000" dirty="0" smtClean="0"/>
              <a:t>worrisome in </a:t>
            </a:r>
            <a:r>
              <a:rPr lang="en-US" sz="6000" dirty="0" smtClean="0"/>
              <a:t>general</a:t>
            </a:r>
          </a:p>
          <a:p>
            <a:pPr marL="457200" lvl="1" indent="0">
              <a:buNone/>
            </a:pPr>
            <a:r>
              <a:rPr lang="en-US" sz="5600" dirty="0" smtClean="0"/>
              <a:t>--hidden assumptions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59501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11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0" y="2514600"/>
            <a:ext cx="2590800" cy="2865438"/>
            <a:chOff x="762000" y="2514600"/>
            <a:chExt cx="2590800" cy="2865438"/>
          </a:xfrm>
        </p:grpSpPr>
        <p:sp>
          <p:nvSpPr>
            <p:cNvPr id="29705" name="AutoShape 174"/>
            <p:cNvSpPr>
              <a:spLocks noChangeArrowheads="1"/>
            </p:cNvSpPr>
            <p:nvPr/>
          </p:nvSpPr>
          <p:spPr bwMode="auto">
            <a:xfrm rot="5400000">
              <a:off x="1181100" y="2705100"/>
              <a:ext cx="2362200" cy="198120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175"/>
            <p:cNvSpPr txBox="1">
              <a:spLocks noChangeArrowheads="1"/>
            </p:cNvSpPr>
            <p:nvPr/>
          </p:nvSpPr>
          <p:spPr bwMode="auto">
            <a:xfrm>
              <a:off x="2057400" y="48006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9707" name="Text Box 176"/>
            <p:cNvSpPr txBox="1">
              <a:spLocks noChangeArrowheads="1"/>
            </p:cNvSpPr>
            <p:nvPr/>
          </p:nvSpPr>
          <p:spPr bwMode="auto">
            <a:xfrm>
              <a:off x="762000" y="32004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6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7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8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7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5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1600200"/>
            <a:ext cx="7208838" cy="2492375"/>
            <a:chOff x="457200" y="1600200"/>
            <a:chExt cx="7208838" cy="2492375"/>
          </a:xfrm>
        </p:grpSpPr>
        <p:sp>
          <p:nvSpPr>
            <p:cNvPr id="6150" name="Text Box 129"/>
            <p:cNvSpPr txBox="1">
              <a:spLocks noChangeArrowheads="1"/>
            </p:cNvSpPr>
            <p:nvPr/>
          </p:nvSpPr>
          <p:spPr bwMode="auto">
            <a:xfrm>
              <a:off x="1535113" y="2409825"/>
              <a:ext cx="368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1" name="Text Box 13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52" name="Text Box 132"/>
            <p:cNvSpPr txBox="1">
              <a:spLocks noChangeArrowheads="1"/>
            </p:cNvSpPr>
            <p:nvPr/>
          </p:nvSpPr>
          <p:spPr bwMode="auto">
            <a:xfrm>
              <a:off x="1238250" y="3568700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3" name="AutoShape 131"/>
            <p:cNvSpPr>
              <a:spLocks noChangeArrowheads="1"/>
            </p:cNvSpPr>
            <p:nvPr/>
          </p:nvSpPr>
          <p:spPr bwMode="auto">
            <a:xfrm>
              <a:off x="914400" y="1600200"/>
              <a:ext cx="1096963" cy="205740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4" name="Group 182"/>
            <p:cNvGrpSpPr>
              <a:grpSpLocks/>
            </p:cNvGrpSpPr>
            <p:nvPr/>
          </p:nvGrpSpPr>
          <p:grpSpPr bwMode="auto">
            <a:xfrm>
              <a:off x="906463" y="3460750"/>
              <a:ext cx="193675" cy="190500"/>
              <a:chOff x="576" y="2170"/>
              <a:chExt cx="122" cy="120"/>
            </a:xfrm>
          </p:grpSpPr>
          <p:sp>
            <p:nvSpPr>
              <p:cNvPr id="6164" name="Line 13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3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AutoShape 149"/>
            <p:cNvSpPr>
              <a:spLocks noChangeArrowheads="1"/>
            </p:cNvSpPr>
            <p:nvPr/>
          </p:nvSpPr>
          <p:spPr bwMode="auto">
            <a:xfrm>
              <a:off x="5181600" y="1600200"/>
              <a:ext cx="1096963" cy="2057400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6" name="AutoShape 150"/>
            <p:cNvSpPr>
              <a:spLocks noChangeArrowheads="1"/>
            </p:cNvSpPr>
            <p:nvPr/>
          </p:nvSpPr>
          <p:spPr bwMode="auto">
            <a:xfrm>
              <a:off x="2286000" y="1600200"/>
              <a:ext cx="1096963" cy="20574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7" name="AutoShape 152"/>
            <p:cNvSpPr>
              <a:spLocks noChangeArrowheads="1"/>
            </p:cNvSpPr>
            <p:nvPr/>
          </p:nvSpPr>
          <p:spPr bwMode="auto">
            <a:xfrm>
              <a:off x="3717925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9" name="Group 188"/>
            <p:cNvGrpSpPr>
              <a:grpSpLocks/>
            </p:cNvGrpSpPr>
            <p:nvPr/>
          </p:nvGrpSpPr>
          <p:grpSpPr bwMode="auto">
            <a:xfrm>
              <a:off x="6705600" y="2667000"/>
              <a:ext cx="960438" cy="960438"/>
              <a:chOff x="4224" y="1680"/>
              <a:chExt cx="605" cy="605"/>
            </a:xfrm>
          </p:grpSpPr>
          <p:sp>
            <p:nvSpPr>
              <p:cNvPr id="6160" name="Rectangle 159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05" cy="6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6161" name="Group 183"/>
              <p:cNvGrpSpPr>
                <a:grpSpLocks/>
              </p:cNvGrpSpPr>
              <p:nvPr/>
            </p:nvGrpSpPr>
            <p:grpSpPr bwMode="auto">
              <a:xfrm>
                <a:off x="4225" y="2164"/>
                <a:ext cx="122" cy="120"/>
                <a:chOff x="576" y="2170"/>
                <a:chExt cx="122" cy="120"/>
              </a:xfrm>
            </p:grpSpPr>
            <p:sp>
              <p:nvSpPr>
                <p:cNvPr id="6162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n>
                      <a:solidFill>
                        <a:srgbClr val="000000"/>
                      </a:solidFill>
                    </a:ln>
                  </a:endParaR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18037745">
            <a:off x="3458369" y="27535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b</a:t>
            </a: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omic Sans MS" pitchFamily="66" charset="0"/>
              </a:rPr>
              <a:t>a</a:t>
            </a: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1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982788" y="1928813"/>
            <a:ext cx="5118100" cy="4410075"/>
            <a:chOff x="1982788" y="1928813"/>
            <a:chExt cx="5118100" cy="4410075"/>
          </a:xfrm>
        </p:grpSpPr>
        <p:sp>
          <p:nvSpPr>
            <p:cNvPr id="8198" name="AutoShape 76"/>
            <p:cNvSpPr>
              <a:spLocks noChangeArrowheads="1"/>
            </p:cNvSpPr>
            <p:nvPr/>
          </p:nvSpPr>
          <p:spPr bwMode="auto">
            <a:xfrm>
              <a:off x="5065713" y="1928813"/>
              <a:ext cx="1519237" cy="2606675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199" name="AutoShape 77"/>
            <p:cNvSpPr>
              <a:spLocks noChangeArrowheads="1"/>
            </p:cNvSpPr>
            <p:nvPr/>
          </p:nvSpPr>
          <p:spPr bwMode="auto">
            <a:xfrm rot="10800000">
              <a:off x="5065713" y="1928813"/>
              <a:ext cx="1519237" cy="2606675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0" name="AutoShape 78"/>
            <p:cNvSpPr>
              <a:spLocks noChangeArrowheads="1"/>
            </p:cNvSpPr>
            <p:nvPr/>
          </p:nvSpPr>
          <p:spPr bwMode="auto">
            <a:xfrm rot="16200000">
              <a:off x="2996407" y="1362869"/>
              <a:ext cx="1503362" cy="263525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1" name="AutoShape 79"/>
            <p:cNvSpPr>
              <a:spLocks noChangeArrowheads="1"/>
            </p:cNvSpPr>
            <p:nvPr/>
          </p:nvSpPr>
          <p:spPr bwMode="auto">
            <a:xfrm rot="5400000">
              <a:off x="2996407" y="1362869"/>
              <a:ext cx="1503362" cy="2635250"/>
            </a:xfrm>
            <a:prstGeom prst="rtTriangle">
              <a:avLst/>
            </a:prstGeom>
            <a:solidFill>
              <a:srgbClr val="DDDDDD">
                <a:alpha val="8980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2" name="Line 89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90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03"/>
            <p:cNvSpPr>
              <a:spLocks noChangeShapeType="1"/>
            </p:cNvSpPr>
            <p:nvPr/>
          </p:nvSpPr>
          <p:spPr bwMode="auto">
            <a:xfrm flipV="1">
              <a:off x="4051300" y="4535488"/>
              <a:ext cx="1014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04"/>
            <p:cNvSpPr>
              <a:spLocks noChangeShapeType="1"/>
            </p:cNvSpPr>
            <p:nvPr/>
          </p:nvSpPr>
          <p:spPr bwMode="auto">
            <a:xfrm flipV="1">
              <a:off x="4051300" y="3432175"/>
              <a:ext cx="0" cy="1103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09"/>
            <p:cNvSpPr txBox="1">
              <a:spLocks noChangeArrowheads="1"/>
            </p:cNvSpPr>
            <p:nvPr/>
          </p:nvSpPr>
          <p:spPr bwMode="auto">
            <a:xfrm>
              <a:off x="6584950" y="2930525"/>
              <a:ext cx="5159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</a:p>
          </p:txBody>
        </p:sp>
        <p:sp>
          <p:nvSpPr>
            <p:cNvPr id="8207" name="Text Box 129"/>
            <p:cNvSpPr txBox="1">
              <a:spLocks noChangeArrowheads="1"/>
            </p:cNvSpPr>
            <p:nvPr/>
          </p:nvSpPr>
          <p:spPr bwMode="auto">
            <a:xfrm>
              <a:off x="1982788" y="2298700"/>
              <a:ext cx="384175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08" name="Text Box 130"/>
            <p:cNvSpPr txBox="1">
              <a:spLocks noChangeArrowheads="1"/>
            </p:cNvSpPr>
            <p:nvPr/>
          </p:nvSpPr>
          <p:spPr bwMode="auto">
            <a:xfrm>
              <a:off x="2995613" y="3363913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10" name="Rectangle 133"/>
            <p:cNvSpPr>
              <a:spLocks noChangeArrowheads="1"/>
            </p:cNvSpPr>
            <p:nvPr/>
          </p:nvSpPr>
          <p:spPr bwMode="auto">
            <a:xfrm>
              <a:off x="3952875" y="3449638"/>
              <a:ext cx="1093788" cy="10810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11" name="AutoShape 136"/>
            <p:cNvSpPr>
              <a:spLocks noChangeAspect="1" noChangeArrowheads="1" noTextEdit="1"/>
            </p:cNvSpPr>
            <p:nvPr/>
          </p:nvSpPr>
          <p:spPr bwMode="auto">
            <a:xfrm>
              <a:off x="3392488" y="4244975"/>
              <a:ext cx="2620962" cy="137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 Box 142"/>
            <p:cNvSpPr txBox="1">
              <a:spLocks noChangeArrowheads="1"/>
            </p:cNvSpPr>
            <p:nvPr/>
          </p:nvSpPr>
          <p:spPr bwMode="auto">
            <a:xfrm>
              <a:off x="5462588" y="3919538"/>
              <a:ext cx="382587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13" name="Text Box 143"/>
            <p:cNvSpPr txBox="1">
              <a:spLocks noChangeArrowheads="1"/>
            </p:cNvSpPr>
            <p:nvPr/>
          </p:nvSpPr>
          <p:spPr bwMode="auto">
            <a:xfrm>
              <a:off x="4083050" y="3935413"/>
              <a:ext cx="8175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  <a:r>
                <a:rPr lang="en-US" sz="2800" b="1">
                  <a:latin typeface="Comic Sans MS" pitchFamily="66" charset="0"/>
                  <a:cs typeface="Times New Roman" pitchFamily="18" charset="0"/>
                </a:rPr>
                <a:t>-</a:t>
              </a:r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00571"/>
                </p:ext>
              </p:extLst>
            </p:nvPr>
          </p:nvGraphicFramePr>
          <p:xfrm>
            <a:off x="3869748" y="3500582"/>
            <a:ext cx="2806700" cy="196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36" name="Equation" r:id="rId6" imgW="635000" imgH="444500" progId="Equation.DSMT4">
                    <p:embed/>
                  </p:oleObj>
                </mc:Choice>
                <mc:Fallback>
                  <p:oleObj name="Equation" r:id="rId6" imgW="635000" imgH="444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69748" y="3500582"/>
                          <a:ext cx="2806700" cy="196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162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88710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9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68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6838</TotalTime>
  <Words>618</Words>
  <Application>Microsoft Macintosh PowerPoint</Application>
  <PresentationFormat>On-screen Show (4:3)</PresentationFormat>
  <Paragraphs>181</Paragraphs>
  <Slides>22</Slides>
  <Notes>21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6.042 Lecture Template</vt:lpstr>
      <vt:lpstr>Equation</vt:lpstr>
      <vt:lpstr>Mathematics for Computer Science 6.042J/18.062J</vt:lpstr>
      <vt:lpstr>Vocabulary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Cool Proof</vt:lpstr>
      <vt:lpstr>Proof by Picture</vt:lpstr>
      <vt:lpstr>Bogus Proof: Getting Rich By Diagram</vt:lpstr>
      <vt:lpstr>Bogus Proof: Getting Rich By Diagram</vt:lpstr>
      <vt:lpstr>A False Proof: Getting Rich By Diagram</vt:lpstr>
      <vt:lpstr>Getting Rich</vt:lpstr>
      <vt:lpstr>Another Bogus Proof</vt:lpstr>
      <vt:lpstr>Another Bogus Proof</vt:lpstr>
      <vt:lpstr>Another Bogus Proof</vt:lpstr>
      <vt:lpstr>Another Bogus Proof</vt:lpstr>
      <vt:lpstr>1 = -1 ?</vt:lpstr>
      <vt:lpstr>1 = -1 ?</vt:lpstr>
      <vt:lpstr>Consequences of  1 = -1</vt:lpstr>
      <vt:lpstr>Consequences of  1 = -1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493</cp:revision>
  <cp:lastPrinted>2014-02-05T01:51:37Z</cp:lastPrinted>
  <dcterms:created xsi:type="dcterms:W3CDTF">2011-02-02T02:45:17Z</dcterms:created>
  <dcterms:modified xsi:type="dcterms:W3CDTF">2015-02-03T03:05:31Z</dcterms:modified>
</cp:coreProperties>
</file>