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306" r:id="rId2"/>
    <p:sldId id="356" r:id="rId3"/>
    <p:sldId id="258" r:id="rId4"/>
    <p:sldId id="358" r:id="rId5"/>
    <p:sldId id="364" r:id="rId6"/>
    <p:sldId id="359" r:id="rId7"/>
    <p:sldId id="360" r:id="rId8"/>
    <p:sldId id="317" r:id="rId9"/>
    <p:sldId id="341" r:id="rId10"/>
    <p:sldId id="355" r:id="rId11"/>
    <p:sldId id="315" r:id="rId12"/>
    <p:sldId id="343" r:id="rId13"/>
    <p:sldId id="316" r:id="rId14"/>
    <p:sldId id="312" r:id="rId15"/>
    <p:sldId id="348" r:id="rId16"/>
    <p:sldId id="349" r:id="rId17"/>
    <p:sldId id="350" r:id="rId18"/>
    <p:sldId id="351" r:id="rId19"/>
    <p:sldId id="362" r:id="rId20"/>
    <p:sldId id="363" r:id="rId21"/>
    <p:sldId id="357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936" y="-112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52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56481" y="6553200"/>
            <a:ext cx="138751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3,</a:t>
            </a:r>
            <a:r>
              <a:rPr lang="en-US" sz="1000" dirty="0" smtClean="0">
                <a:latin typeface="Comic Sans MS" pitchFamily="66" charset="0"/>
              </a:rPr>
              <a:t>  2016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2016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6042-instructor@mit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4265" y="6553200"/>
            <a:ext cx="12097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D05A7"/>
                </a:solidFill>
              </a:rPr>
              <a:t>WELCOME!...</a:t>
            </a:r>
            <a:r>
              <a:rPr lang="en-US" sz="6000" dirty="0" smtClean="0">
                <a:solidFill>
                  <a:srgbClr val="0D05A7"/>
                </a:solidFill>
              </a:rPr>
              <a:t>.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sz="6000" b="1" dirty="0" smtClean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39172" y="2128828"/>
            <a:ext cx="8868832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Readings &amp; online problems </a:t>
            </a:r>
          </a:p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in class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calendar on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</a:p>
          <a:p>
            <a:pPr>
              <a:defRPr/>
            </a:pPr>
            <a:r>
              <a:rPr lang="en-US" sz="5400" dirty="0">
                <a:latin typeface="Comic Sans MS" pitchFamily="66" charset="0"/>
              </a:rPr>
              <a:t>due </a:t>
            </a:r>
            <a:r>
              <a:rPr lang="en-US" sz="5400" dirty="0">
                <a:solidFill>
                  <a:srgbClr val="077F15"/>
                </a:solidFill>
                <a:latin typeface="Comic Sans MS" pitchFamily="66" charset="0"/>
              </a:rPr>
              <a:t>starting </a:t>
            </a:r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Friday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7765" y="6553200"/>
            <a:ext cx="12362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11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for session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site 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slides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3930B7C9-902D-4F92-8BB5-73317A21B3E6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1275" y="9382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28600" y="1866900"/>
            <a:ext cx="86360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    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Teams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same 6</a:t>
            </a:r>
            <a:r>
              <a:rPr lang="en-US" sz="4800" dirty="0">
                <a:latin typeface="Comic Sans MS" pitchFamily="66" charset="0"/>
              </a:rPr>
              <a:t>—8 </a:t>
            </a:r>
            <a:r>
              <a:rPr lang="en-US" sz="4800" dirty="0" smtClean="0">
                <a:latin typeface="Comic Sans MS" pitchFamily="66" charset="0"/>
              </a:rPr>
              <a:t>students with </a:t>
            </a:r>
            <a:r>
              <a:rPr lang="en-US" sz="4800" dirty="0">
                <a:latin typeface="Comic Sans MS" pitchFamily="66" charset="0"/>
              </a:rPr>
              <a:t>Team Coach.</a:t>
            </a:r>
          </a:p>
          <a:p>
            <a:pPr marL="685800" lvl="1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learning through problem</a:t>
            </a:r>
            <a:r>
              <a:rPr lang="en-US" sz="4800" dirty="0"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&amp; discussion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494365"/>
            <a:ext cx="8771463" cy="3826935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CB21DD"/>
                </a:solidFill>
              </a:rPr>
              <a:t>4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90 min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. evening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midterms</a:t>
            </a:r>
            <a:endParaRPr lang="en-US" sz="4000" dirty="0"/>
          </a:p>
          <a:p>
            <a:r>
              <a:rPr lang="en-US" sz="4000" dirty="0" err="1" smtClean="0">
                <a:solidFill>
                  <a:srgbClr val="0000E5"/>
                </a:solidFill>
              </a:rPr>
              <a:t>psets</a:t>
            </a:r>
            <a:r>
              <a:rPr lang="en-US" sz="4000" dirty="0">
                <a:solidFill>
                  <a:srgbClr val="0000E5"/>
                </a:solidFill>
              </a:rPr>
              <a:t>: weekly </a:t>
            </a:r>
            <a:r>
              <a:rPr lang="en-US" sz="4000" dirty="0" smtClean="0">
                <a:solidFill>
                  <a:srgbClr val="0000E5"/>
                </a:solidFill>
              </a:rPr>
              <a:t>(not midterm weeks) </a:t>
            </a:r>
            <a:r>
              <a:rPr lang="en-US" sz="4000" dirty="0" smtClean="0"/>
              <a:t> 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comment</a:t>
            </a:r>
            <a:r>
              <a:rPr lang="en-US" sz="4000" dirty="0" smtClean="0"/>
              <a:t> </a:t>
            </a:r>
            <a:r>
              <a:rPr lang="en-US" sz="4000" dirty="0"/>
              <a:t>in </a:t>
            </a:r>
            <a:r>
              <a:rPr lang="en-US" sz="4000" dirty="0" smtClean="0"/>
              <a:t>Piazza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64985" y="6553200"/>
            <a:ext cx="1279016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 (for many students)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77F15"/>
                </a:solidFill>
                <a:latin typeface="Comic Sans MS" pitchFamily="66" charset="0"/>
              </a:rPr>
              <a:t>…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14" y="1348800"/>
            <a:ext cx="86485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strong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5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1" y="1447800"/>
            <a:ext cx="878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 coach</a:t>
            </a:r>
            <a:r>
              <a:rPr lang="en-US" sz="6000" dirty="0" smtClean="0">
                <a:latin typeface="Comic Sans MS" pitchFamily="66" charset="0"/>
              </a:rPr>
              <a:t>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pPr algn="l"/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 (TAs &amp; instructor too)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745" y="1282700"/>
            <a:ext cx="80556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Team approach is</a:t>
            </a:r>
          </a:p>
          <a:p>
            <a:pPr algn="l"/>
            <a:r>
              <a:rPr lang="en-US" sz="6000" dirty="0" smtClean="0">
                <a:solidFill>
                  <a:srgbClr val="CB21DD"/>
                </a:solidFill>
                <a:latin typeface="Comic Sans MS" pitchFamily="66" charset="0"/>
              </a:rPr>
              <a:t>controversial</a:t>
            </a:r>
          </a:p>
          <a:p>
            <a:r>
              <a:rPr lang="en-US" sz="6600" dirty="0" smtClean="0">
                <a:latin typeface="Comic Sans MS" pitchFamily="66" charset="0"/>
              </a:rPr>
              <a:t>¼ love it</a:t>
            </a:r>
          </a:p>
          <a:p>
            <a:r>
              <a:rPr lang="en-US" sz="6600" dirty="0">
                <a:latin typeface="Comic Sans MS" pitchFamily="66" charset="0"/>
              </a:rPr>
              <a:t>¼ </a:t>
            </a:r>
            <a:r>
              <a:rPr lang="en-US" sz="6600" dirty="0" smtClean="0">
                <a:latin typeface="Comic Sans MS" pitchFamily="66" charset="0"/>
              </a:rPr>
              <a:t>hate it</a:t>
            </a:r>
          </a:p>
          <a:p>
            <a:r>
              <a:rPr lang="en-US" sz="6600" dirty="0" smtClean="0">
                <a:latin typeface="Comic Sans MS" pitchFamily="66" charset="0"/>
              </a:rPr>
              <a:t>½ neutral</a:t>
            </a:r>
            <a:r>
              <a:rPr lang="en-US" sz="7200" dirty="0" smtClean="0">
                <a:latin typeface="Comic Sans MS" pitchFamily="66" charset="0"/>
              </a:rPr>
              <a:t>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19830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1" y="1754179"/>
            <a:ext cx="8940799" cy="4075121"/>
          </a:xfrm>
        </p:spPr>
        <p:txBody>
          <a:bodyPr/>
          <a:lstStyle/>
          <a:p>
            <a:pPr eaLnBrk="1" hangingPunct="1">
              <a:defRPr/>
            </a:pP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*me</a:t>
            </a:r>
            <a:endParaRPr lang="en-US" b="1" u="sng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745" y="1282700"/>
            <a:ext cx="805568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In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F16</a:t>
            </a:r>
            <a:r>
              <a:rPr lang="en-US" sz="7200" dirty="0" smtClean="0">
                <a:latin typeface="Comic Sans MS" pitchFamily="66" charset="0"/>
              </a:rPr>
              <a:t>, 6.042 will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be taught in usual</a:t>
            </a:r>
          </a:p>
          <a:p>
            <a:pPr algn="l"/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lecture/recitation</a:t>
            </a:r>
          </a:p>
          <a:p>
            <a:pPr algn="l"/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style</a:t>
            </a:r>
            <a:r>
              <a:rPr lang="en-US" sz="7200" dirty="0" smtClean="0">
                <a:latin typeface="Comic Sans MS" pitchFamily="66" charset="0"/>
              </a:rPr>
              <a:t>.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18450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8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4B0267F-552B-40F8-B536-DB917AF50A68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6.042 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8019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If you have  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been on </a:t>
            </a:r>
            <a:r>
              <a:rPr lang="en-US" sz="4400" dirty="0" smtClean="0">
                <a:latin typeface="Comic Sans MS"/>
                <a:cs typeface="Comic Sans MS"/>
              </a:rPr>
              <a:t>a school Math Team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done Math competitions 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(like Olympiad, Putnam, MAA)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t</a:t>
            </a:r>
            <a:r>
              <a:rPr lang="en-US" sz="4400" dirty="0" smtClean="0">
                <a:latin typeface="Comic Sans MS"/>
                <a:cs typeface="Comic Sans MS"/>
              </a:rPr>
              <a:t>aken one or more of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6.006, 18.100, 18.06, 18.200,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 or a more advanced subject</a:t>
            </a:r>
          </a:p>
        </p:txBody>
      </p:sp>
    </p:spTree>
    <p:extLst>
      <p:ext uri="{BB962C8B-B14F-4D97-AF65-F5344CB8AC3E}">
        <p14:creationId xmlns:p14="http://schemas.microsoft.com/office/powerpoint/2010/main" val="13912708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8019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If you have  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been on </a:t>
            </a:r>
            <a:r>
              <a:rPr lang="en-US" sz="4400" dirty="0" smtClean="0">
                <a:latin typeface="Comic Sans MS"/>
                <a:cs typeface="Comic Sans MS"/>
              </a:rPr>
              <a:t>a school Math Team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done Math competitions 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(like Olympiad, Putnam, MAA)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6.006</a:t>
            </a:r>
            <a:r>
              <a:rPr lang="en-US" sz="4400" dirty="0" smtClean="0">
                <a:latin typeface="Comic Sans MS"/>
                <a:cs typeface="Comic Sans MS"/>
              </a:rPr>
              <a:t>, 18.100,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AbadiMT-CondensedExtraBold"/>
              </a:rPr>
              <a:t>…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endParaRPr lang="en-US" sz="4400" dirty="0">
              <a:latin typeface="Comic Sans MS"/>
              <a:cs typeface="Comic Sans MS"/>
            </a:endParaRP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  6.042 </a:t>
            </a:r>
            <a:r>
              <a:rPr lang="en-US" sz="4400" dirty="0">
                <a:solidFill>
                  <a:srgbClr val="CB21DD"/>
                </a:solidFill>
                <a:latin typeface="Comic Sans MS"/>
                <a:cs typeface="Comic Sans MS"/>
              </a:rPr>
              <a:t>may not be the best use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  of </a:t>
            </a:r>
            <a:r>
              <a:rPr lang="en-US" sz="4400" dirty="0">
                <a:solidFill>
                  <a:srgbClr val="CB21DD"/>
                </a:solidFill>
                <a:latin typeface="Comic Sans MS"/>
                <a:cs typeface="Comic Sans MS"/>
              </a:rPr>
              <a:t>your time.</a:t>
            </a:r>
            <a:endParaRPr lang="en-US" sz="4400" dirty="0">
              <a:solidFill>
                <a:srgbClr val="CB21DD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4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9691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Math Team, Math competitions, 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6.006 or more advanced: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6.042 may not be the best use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of your time.</a:t>
            </a:r>
            <a:endParaRPr lang="en-US" sz="4400" dirty="0">
              <a:solidFill>
                <a:srgbClr val="CB21DD"/>
              </a:solidFill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147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4648" y="2294503"/>
            <a:ext cx="892428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Discuss </a:t>
            </a:r>
            <a:r>
              <a:rPr lang="en-US" sz="5400" dirty="0" smtClean="0">
                <a:solidFill>
                  <a:srgbClr val="CB21DD"/>
                </a:solidFill>
                <a:latin typeface="Comic Sans MS"/>
                <a:cs typeface="Comic Sans MS"/>
              </a:rPr>
              <a:t>6.042 alternatives</a:t>
            </a:r>
          </a:p>
          <a:p>
            <a:pPr algn="l"/>
            <a:r>
              <a:rPr lang="en-US" sz="5400" dirty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with the Instructor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 6042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-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instructors@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mit.edu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2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CBD4ADD5-DF96-4ED8-A1CB-551C52AF6B69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75023C36-FE4D-4530-8B57-5C3563E819D6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4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45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84375" y="277813"/>
            <a:ext cx="5445125" cy="1106487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notes, handouts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  <a:p>
            <a:pPr algn="l">
              <a:spcAft>
                <a:spcPts val="0"/>
              </a:spcAft>
              <a:defRPr/>
            </a:pPr>
            <a:endParaRPr lang="en-US" sz="2400" b="1" u="sng" kern="0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  <a:hlinkClick r:id="rId7"/>
            </a:endParaRPr>
          </a:p>
          <a:p>
            <a:pPr algn="l">
              <a:spcAft>
                <a:spcPts val="3000"/>
              </a:spcAft>
              <a:defRPr/>
            </a:pP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://stellar.mit.edu/S/course/6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/sp16/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6.042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endParaRPr lang="en-US" sz="2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7051</TotalTime>
  <Words>611</Words>
  <Application>Microsoft Macintosh PowerPoint</Application>
  <PresentationFormat>On-screen Show (4:3)</PresentationFormat>
  <Paragraphs>151</Paragraphs>
  <Slides>21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6.042 Lecture Template</vt:lpstr>
      <vt:lpstr>Equation</vt:lpstr>
      <vt:lpstr>Mathematics for Computer Science 6.042J/18.062J</vt:lpstr>
      <vt:lpstr>Mathematics for Computer Science 6.042J/18.062J</vt:lpstr>
      <vt:lpstr>6.042 Quick Summary</vt:lpstr>
      <vt:lpstr>Strong Math Experience</vt:lpstr>
      <vt:lpstr>Strong Math Experience</vt:lpstr>
      <vt:lpstr>Strong Math Experience</vt:lpstr>
      <vt:lpstr>Strong Math Experience</vt:lpstr>
      <vt:lpstr>Vocabulary</vt:lpstr>
      <vt:lpstr>Stellar Web site</vt:lpstr>
      <vt:lpstr>Reading Assignment</vt:lpstr>
      <vt:lpstr>MITx site: 6.042r</vt:lpstr>
      <vt:lpstr>Session/Table changes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Teamwork</vt:lpstr>
      <vt:lpstr>Teamwork</vt:lpstr>
      <vt:lpstr>MITx site: 6.042r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524</cp:revision>
  <cp:lastPrinted>2016-01-02T20:04:28Z</cp:lastPrinted>
  <dcterms:created xsi:type="dcterms:W3CDTF">2011-02-02T02:45:17Z</dcterms:created>
  <dcterms:modified xsi:type="dcterms:W3CDTF">2016-02-02T22:11:47Z</dcterms:modified>
</cp:coreProperties>
</file>