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57" r:id="rId2"/>
    <p:sldId id="377" r:id="rId3"/>
    <p:sldId id="367" r:id="rId4"/>
    <p:sldId id="368" r:id="rId5"/>
    <p:sldId id="382" r:id="rId6"/>
    <p:sldId id="387" r:id="rId7"/>
    <p:sldId id="389" r:id="rId8"/>
    <p:sldId id="390" r:id="rId9"/>
    <p:sldId id="391" r:id="rId10"/>
    <p:sldId id="392" r:id="rId11"/>
    <p:sldId id="380" r:id="rId12"/>
    <p:sldId id="394" r:id="rId13"/>
    <p:sldId id="395" r:id="rId14"/>
    <p:sldId id="393" r:id="rId15"/>
    <p:sldId id="369" r:id="rId16"/>
    <p:sldId id="370" r:id="rId17"/>
    <p:sldId id="371" r:id="rId18"/>
    <p:sldId id="372" r:id="rId19"/>
    <p:sldId id="374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napVertSplitter="1" vertBarState="minimized">
    <p:restoredLeft sz="17517" autoAdjust="0"/>
    <p:restoredTop sz="94617" autoAdjust="0"/>
  </p:normalViewPr>
  <p:slideViewPr>
    <p:cSldViewPr snapToGrid="0" showGuides="1">
      <p:cViewPr varScale="1">
        <p:scale>
          <a:sx n="120" d="100"/>
          <a:sy n="120" d="100"/>
        </p:scale>
        <p:origin x="-1080" y="-112"/>
      </p:cViewPr>
      <p:guideLst>
        <p:guide orient="horz" pos="2168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3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0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8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63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5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5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7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7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1" y="363539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5" y="6606747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russell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90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7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80"/>
            <a:ext cx="8947355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Theory:</a:t>
            </a: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Russell Paradox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 smtClean="0">
                <a:solidFill>
                  <a:srgbClr val="0000FF"/>
                </a:solidFill>
              </a:rPr>
              <a:t>(</a:t>
            </a:r>
            <a:r>
              <a:rPr lang="da-DK" sz="4800" dirty="0" err="1" smtClean="0">
                <a:solidFill>
                  <a:srgbClr val="0000FF"/>
                </a:solidFill>
              </a:rPr>
              <a:t>third</a:t>
            </a:r>
            <a:r>
              <a:rPr lang="da-DK" sz="4800" dirty="0" smtClean="0">
                <a:solidFill>
                  <a:srgbClr val="0000FF"/>
                </a:solidFill>
              </a:rPr>
              <a:t> (</a:t>
            </a:r>
            <a:r>
              <a:rPr lang="da-DK" sz="4800" dirty="0" err="1" smtClean="0">
                <a:solidFill>
                  <a:srgbClr val="0000FF"/>
                </a:solidFill>
              </a:rPr>
              <a:t>second</a:t>
            </a:r>
            <a:r>
              <a:rPr lang="da-DK" sz="4800" dirty="0" smtClean="0">
                <a:solidFill>
                  <a:srgbClr val="0000FF"/>
                </a:solidFill>
              </a:rPr>
              <a:t> L))  </a:t>
            </a:r>
            <a:r>
              <a:rPr lang="da-DK" sz="4800" dirty="0" smtClean="0">
                <a:solidFill>
                  <a:srgbClr val="000000"/>
                </a:solidFill>
              </a:rPr>
              <a:t>⟹</a:t>
            </a:r>
            <a:r>
              <a:rPr lang="da-DK" sz="4800" dirty="0" smtClean="0">
                <a:solidFill>
                  <a:srgbClr val="0000FF"/>
                </a:solidFill>
              </a:rPr>
              <a:t>  2</a:t>
            </a:r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899"/>
            <a:chOff x="2803964" y="3245151"/>
            <a:chExt cx="2182723" cy="723899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49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9511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9" y="1395186"/>
            <a:ext cx="8556399" cy="4612519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(define (compose f g)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       (define (h x)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  (f (g x)))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h)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909630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8" y="1357085"/>
            <a:ext cx="8616872" cy="4781853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((compose square add1) 3)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</a:rPr>
              <a:t>16       </a:t>
            </a:r>
            <a:r>
              <a:rPr lang="en-US" sz="4800" dirty="0" smtClean="0">
                <a:solidFill>
                  <a:srgbClr val="000000"/>
                </a:solidFill>
              </a:rPr>
              <a:t>( =  </a:t>
            </a:r>
            <a:r>
              <a:rPr lang="en-US" sz="4800" dirty="0" smtClean="0">
                <a:solidFill>
                  <a:srgbClr val="0000FF"/>
                </a:solidFill>
              </a:rPr>
              <a:t>(3 + 1)</a:t>
            </a:r>
            <a:r>
              <a:rPr lang="en-US" sz="4800" baseline="300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((compose square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81 </a:t>
            </a:r>
            <a:r>
              <a:rPr lang="en-US" sz="4800" dirty="0" smtClean="0">
                <a:solidFill>
                  <a:srgbClr val="0000FF"/>
                </a:solidFill>
              </a:rPr>
              <a:t>      </a:t>
            </a:r>
            <a:r>
              <a:rPr lang="en-US" sz="4800" dirty="0">
                <a:solidFill>
                  <a:srgbClr val="000000"/>
                </a:solidFill>
              </a:rPr>
              <a:t>( </a:t>
            </a:r>
            <a:r>
              <a:rPr lang="en-US" sz="4800" dirty="0" smtClean="0">
                <a:solidFill>
                  <a:srgbClr val="000000"/>
                </a:solidFill>
              </a:rPr>
              <a:t>=  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baseline="30000" dirty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  <a:r>
              <a:rPr lang="en-US" sz="4800" baseline="30000" dirty="0">
                <a:solidFill>
                  <a:srgbClr val="0000FF"/>
                </a:solidFill>
              </a:rPr>
              <a:t>2 </a:t>
            </a:r>
            <a:r>
              <a:rPr lang="en-US" sz="4800" baseline="30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043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9" y="1280886"/>
            <a:ext cx="8731172" cy="5246915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(define </a:t>
            </a:r>
            <a:r>
              <a:rPr lang="en-US" sz="4800" dirty="0" smtClean="0">
                <a:solidFill>
                  <a:srgbClr val="0000FF"/>
                </a:solidFill>
              </a:rPr>
              <a:t>(comp2 </a:t>
            </a:r>
            <a:r>
              <a:rPr lang="en-US" sz="4800" dirty="0">
                <a:solidFill>
                  <a:srgbClr val="0000FF"/>
                </a:solidFill>
              </a:rPr>
              <a:t>f)</a:t>
            </a:r>
          </a:p>
          <a:p>
            <a:pPr>
              <a:spcAft>
                <a:spcPts val="3000"/>
              </a:spcAft>
            </a:pPr>
            <a:r>
              <a:rPr lang="en-US" sz="4800" dirty="0">
                <a:solidFill>
                  <a:srgbClr val="0000FF"/>
                </a:solidFill>
              </a:rPr>
              <a:t>           </a:t>
            </a:r>
            <a:r>
              <a:rPr lang="en-US" sz="4800" dirty="0" smtClean="0">
                <a:solidFill>
                  <a:srgbClr val="0000FF"/>
                </a:solidFill>
              </a:rPr>
              <a:t>   (</a:t>
            </a:r>
            <a:r>
              <a:rPr lang="en-US" sz="4800" dirty="0">
                <a:solidFill>
                  <a:srgbClr val="0000FF"/>
                </a:solidFill>
              </a:rPr>
              <a:t>compose f </a:t>
            </a:r>
            <a:r>
              <a:rPr lang="en-US" sz="4800">
                <a:solidFill>
                  <a:srgbClr val="0000FF"/>
                </a:solidFill>
              </a:rPr>
              <a:t>f</a:t>
            </a:r>
            <a:r>
              <a:rPr lang="en-US" sz="4800" smtClean="0">
                <a:solidFill>
                  <a:srgbClr val="0000FF"/>
                </a:solidFill>
              </a:rPr>
              <a:t>))</a:t>
            </a:r>
            <a:endParaRPr lang="en-US" sz="4800" dirty="0">
              <a:solidFill>
                <a:srgbClr val="0000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comp2 square) </a:t>
            </a:r>
            <a:r>
              <a:rPr lang="en-US" sz="4800" dirty="0">
                <a:solidFill>
                  <a:srgbClr val="0000FF"/>
                </a:solidFill>
              </a:rPr>
              <a:t>3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81</a:t>
            </a:r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379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32" y="1471386"/>
            <a:ext cx="8877905" cy="4709281"/>
          </a:xfrm>
        </p:spPr>
        <p:txBody>
          <a:bodyPr/>
          <a:lstStyle/>
          <a:p>
            <a:r>
              <a:rPr lang="en-US" sz="4800" dirty="0" smtClean="0"/>
              <a:t>apply procedure to itself: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(((comp2 comp2)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add1) 3)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⟹</a:t>
            </a:r>
            <a:r>
              <a:rPr lang="en-US" sz="4800" dirty="0" smtClean="0">
                <a:solidFill>
                  <a:srgbClr val="0000FF"/>
                </a:solidFill>
              </a:rPr>
              <a:t>   7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(((comp2 </a:t>
            </a:r>
            <a:r>
              <a:rPr lang="en-US" sz="4800" dirty="0" smtClean="0">
                <a:solidFill>
                  <a:srgbClr val="0000FF"/>
                </a:solidFill>
              </a:rPr>
              <a:t>comp2</a:t>
            </a:r>
            <a:r>
              <a:rPr lang="en-US" sz="4800" dirty="0">
                <a:solidFill>
                  <a:srgbClr val="0000FF"/>
                </a:solidFill>
              </a:rPr>
              <a:t>)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   </a:t>
            </a:r>
            <a:r>
              <a:rPr lang="en-US" sz="4800" dirty="0" smtClean="0"/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  43046721      </a:t>
            </a:r>
            <a:r>
              <a:rPr lang="en-US" sz="4800" dirty="0" smtClean="0">
                <a:solidFill>
                  <a:srgbClr val="000000"/>
                </a:solidFill>
              </a:rPr>
              <a:t>(=</a:t>
            </a:r>
            <a:r>
              <a:rPr lang="en-US" sz="4800" dirty="0" smtClean="0">
                <a:solidFill>
                  <a:srgbClr val="0000FF"/>
                </a:solidFill>
              </a:rPr>
              <a:t> 3</a:t>
            </a:r>
            <a:r>
              <a:rPr lang="en-US" sz="4800" baseline="30000" dirty="0" smtClean="0">
                <a:solidFill>
                  <a:srgbClr val="0000FF"/>
                </a:solidFill>
              </a:rPr>
              <a:t>16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74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2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3" y="1196340"/>
          <a:ext cx="7134199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1" name="Equation" r:id="rId5" imgW="1841400" imgH="279360" progId="Equation.DSMT4">
                  <p:embed/>
                </p:oleObj>
              </mc:Choice>
              <mc:Fallback>
                <p:oleObj name="Equation" r:id="rId5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23" y="1196340"/>
                        <a:ext cx="7134199" cy="108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7" y="2195514"/>
          <a:ext cx="7053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2" name="Equation" r:id="rId7" imgW="1600200" imgH="279360" progId="Equation.DSMT4">
                  <p:embed/>
                </p:oleObj>
              </mc:Choice>
              <mc:Fallback>
                <p:oleObj name="Equation" r:id="rId7" imgW="1600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7" y="2195514"/>
                        <a:ext cx="70532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3" y="4968876"/>
          <a:ext cx="69421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3" name="Equation" r:id="rId9" imgW="1574640" imgH="279360" progId="Equation.DSMT4">
                  <p:embed/>
                </p:oleObj>
              </mc:Choice>
              <mc:Fallback>
                <p:oleObj name="Equation" r:id="rId9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33" y="4968876"/>
                        <a:ext cx="69421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136797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5"/>
            <a:ext cx="8192479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4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5" y="2298861"/>
          <a:ext cx="8519889" cy="132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1" name="Equation" r:id="rId5" imgW="1790640" imgH="279360" progId="Equation.DSMT4">
                  <p:embed/>
                </p:oleObj>
              </mc:Choice>
              <mc:Fallback>
                <p:oleObj name="Equation" r:id="rId5" imgW="179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45" y="2298861"/>
                        <a:ext cx="8519889" cy="1329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7D5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6" y="3579973"/>
            <a:ext cx="8175097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9" y="1469146"/>
            <a:ext cx="7519863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847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204160" y="2358144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which</a:t>
            </a:r>
            <a:r>
              <a:rPr lang="en-US" sz="4400" dirty="0" smtClean="0">
                <a:latin typeface="Comic Sans MS" pitchFamily="66" charset="0"/>
              </a:rPr>
              <a:t>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8" y="363539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7" y="1469146"/>
            <a:ext cx="7519863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5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1" y="1712914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Zermelo-Frankel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00201"/>
            <a:ext cx="8712200" cy="3670299"/>
          </a:xfrm>
        </p:spPr>
        <p:txBody>
          <a:bodyPr/>
          <a:lstStyle/>
          <a:p>
            <a:r>
              <a:rPr lang="en-US" sz="4400" dirty="0" smtClean="0"/>
              <a:t>Self application is notoriously doubtful: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“This statement is false.”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</a:rPr>
              <a:t>is it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>
                <a:solidFill>
                  <a:srgbClr val="000000"/>
                </a:solidFill>
              </a:rPr>
              <a:t> or </a:t>
            </a:r>
            <a:r>
              <a:rPr lang="en-US" sz="5400" dirty="0" smtClean="0">
                <a:solidFill>
                  <a:srgbClr val="F50802"/>
                </a:solidFill>
              </a:rPr>
              <a:t>false</a:t>
            </a:r>
            <a:r>
              <a:rPr lang="en-US" sz="5400" dirty="0" smtClean="0">
                <a:solidFill>
                  <a:srgbClr val="000000"/>
                </a:solidFill>
              </a:rPr>
              <a:t>?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18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6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4" y="1376375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8071"/>
              </p:ext>
            </p:extLst>
          </p:nvPr>
        </p:nvGraphicFramePr>
        <p:xfrm>
          <a:off x="4776789" y="1362076"/>
          <a:ext cx="3259137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6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9" y="1362076"/>
                        <a:ext cx="3259137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7" y="3595371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1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22218"/>
              </p:ext>
            </p:extLst>
          </p:nvPr>
        </p:nvGraphicFramePr>
        <p:xfrm>
          <a:off x="358775" y="1289050"/>
          <a:ext cx="426878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7" name="Equation" r:id="rId6" imgW="977900" imgH="330200" progId="Equation.DSMT4">
                  <p:embed/>
                </p:oleObj>
              </mc:Choice>
              <mc:Fallback>
                <p:oleObj name="Equation" r:id="rId6" imgW="977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89050"/>
                        <a:ext cx="4268788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06192"/>
              </p:ext>
            </p:extLst>
          </p:nvPr>
        </p:nvGraphicFramePr>
        <p:xfrm>
          <a:off x="385763" y="3527425"/>
          <a:ext cx="4214812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8" name="Equation" r:id="rId8" imgW="965200" imgH="330200" progId="Equation.DSMT4">
                  <p:embed/>
                </p:oleObj>
              </mc:Choice>
              <mc:Fallback>
                <p:oleObj name="Equation" r:id="rId8" imgW="96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527425"/>
                        <a:ext cx="4214812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81511"/>
              </p:ext>
            </p:extLst>
          </p:nvPr>
        </p:nvGraphicFramePr>
        <p:xfrm>
          <a:off x="4833937" y="3602039"/>
          <a:ext cx="3016251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9" name="Equation" r:id="rId10" imgW="647700" imgH="381000" progId="Equation.DSMT4">
                  <p:embed/>
                </p:oleObj>
              </mc:Choice>
              <mc:Fallback>
                <p:oleObj name="Equation" r:id="rId10" imgW="647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7" y="3602039"/>
                        <a:ext cx="3016251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16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9" y="5078901"/>
            <a:ext cx="547882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DeMorgan's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98666"/>
              </p:ext>
            </p:extLst>
          </p:nvPr>
        </p:nvGraphicFramePr>
        <p:xfrm>
          <a:off x="1017589" y="2889251"/>
          <a:ext cx="71088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8" name="Equation" r:id="rId4" imgW="1524000" imgH="406400" progId="Equation.DSMT4">
                  <p:embed/>
                </p:oleObj>
              </mc:Choice>
              <mc:Fallback>
                <p:oleObj name="Equation" r:id="rId4" imgW="152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9" y="2889251"/>
                        <a:ext cx="71088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4" y="1394310"/>
          <a:ext cx="7041937" cy="135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9" name="Equation" r:id="rId6" imgW="1384200" imgH="266400" progId="Equation.DSMT4">
                  <p:embed/>
                </p:oleObj>
              </mc:Choice>
              <mc:Fallback>
                <p:oleObj name="Equation" r:id="rId6" imgW="138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74" y="1394310"/>
                        <a:ext cx="7041937" cy="1356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67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06" y="1374626"/>
            <a:ext cx="8660191" cy="2055963"/>
          </a:xfrm>
        </p:spPr>
        <p:txBody>
          <a:bodyPr/>
          <a:lstStyle/>
          <a:p>
            <a:r>
              <a:rPr lang="en-US" sz="4800" dirty="0" smtClean="0"/>
              <a:t>The list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</a:t>
            </a:r>
            <a:r>
              <a:rPr lang="en-US" sz="6000" dirty="0" smtClean="0"/>
              <a:t> = (</a:t>
            </a:r>
            <a:r>
              <a:rPr lang="en-US" sz="6000" dirty="0" smtClean="0">
                <a:solidFill>
                  <a:srgbClr val="0000FF"/>
                </a:solidFill>
              </a:rPr>
              <a:t>0 1 2</a:t>
            </a:r>
            <a:r>
              <a:rPr lang="en-US" sz="6000" dirty="0" smtClean="0"/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97415" y="3245151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53511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97415" y="3245151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490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900"/>
            <a:chOff x="2803964" y="3245151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59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 </a:t>
            </a:r>
            <a:r>
              <a:rPr lang="da-DK" sz="4800" dirty="0" smtClean="0">
                <a:solidFill>
                  <a:srgbClr val="0000FF"/>
                </a:solidFill>
              </a:rPr>
              <a:t>L  </a:t>
            </a:r>
            <a:r>
              <a:rPr lang="da-DK" sz="4800" dirty="0">
                <a:solidFill>
                  <a:srgbClr val="0000FF"/>
                </a:solidFill>
              </a:rPr>
              <a:t>2)</a:t>
            </a: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899"/>
            <a:chOff x="2803964" y="3245151"/>
            <a:chExt cx="2182723" cy="723899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49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6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</a:t>
            </a:r>
            <a:r>
              <a:rPr lang="da-DK" sz="4800" dirty="0" smtClean="0">
                <a:solidFill>
                  <a:srgbClr val="0000FF"/>
                </a:solidFill>
              </a:rPr>
              <a:t>(0 </a:t>
            </a:r>
            <a:r>
              <a:rPr lang="da-DK" sz="4800" dirty="0">
                <a:solidFill>
                  <a:srgbClr val="0000FF"/>
                </a:solidFill>
              </a:rPr>
              <a:t>(0</a:t>
            </a:r>
            <a:r>
              <a:rPr lang="da-DK" sz="4800" dirty="0" smtClean="0">
                <a:solidFill>
                  <a:srgbClr val="0000FF"/>
                </a:solidFill>
              </a:rPr>
              <a:t>…2) </a:t>
            </a:r>
            <a:r>
              <a:rPr lang="da-DK" sz="4800" dirty="0">
                <a:solidFill>
                  <a:srgbClr val="0000FF"/>
                </a:solidFill>
              </a:rPr>
              <a:t>2</a:t>
            </a:r>
            <a:r>
              <a:rPr lang="da-DK" sz="4800" dirty="0" smtClean="0">
                <a:solidFill>
                  <a:srgbClr val="0000FF"/>
                </a:solidFill>
              </a:rPr>
              <a:t>) 2)</a:t>
            </a:r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899"/>
            <a:chOff x="2803964" y="3245151"/>
            <a:chExt cx="2182723" cy="723899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49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82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7|7.9|10.1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6.9|1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5470</TotalTime>
  <Words>474</Words>
  <Application>Microsoft Macintosh PowerPoint</Application>
  <PresentationFormat>On-screen Show (4:3)</PresentationFormat>
  <Paragraphs>145</Paragraphs>
  <Slides>19</Slides>
  <Notes>18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1_Custom Design</vt:lpstr>
      <vt:lpstr>Equation</vt:lpstr>
      <vt:lpstr>PowerPoint Presentation</vt:lpstr>
      <vt:lpstr>Self application</vt:lpstr>
      <vt:lpstr>Sets &amp; Logical Formulas</vt:lpstr>
      <vt:lpstr>PowerPoint Presentation</vt:lpstr>
      <vt:lpstr>Self membership</vt:lpstr>
      <vt:lpstr>Self membership</vt:lpstr>
      <vt:lpstr>Self membership</vt:lpstr>
      <vt:lpstr>Self membership</vt:lpstr>
      <vt:lpstr>Self membership</vt:lpstr>
      <vt:lpstr>Self membership</vt:lpstr>
      <vt:lpstr>Self application</vt:lpstr>
      <vt:lpstr>Self application</vt:lpstr>
      <vt:lpstr>Self application</vt:lpstr>
      <vt:lpstr>Self application</vt:lpstr>
      <vt:lpstr>Russell’s Paradox</vt:lpstr>
      <vt:lpstr>Disaster: Math is broken!</vt:lpstr>
      <vt:lpstr>...but paradox is buggy</vt:lpstr>
      <vt:lpstr>...but paradox is buggy</vt:lpstr>
      <vt:lpstr>Zermelo-Frankel Set Theory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484</cp:revision>
  <cp:lastPrinted>2013-03-04T14:57:27Z</cp:lastPrinted>
  <dcterms:created xsi:type="dcterms:W3CDTF">2011-02-18T03:43:54Z</dcterms:created>
  <dcterms:modified xsi:type="dcterms:W3CDTF">2015-03-03T20:46:27Z</dcterms:modified>
</cp:coreProperties>
</file>