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74" r:id="rId3"/>
    <p:sldId id="366" r:id="rId4"/>
    <p:sldId id="397" r:id="rId5"/>
    <p:sldId id="400" r:id="rId6"/>
    <p:sldId id="396" r:id="rId7"/>
    <p:sldId id="407" r:id="rId8"/>
    <p:sldId id="375" r:id="rId9"/>
    <p:sldId id="401" r:id="rId10"/>
    <p:sldId id="402" r:id="rId11"/>
    <p:sldId id="403" r:id="rId12"/>
    <p:sldId id="404" r:id="rId13"/>
    <p:sldId id="405" r:id="rId14"/>
    <p:sldId id="415" r:id="rId15"/>
    <p:sldId id="412" r:id="rId16"/>
    <p:sldId id="414" r:id="rId17"/>
    <p:sldId id="413" r:id="rId18"/>
    <p:sldId id="376" r:id="rId19"/>
    <p:sldId id="409" r:id="rId20"/>
    <p:sldId id="406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517" autoAdjust="0"/>
    <p:restoredTop sz="94617" autoAdjust="0"/>
  </p:normalViewPr>
  <p:slideViewPr>
    <p:cSldViewPr snapToGrid="0" showGuides="1">
      <p:cViewPr varScale="1">
        <p:scale>
          <a:sx n="128" d="100"/>
          <a:sy n="128" d="100"/>
        </p:scale>
        <p:origin x="-1056" y="-112"/>
      </p:cViewPr>
      <p:guideLst>
        <p:guide orient="horz" pos="2153"/>
        <p:guide pos="29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20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1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1" y="363539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1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5" y="6606747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ZF.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90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7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21306" y="1663280"/>
            <a:ext cx="8947355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 Theory:</a:t>
            </a: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ZFC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60458"/>
              </p:ext>
            </p:extLst>
          </p:nvPr>
        </p:nvGraphicFramePr>
        <p:xfrm>
          <a:off x="531971" y="3254375"/>
          <a:ext cx="8139944" cy="1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5" imgW="1828800" imgH="431800" progId="Equation.DSMT4">
                  <p:embed/>
                </p:oleObj>
              </mc:Choice>
              <mc:Fallback>
                <p:oleObj name="Equation" r:id="rId5" imgW="1828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971" y="3254375"/>
                        <a:ext cx="8139944" cy="1917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3048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8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88525"/>
              </p:ext>
            </p:extLst>
          </p:nvPr>
        </p:nvGraphicFramePr>
        <p:xfrm>
          <a:off x="667902" y="4117975"/>
          <a:ext cx="8001871" cy="181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5" imgW="2019300" imgH="457200" progId="Equation.DSMT4">
                  <p:embed/>
                </p:oleObj>
              </mc:Choice>
              <mc:Fallback>
                <p:oleObj name="Equation" r:id="rId5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902" y="4117975"/>
                        <a:ext cx="8001871" cy="1811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740" y="2376286"/>
            <a:ext cx="6993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nonempty set has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an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latin typeface="Comic Sans MS"/>
                <a:cs typeface="Comic Sans MS"/>
              </a:rPr>
              <a:t>-minimal element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774" y="1550831"/>
            <a:ext cx="3048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933FF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17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dirty="0" smtClean="0">
                <a:solidFill>
                  <a:srgbClr val="9751CB"/>
                </a:solidFill>
              </a:rPr>
              <a:t>Corollary: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8747" y="1388810"/>
            <a:ext cx="8985254" cy="5307972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</a:t>
            </a:r>
            <a:endParaRPr lang="en-US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408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dirty="0" smtClean="0">
                <a:solidFill>
                  <a:srgbClr val="9751CB"/>
                </a:solidFill>
              </a:rPr>
              <a:t>Corollary: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8747" y="1388810"/>
            <a:ext cx="8985254" cy="5307972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</a:t>
            </a:r>
            <a:r>
              <a:rPr lang="en-US" sz="4800" dirty="0" smtClean="0"/>
              <a:t> has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element,</a:t>
            </a:r>
          </a:p>
          <a:p>
            <a:r>
              <a:rPr lang="en-US" sz="4800" dirty="0" smtClean="0">
                <a:solidFill>
                  <a:srgbClr val="E45ECA"/>
                </a:solidFill>
                <a:latin typeface="Comic Sans MS"/>
              </a:rPr>
              <a:t>contradicting</a:t>
            </a:r>
            <a:r>
              <a:rPr lang="en-US" sz="4800" dirty="0" smtClean="0">
                <a:latin typeface="Comic Sans MS"/>
              </a:rPr>
              <a:t> Foundation.</a:t>
            </a:r>
            <a:endParaRPr lang="en-US" sz="4800" dirty="0">
              <a:latin typeface="Comic Sans MS"/>
            </a:endParaRPr>
          </a:p>
          <a:p>
            <a:endParaRPr lang="en-US" sz="4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7" y="1388810"/>
            <a:ext cx="8985254" cy="5307972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</a:t>
            </a:r>
            <a:r>
              <a:rPr lang="en-US" sz="4800" dirty="0" smtClean="0"/>
              <a:t>has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element:</a:t>
            </a:r>
          </a:p>
          <a:p>
            <a:r>
              <a:rPr lang="en-US" sz="4800" dirty="0">
                <a:solidFill>
                  <a:srgbClr val="E45ECA"/>
                </a:solidFill>
              </a:rPr>
              <a:t>S</a:t>
            </a:r>
            <a:r>
              <a:rPr lang="en-US" sz="4800" dirty="0" smtClean="0">
                <a:solidFill>
                  <a:srgbClr val="E45ECA"/>
                </a:solidFill>
              </a:rPr>
              <a:t>uppose it existed.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pPr algn="l"/>
            <a:r>
              <a:rPr lang="en-US" sz="4400" b="0" dirty="0" smtClean="0">
                <a:solidFill>
                  <a:srgbClr val="9751CB"/>
                </a:solidFill>
              </a:rPr>
              <a:t>Corollary: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7" y="1388810"/>
            <a:ext cx="8985254" cy="5307972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</a:t>
            </a:r>
            <a:r>
              <a:rPr lang="en-US" sz="4800" dirty="0" smtClean="0"/>
              <a:t>has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element:</a:t>
            </a:r>
          </a:p>
          <a:p>
            <a:r>
              <a:rPr lang="en-US" sz="4800" dirty="0">
                <a:solidFill>
                  <a:srgbClr val="E45ECA"/>
                </a:solidFill>
              </a:rPr>
              <a:t>S</a:t>
            </a:r>
            <a:r>
              <a:rPr lang="en-US" sz="4800" dirty="0" smtClean="0">
                <a:solidFill>
                  <a:srgbClr val="E45ECA"/>
                </a:solidFill>
              </a:rPr>
              <a:t>uppose it existed.  </a:t>
            </a:r>
            <a:r>
              <a:rPr lang="en-US" sz="4800" dirty="0" smtClean="0">
                <a:solidFill>
                  <a:schemeClr val="tx2"/>
                </a:solidFill>
              </a:rPr>
              <a:t>So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</a:rPr>
              <a:t>it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must be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pPr algn="l"/>
            <a:r>
              <a:rPr lang="en-US" sz="4400" b="0" dirty="0" smtClean="0">
                <a:solidFill>
                  <a:srgbClr val="9751CB"/>
                </a:solidFill>
              </a:rPr>
              <a:t>Corollary: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47" y="1388810"/>
            <a:ext cx="8985254" cy="5307972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R::= {S}</a:t>
            </a:r>
            <a:r>
              <a:rPr lang="en-US" sz="4800" dirty="0" smtClean="0"/>
              <a:t>.  If </a:t>
            </a:r>
            <a:r>
              <a:rPr lang="en-US" sz="4800" dirty="0" smtClean="0">
                <a:solidFill>
                  <a:srgbClr val="0000FF"/>
                </a:solidFill>
              </a:rPr>
              <a:t>S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then</a:t>
            </a:r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R </a:t>
            </a:r>
            <a:r>
              <a:rPr lang="en-US" sz="4800" dirty="0" smtClean="0">
                <a:solidFill>
                  <a:srgbClr val="000000"/>
                </a:solidFill>
              </a:rPr>
              <a:t>has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</a:rPr>
              <a:t>-minimal element:</a:t>
            </a:r>
          </a:p>
          <a:p>
            <a:r>
              <a:rPr lang="en-US" sz="4800" dirty="0">
                <a:solidFill>
                  <a:srgbClr val="E45ECA"/>
                </a:solidFill>
              </a:rPr>
              <a:t>S</a:t>
            </a:r>
            <a:r>
              <a:rPr lang="en-US" sz="4800" dirty="0" smtClean="0">
                <a:solidFill>
                  <a:srgbClr val="E45ECA"/>
                </a:solidFill>
              </a:rPr>
              <a:t>uppose it existed.  </a:t>
            </a:r>
            <a:r>
              <a:rPr lang="en-US" sz="4800" dirty="0" smtClean="0">
                <a:solidFill>
                  <a:schemeClr val="tx2"/>
                </a:solidFill>
              </a:rPr>
              <a:t>So</a:t>
            </a:r>
            <a:r>
              <a:rPr lang="en-US" sz="4800" dirty="0">
                <a:solidFill>
                  <a:schemeClr val="tx2"/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</a:rPr>
              <a:t>it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must be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00"/>
                </a:solidFill>
              </a:rPr>
              <a:t>but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so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is not </a:t>
            </a:r>
            <a:r>
              <a:rPr lang="en-US" sz="4800" b="1" dirty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-minimal in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.</a:t>
            </a:r>
          </a:p>
          <a:p>
            <a:pPr algn="ctr"/>
            <a:r>
              <a:rPr lang="en-US" sz="4400" dirty="0" smtClean="0">
                <a:solidFill>
                  <a:srgbClr val="E45ECA"/>
                </a:solidFill>
                <a:latin typeface="Comic Sans MS"/>
              </a:rPr>
              <a:t>contradiction</a:t>
            </a:r>
            <a:endParaRPr lang="en-US" sz="440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pPr algn="l"/>
            <a:r>
              <a:rPr lang="en-US" sz="4400" b="0" dirty="0" smtClean="0">
                <a:solidFill>
                  <a:srgbClr val="9751CB"/>
                </a:solidFill>
              </a:rPr>
              <a:t>Corollary: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99" y="1450507"/>
            <a:ext cx="8644544" cy="429466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                                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1912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77" y="1450507"/>
            <a:ext cx="8630965" cy="453056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 </a:t>
            </a:r>
            <a:r>
              <a:rPr lang="en-US" dirty="0" smtClean="0"/>
              <a:t>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(2)                                  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  collection of </a:t>
            </a:r>
            <a:r>
              <a:rPr lang="en-US" dirty="0" smtClean="0">
                <a:solidFill>
                  <a:srgbClr val="E45ECA"/>
                </a:solidFill>
              </a:rPr>
              <a:t>all</a:t>
            </a:r>
            <a:r>
              <a:rPr lang="en-US" dirty="0" smtClean="0"/>
              <a:t> sets </a:t>
            </a:r>
            <a:r>
              <a:rPr lang="en-US" dirty="0" smtClean="0">
                <a:sym typeface="Euclid Symbol"/>
              </a:rPr>
              <a:t>-- which is why it’s not a set.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94200"/>
              </p:ext>
            </p:extLst>
          </p:nvPr>
        </p:nvGraphicFramePr>
        <p:xfrm>
          <a:off x="1130357" y="3406018"/>
          <a:ext cx="4981401" cy="1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57" y="3406018"/>
                        <a:ext cx="4981401" cy="111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46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Zermelo-Frankel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1254"/>
            <a:ext cx="9008984" cy="3750979"/>
          </a:xfrm>
        </p:spPr>
        <p:txBody>
          <a:bodyPr/>
          <a:lstStyle/>
          <a:p>
            <a:r>
              <a:rPr lang="en-US" sz="5400" dirty="0" smtClean="0"/>
              <a:t>Axioms of </a:t>
            </a:r>
            <a:r>
              <a:rPr lang="en-US" sz="5400" dirty="0" err="1" smtClean="0"/>
              <a:t>Zermelo</a:t>
            </a:r>
            <a:r>
              <a:rPr lang="en-US" sz="5400" dirty="0" smtClean="0"/>
              <a:t>-Frankel with the Choice axiom (ZFC) define the standard Theory of Sets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19621"/>
              </p:ext>
            </p:extLst>
          </p:nvPr>
        </p:nvGraphicFramePr>
        <p:xfrm>
          <a:off x="682549" y="1416925"/>
          <a:ext cx="7889522" cy="247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778000" imgH="558800" progId="Equation.DSMT4">
                  <p:embed/>
                </p:oleObj>
              </mc:Choice>
              <mc:Fallback>
                <p:oleObj name="Equation" r:id="rId3" imgW="17780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9" y="1416925"/>
                        <a:ext cx="7889522" cy="2476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7783"/>
              </p:ext>
            </p:extLst>
          </p:nvPr>
        </p:nvGraphicFramePr>
        <p:xfrm>
          <a:off x="188691" y="3820584"/>
          <a:ext cx="8798077" cy="88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691" y="3820584"/>
                        <a:ext cx="8798077" cy="88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6600" dirty="0">
                <a:solidFill>
                  <a:srgbClr val="0000FF"/>
                </a:solidFill>
              </a:rPr>
              <a:t>S </a:t>
            </a:r>
            <a:r>
              <a:rPr lang="en-US" sz="6600" dirty="0" smtClean="0">
                <a:solidFill>
                  <a:srgbClr val="0000FF"/>
                </a:solidFill>
                <a:latin typeface="EuclidSymbol"/>
              </a:rPr>
              <a:t>∉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S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389" y="4843036"/>
            <a:ext cx="6596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violating 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315863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776" y="2206955"/>
            <a:ext cx="8473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 smtClean="0">
                <a:latin typeface="Comic Sans MS"/>
                <a:cs typeface="Comic Sans MS"/>
              </a:rPr>
              <a:t> and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 smtClean="0">
                <a:latin typeface="Comic Sans MS"/>
                <a:cs typeface="Comic Sans MS"/>
              </a:rPr>
              <a:t> have the same elements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9776" y="2325655"/>
            <a:ext cx="8473461" cy="287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  <a:p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4400" dirty="0">
                <a:latin typeface="Comic Sans MS"/>
                <a:cs typeface="Comic Sans MS"/>
              </a:rPr>
              <a:t> and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 y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are members of the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same 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75976"/>
              </p:ext>
            </p:extLst>
          </p:nvPr>
        </p:nvGraphicFramePr>
        <p:xfrm>
          <a:off x="1154113" y="2316163"/>
          <a:ext cx="5156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5" imgW="1295400" imgH="215900" progId="Equation.DSMT4">
                  <p:embed/>
                </p:oleObj>
              </mc:Choice>
              <mc:Fallback>
                <p:oleObj name="Equation" r:id="rId5" imgW="129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316163"/>
                        <a:ext cx="51562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43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9776" y="2325655"/>
            <a:ext cx="847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4400" dirty="0" err="1" smtClean="0">
                <a:latin typeface="Comic Sans MS"/>
                <a:cs typeface="Comic Sans MS"/>
              </a:rPr>
              <a:t>iff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922" y="15281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Extensionality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12776"/>
              </p:ext>
            </p:extLst>
          </p:nvPr>
        </p:nvGraphicFramePr>
        <p:xfrm>
          <a:off x="1116013" y="3962400"/>
          <a:ext cx="51577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5" imgW="1295400" imgH="215900" progId="Equation.DSMT4">
                  <p:embed/>
                </p:oleObj>
              </mc:Choice>
              <mc:Fallback>
                <p:oleObj name="Equation" r:id="rId5" imgW="129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62400"/>
                        <a:ext cx="5157787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39038"/>
              </p:ext>
            </p:extLst>
          </p:nvPr>
        </p:nvGraphicFramePr>
        <p:xfrm>
          <a:off x="1154113" y="2316163"/>
          <a:ext cx="5156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7" imgW="1295400" imgH="215900" progId="Equation.DSMT4">
                  <p:embed/>
                </p:oleObj>
              </mc:Choice>
              <mc:Fallback>
                <p:oleObj name="Equation" r:id="rId7" imgW="129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316163"/>
                        <a:ext cx="5156200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8365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550831"/>
            <a:ext cx="252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81656"/>
              </p:ext>
            </p:extLst>
          </p:nvPr>
        </p:nvGraphicFramePr>
        <p:xfrm>
          <a:off x="802542" y="342900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42900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390" y="2302816"/>
            <a:ext cx="758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Every set has a power set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749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2" y="355345"/>
            <a:ext cx="7261213" cy="958190"/>
          </a:xfrm>
        </p:spPr>
        <p:txBody>
          <a:bodyPr/>
          <a:lstStyle/>
          <a:p>
            <a:r>
              <a:rPr lang="en-US" dirty="0" smtClean="0"/>
              <a:t>Some Axioms of Set Theory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774" y="1325301"/>
            <a:ext cx="3741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Comprehension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116" y="1899235"/>
            <a:ext cx="84564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is a set, and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P(x)</a:t>
            </a:r>
            <a:r>
              <a:rPr lang="en-US" sz="5400" dirty="0" smtClean="0">
                <a:latin typeface="Comic Sans MS"/>
                <a:cs typeface="Comic Sans MS"/>
              </a:rPr>
              <a:t> is a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predicate of set theory,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then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is a set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081841"/>
              </p:ext>
            </p:extLst>
          </p:nvPr>
        </p:nvGraphicFramePr>
        <p:xfrm>
          <a:off x="2148991" y="4063033"/>
          <a:ext cx="5039694" cy="127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5" imgW="901700" imgH="228600" progId="Equation.DSMT4">
                  <p:embed/>
                </p:oleObj>
              </mc:Choice>
              <mc:Fallback>
                <p:oleObj name="Equation" r:id="rId5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91" y="4063033"/>
                        <a:ext cx="5039694" cy="12785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7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81141" cy="457705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no set is a member of itself,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or a member of a member…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3932" y="1927603"/>
            <a:ext cx="746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9933FF"/>
                </a:solidFill>
                <a:latin typeface="Comic Sans MS"/>
                <a:cs typeface="Comic Sans MS"/>
              </a:rPr>
              <a:t>Def</a:t>
            </a:r>
            <a:r>
              <a:rPr lang="en-US" sz="4000" dirty="0" smtClean="0">
                <a:solidFill>
                  <a:srgbClr val="9933FF"/>
                </a:solidFill>
                <a:latin typeface="Comic Sans MS"/>
                <a:cs typeface="Comic Sans MS"/>
              </a:rPr>
              <a:t>:</a:t>
            </a:r>
            <a:r>
              <a:rPr lang="en-US" sz="3600" dirty="0" smtClean="0">
                <a:solidFill>
                  <a:srgbClr val="9933FF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x</a:t>
            </a:r>
            <a:r>
              <a:rPr lang="en-US" sz="5400" dirty="0" smtClean="0">
                <a:latin typeface="Comic Sans MS"/>
                <a:cs typeface="Comic Sans MS"/>
              </a:rPr>
              <a:t> is </a:t>
            </a:r>
            <a:r>
              <a:rPr lang="en-US" sz="5400" b="1" dirty="0" smtClean="0">
                <a:solidFill>
                  <a:srgbClr val="0000FF"/>
                </a:solidFill>
                <a:latin typeface="EuclidSymbol-Bold"/>
              </a:rPr>
              <a:t>∈</a:t>
            </a:r>
            <a:r>
              <a:rPr lang="en-US" sz="5400" dirty="0" smtClean="0">
                <a:solidFill>
                  <a:srgbClr val="9751CB"/>
                </a:solidFill>
                <a:latin typeface="Comic Sans MS"/>
                <a:cs typeface="Comic Sans MS"/>
              </a:rPr>
              <a:t>-minimal</a:t>
            </a:r>
            <a:r>
              <a:rPr lang="en-US" sz="5400" dirty="0" smtClean="0">
                <a:latin typeface="Comic Sans MS"/>
                <a:cs typeface="Comic Sans MS"/>
              </a:rPr>
              <a:t>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706" y="3371132"/>
            <a:ext cx="78535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y,</a:t>
            </a:r>
            <a:r>
              <a:rPr lang="en-US" sz="5400" dirty="0" smtClean="0">
                <a:latin typeface="Comic Sans MS"/>
                <a:cs typeface="Comic Sans MS"/>
              </a:rPr>
              <a:t> but no element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x</a:t>
            </a:r>
            <a:r>
              <a:rPr lang="en-US" sz="5400" dirty="0" smtClean="0">
                <a:latin typeface="Comic Sans MS"/>
                <a:cs typeface="Comic Sans MS"/>
              </a:rPr>
              <a:t> is in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1" y="363539"/>
            <a:ext cx="6794500" cy="1003300"/>
          </a:xfrm>
        </p:spPr>
        <p:txBody>
          <a:bodyPr/>
          <a:lstStyle/>
          <a:p>
            <a:r>
              <a:rPr lang="en-US" sz="4000" dirty="0" smtClean="0"/>
              <a:t>Sets are Well Founded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8|1.5|35.8|16.4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5639</TotalTime>
  <Words>487</Words>
  <Application>Microsoft Macintosh PowerPoint</Application>
  <PresentationFormat>On-screen Show (4:3)</PresentationFormat>
  <Paragraphs>98</Paragraphs>
  <Slides>20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1_Custom Design</vt:lpstr>
      <vt:lpstr>Equation</vt:lpstr>
      <vt:lpstr>PowerPoint Presentation</vt:lpstr>
      <vt:lpstr>Zermelo-Frankel Set Theory</vt:lpstr>
      <vt:lpstr>Some Axioms of Set Theory</vt:lpstr>
      <vt:lpstr>Some Axioms of Set Theory</vt:lpstr>
      <vt:lpstr>Some Axioms of Set Theory</vt:lpstr>
      <vt:lpstr>Some Axioms of Set Theory</vt:lpstr>
      <vt:lpstr>Some Axioms of Set Theory</vt:lpstr>
      <vt:lpstr>Sets are Well Founded</vt:lpstr>
      <vt:lpstr>Sets are Well Founded</vt:lpstr>
      <vt:lpstr>Sets are Well Founded</vt:lpstr>
      <vt:lpstr>Some Axioms of Set Theory</vt:lpstr>
      <vt:lpstr>Some Axioms of Set Theory</vt:lpstr>
      <vt:lpstr>Corollary: S ∉ S</vt:lpstr>
      <vt:lpstr>Corollary: S ∉ S</vt:lpstr>
      <vt:lpstr>Corollary: S ∉ S</vt:lpstr>
      <vt:lpstr>Corollary: S ∉ S</vt:lpstr>
      <vt:lpstr>Corollary: S ∉ S</vt:lpstr>
      <vt:lpstr>Zermelo-Frankel Set Theory</vt:lpstr>
      <vt:lpstr>Zermelo-Frankel Set Theory</vt:lpstr>
      <vt:lpstr>S ∉ 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512</cp:revision>
  <cp:lastPrinted>2015-03-01T22:28:43Z</cp:lastPrinted>
  <dcterms:created xsi:type="dcterms:W3CDTF">2011-02-18T03:43:54Z</dcterms:created>
  <dcterms:modified xsi:type="dcterms:W3CDTF">2016-10-12T20:23:28Z</dcterms:modified>
</cp:coreProperties>
</file>