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embeddings/oleObject3.bin" ContentType="application/vnd.openxmlformats-officedocument.oleObject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embeddings/oleObject4.bin" ContentType="application/vnd.openxmlformats-officedocument.oleObject"/>
  <Override PartName="/ppt/tags/tag6.xml" ContentType="application/vnd.openxmlformats-officedocument.presentationml.tags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embeddings/oleObject14.bin" ContentType="application/vnd.openxmlformats-officedocument.oleObject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tags/tag12.xml" ContentType="application/vnd.openxmlformats-officedocument.presentationml.tags+xml"/>
  <Override PartName="/ppt/notesSlides/notesSlide11.xml" ContentType="application/vnd.openxmlformats-officedocument.presentationml.notesSlide+xml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tags/tag13.xml" ContentType="application/vnd.openxmlformats-officedocument.presentationml.tags+xml"/>
  <Override PartName="/ppt/notesSlides/notesSlide12.xml" ContentType="application/vnd.openxmlformats-officedocument.presentationml.notesSlide+xml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tags/tag14.xml" ContentType="application/vnd.openxmlformats-officedocument.presentationml.tags+xml"/>
  <Override PartName="/ppt/notesSlides/notesSlide13.xml" ContentType="application/vnd.openxmlformats-officedocument.presentationml.notesSlide+xml"/>
  <Override PartName="/ppt/embeddings/oleObject23.bin" ContentType="application/vnd.openxmlformats-officedocument.oleObject"/>
  <Override PartName="/ppt/tags/tag15.xml" ContentType="application/vnd.openxmlformats-officedocument.presentationml.tags+xml"/>
  <Override PartName="/ppt/notesSlides/notesSlide14.xml" ContentType="application/vnd.openxmlformats-officedocument.presentationml.notesSlide+xml"/>
  <Override PartName="/ppt/tags/tag16.xml" ContentType="application/vnd.openxmlformats-officedocument.presentationml.tags+xml"/>
  <Override PartName="/ppt/notesSlides/notesSlide15.xml" ContentType="application/vnd.openxmlformats-officedocument.presentationml.notesSlide+xml"/>
  <Override PartName="/ppt/tags/tag17.xml" ContentType="application/vnd.openxmlformats-officedocument.presentationml.tags+xml"/>
  <Override PartName="/ppt/notesSlides/notesSlide16.xml" ContentType="application/vnd.openxmlformats-officedocument.presentationml.notesSlide+xml"/>
  <Override PartName="/ppt/tags/tag18.xml" ContentType="application/vnd.openxmlformats-officedocument.presentationml.tags+xml"/>
  <Override PartName="/ppt/notesSlides/notesSlide17.xml" ContentType="application/vnd.openxmlformats-officedocument.presentationml.notesSlide+xml"/>
  <Override PartName="/ppt/tags/tag19.xml" ContentType="application/vnd.openxmlformats-officedocument.presentationml.tags+xml"/>
  <Override PartName="/ppt/notesSlides/notesSlide18.xml" ContentType="application/vnd.openxmlformats-officedocument.presentationml.notesSlide+xml"/>
  <Override PartName="/ppt/tags/tag20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tags/tag21.xml" ContentType="application/vnd.openxmlformats-officedocument.presentationml.tags+xml"/>
  <Override PartName="/ppt/notesSlides/notesSlide21.xml" ContentType="application/vnd.openxmlformats-officedocument.presentationml.notesSlide+xml"/>
  <Override PartName="/ppt/tags/tag22.xml" ContentType="application/vnd.openxmlformats-officedocument.presentationml.tags+xml"/>
  <Override PartName="/ppt/notesSlides/notesSlide22.xml" ContentType="application/vnd.openxmlformats-officedocument.presentationml.notesSlide+xml"/>
  <Override PartName="/ppt/tags/tag23.xml" ContentType="application/vnd.openxmlformats-officedocument.presentationml.tags+xml"/>
  <Override PartName="/ppt/notesSlides/notesSlide23.xml" ContentType="application/vnd.openxmlformats-officedocument.presentationml.notesSlide+xml"/>
  <Override PartName="/ppt/tags/tag24.xml" ContentType="application/vnd.openxmlformats-officedocument.presentationml.tags+xml"/>
  <Override PartName="/ppt/notesSlides/notesSlide24.xml" ContentType="application/vnd.openxmlformats-officedocument.presentationml.notesSlide+xml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tags/tag25.xml" ContentType="application/vnd.openxmlformats-officedocument.presentationml.tags+xml"/>
  <Override PartName="/ppt/notesSlides/notesSlide25.xml" ContentType="application/vnd.openxmlformats-officedocument.presentationml.notesSlide+xml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notesSlides/notesSlide26.xml" ContentType="application/vnd.openxmlformats-officedocument.presentationml.notesSlide+xml"/>
  <Override PartName="/ppt/embeddings/oleObject30.bin" ContentType="application/vnd.openxmlformats-officedocument.oleObject"/>
  <Override PartName="/ppt/notesSlides/notesSlide27.xml" ContentType="application/vnd.openxmlformats-officedocument.presentationml.notesSlide+xml"/>
  <Override PartName="/ppt/embeddings/oleObject3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  <p:sldMasterId id="2147483664" r:id="rId2"/>
  </p:sldMasterIdLst>
  <p:notesMasterIdLst>
    <p:notesMasterId r:id="rId32"/>
  </p:notesMasterIdLst>
  <p:handoutMasterIdLst>
    <p:handoutMasterId r:id="rId33"/>
  </p:handoutMasterIdLst>
  <p:sldIdLst>
    <p:sldId id="257" r:id="rId3"/>
    <p:sldId id="360" r:id="rId4"/>
    <p:sldId id="381" r:id="rId5"/>
    <p:sldId id="377" r:id="rId6"/>
    <p:sldId id="383" r:id="rId7"/>
    <p:sldId id="384" r:id="rId8"/>
    <p:sldId id="379" r:id="rId9"/>
    <p:sldId id="389" r:id="rId10"/>
    <p:sldId id="362" r:id="rId11"/>
    <p:sldId id="382" r:id="rId12"/>
    <p:sldId id="402" r:id="rId13"/>
    <p:sldId id="403" r:id="rId14"/>
    <p:sldId id="404" r:id="rId15"/>
    <p:sldId id="405" r:id="rId16"/>
    <p:sldId id="348" r:id="rId17"/>
    <p:sldId id="390" r:id="rId18"/>
    <p:sldId id="395" r:id="rId19"/>
    <p:sldId id="396" r:id="rId20"/>
    <p:sldId id="397" r:id="rId21"/>
    <p:sldId id="387" r:id="rId22"/>
    <p:sldId id="388" r:id="rId23"/>
    <p:sldId id="406" r:id="rId24"/>
    <p:sldId id="407" r:id="rId25"/>
    <p:sldId id="411" r:id="rId26"/>
    <p:sldId id="408" r:id="rId27"/>
    <p:sldId id="410" r:id="rId28"/>
    <p:sldId id="412" r:id="rId29"/>
    <p:sldId id="413" r:id="rId30"/>
    <p:sldId id="415" r:id="rId31"/>
  </p:sldIdLst>
  <p:sldSz cx="9144000" cy="6858000" type="screen4x3"/>
  <p:notesSz cx="9601200" cy="7315200"/>
  <p:custDataLst>
    <p:tags r:id="rId3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09BB"/>
    <a:srgbClr val="F50802"/>
    <a:srgbClr val="BC34AA"/>
    <a:srgbClr val="0000FF"/>
    <a:srgbClr val="008000"/>
    <a:srgbClr val="9933FF"/>
    <a:srgbClr val="9751CB"/>
    <a:srgbClr val="C0E399"/>
    <a:srgbClr val="E45ECA"/>
    <a:srgbClr val="EFE9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29" autoAdjust="0"/>
    <p:restoredTop sz="94617" autoAdjust="0"/>
  </p:normalViewPr>
  <p:slideViewPr>
    <p:cSldViewPr snapToGrid="0" showGuides="1">
      <p:cViewPr varScale="1">
        <p:scale>
          <a:sx n="100" d="100"/>
          <a:sy n="100" d="100"/>
        </p:scale>
        <p:origin x="-344" y="-112"/>
      </p:cViewPr>
      <p:guideLst>
        <p:guide orient="horz" pos="2113"/>
        <p:guide pos="28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1470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handoutMaster" Target="handoutMasters/handoutMaster1.xml"/><Relationship Id="rId34" Type="http://schemas.openxmlformats.org/officeDocument/2006/relationships/printerSettings" Target="printerSettings/printerSettings1.bin"/><Relationship Id="rId35" Type="http://schemas.openxmlformats.org/officeDocument/2006/relationships/tags" Target="tags/tag1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Relationship Id="rId2" Type="http://schemas.openxmlformats.org/officeDocument/2006/relationships/image" Target="../media/image14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Relationship Id="rId2" Type="http://schemas.openxmlformats.org/officeDocument/2006/relationships/image" Target="../media/image14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Relationship Id="rId2" Type="http://schemas.openxmlformats.org/officeDocument/2006/relationships/image" Target="../media/image17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Relationship Id="rId2" Type="http://schemas.openxmlformats.org/officeDocument/2006/relationships/image" Target="../media/image19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Relationship Id="rId2" Type="http://schemas.openxmlformats.org/officeDocument/2006/relationships/image" Target="../media/image19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Relationship Id="rId2" Type="http://schemas.openxmlformats.org/officeDocument/2006/relationships/image" Target="../media/image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Relationship Id="rId2" Type="http://schemas.openxmlformats.org/officeDocument/2006/relationships/image" Target="../media/image7.emf"/><Relationship Id="rId3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4" Type="http://schemas.openxmlformats.org/officeDocument/2006/relationships/image" Target="../media/image11.emf"/><Relationship Id="rId1" Type="http://schemas.openxmlformats.org/officeDocument/2006/relationships/image" Target="../media/image3.emf"/><Relationship Id="rId2" Type="http://schemas.openxmlformats.org/officeDocument/2006/relationships/image" Target="../media/image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Relationship Id="rId2" Type="http://schemas.openxmlformats.org/officeDocument/2006/relationships/image" Target="../media/image14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Relationship Id="rId2" Type="http://schemas.openxmlformats.org/officeDocument/2006/relationships/image" Target="../media/image1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 dirty="0">
              <a:latin typeface="Comic Sans MS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 dirty="0">
              <a:latin typeface="Comic Sans MS"/>
            </a:endParaRPr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 dirty="0">
              <a:latin typeface="Comic Sans MS"/>
            </a:endParaRPr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549607B7-8486-4CB3-87AE-F0E5702EE908}" type="slidenum">
              <a:rPr lang="en-US">
                <a:latin typeface="Comic Sans MS"/>
              </a:rPr>
              <a:pPr/>
              <a:t>‹#›</a:t>
            </a:fld>
            <a:endParaRPr lang="en-US" dirty="0">
              <a:latin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2182404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omic Sans MS"/>
              </a:defRPr>
            </a:lvl1pPr>
          </a:lstStyle>
          <a:p>
            <a:endParaRPr lang="en-US" dirty="0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omic Sans MS"/>
              </a:defRPr>
            </a:lvl1pPr>
          </a:lstStyle>
          <a:p>
            <a:endParaRPr lang="en-US" dirty="0"/>
          </a:p>
        </p:txBody>
      </p:sp>
      <p:sp>
        <p:nvSpPr>
          <p:cNvPr id="132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2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32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omic Sans MS"/>
              </a:defRPr>
            </a:lvl1pPr>
          </a:lstStyle>
          <a:p>
            <a:endParaRPr lang="en-US" dirty="0"/>
          </a:p>
        </p:txBody>
      </p:sp>
      <p:sp>
        <p:nvSpPr>
          <p:cNvPr id="132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omic Sans MS"/>
              </a:defRPr>
            </a:lvl1pPr>
          </a:lstStyle>
          <a:p>
            <a:fld id="{A02B9F3F-3042-489F-AF35-1A733968F0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4166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BA567-AA92-4323-BE7D-C01256535593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1330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2164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5432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1610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26</a:t>
            </a:fld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27</a:t>
            </a:fld>
            <a:endParaRPr 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49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621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0165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52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7387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0098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904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4000"/>
            </a:lvl1pPr>
            <a:lvl2pPr>
              <a:defRPr sz="3600">
                <a:latin typeface="Comic Sans MS" pitchFamily="66" charset="0"/>
              </a:defRPr>
            </a:lvl2pPr>
            <a:lvl3pPr>
              <a:defRPr sz="3200">
                <a:latin typeface="Comic Sans MS" pitchFamily="66" charset="0"/>
              </a:defRPr>
            </a:lvl3pPr>
            <a:lvl4pPr>
              <a:defRPr sz="2800">
                <a:latin typeface="Comic Sans MS" pitchFamily="66" charset="0"/>
              </a:defRPr>
            </a:lvl4pPr>
            <a:lvl5pPr>
              <a:defRPr sz="2800">
                <a:latin typeface="Comic Sans MS" pitchFamily="66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>
                <a:solidFill>
                  <a:srgbClr val="000000"/>
                </a:solidFill>
                <a:cs typeface="Arial"/>
              </a:rPr>
              <a:t>Feb. 12, 2009</a:t>
            </a:r>
            <a:endParaRPr lang="en-US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69018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000000"/>
                </a:solidFill>
                <a:cs typeface="Arial"/>
              </a:rPr>
              <a:t>Feb. 12, 2009</a:t>
            </a:r>
            <a:endParaRPr lang="en-US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47950" y="6572250"/>
            <a:ext cx="3829050" cy="28574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srgbClr val="000000"/>
                </a:solidFill>
                <a:cs typeface="Arial"/>
              </a:rPr>
              <a:t>Copyright </a:t>
            </a:r>
            <a:r>
              <a:rPr lang="en-US" i="1" dirty="0">
                <a:solidFill>
                  <a:srgbClr val="000000"/>
                </a:solidFill>
                <a:cs typeface="Arial"/>
              </a:rPr>
              <a:t>©</a:t>
            </a:r>
            <a:r>
              <a:rPr lang="en-US" dirty="0">
                <a:solidFill>
                  <a:srgbClr val="000000"/>
                </a:solidFill>
                <a:cs typeface="Arial"/>
              </a:rPr>
              <a:t> Albert R. Meyer, </a:t>
            </a:r>
            <a:r>
              <a:rPr lang="en-US" dirty="0" smtClean="0">
                <a:solidFill>
                  <a:srgbClr val="000000"/>
                </a:solidFill>
                <a:cs typeface="Arial"/>
              </a:rPr>
              <a:t>2009</a:t>
            </a:r>
            <a:r>
              <a:rPr lang="en-US" sz="1200" dirty="0" smtClean="0">
                <a:solidFill>
                  <a:srgbClr val="000000"/>
                </a:solidFill>
                <a:cs typeface="Arial"/>
              </a:rPr>
              <a:t>. </a:t>
            </a:r>
            <a:r>
              <a:rPr lang="en-US" dirty="0">
                <a:solidFill>
                  <a:srgbClr val="000000"/>
                </a:solidFill>
                <a:cs typeface="Arial"/>
              </a:rPr>
              <a:t>All rights reserved.</a:t>
            </a:r>
            <a:endParaRPr lang="en-US" sz="1400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69638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000000"/>
                </a:solidFill>
                <a:cs typeface="Arial"/>
              </a:rPr>
              <a:t>Feb. 12, 2009</a:t>
            </a:r>
            <a:endParaRPr lang="en-US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2166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9255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4000"/>
            </a:lvl1pPr>
            <a:lvl2pPr>
              <a:defRPr sz="3600">
                <a:latin typeface="Comic Sans MS" pitchFamily="66" charset="0"/>
                <a:cs typeface="Comic Sans MS"/>
              </a:defRPr>
            </a:lvl2pPr>
            <a:lvl3pPr>
              <a:defRPr sz="3200">
                <a:latin typeface="Comic Sans MS" pitchFamily="66" charset="0"/>
                <a:cs typeface="Comic Sans MS"/>
              </a:defRPr>
            </a:lvl3pPr>
            <a:lvl4pPr>
              <a:defRPr sz="2800">
                <a:latin typeface="Comic Sans MS" pitchFamily="66" charset="0"/>
                <a:cs typeface="Comic Sans MS"/>
              </a:defRPr>
            </a:lvl4pPr>
            <a:lvl5pPr>
              <a:defRPr sz="2800">
                <a:latin typeface="Comic Sans MS" pitchFamily="66" charset="0"/>
                <a:cs typeface="Comic Sans M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2228" y="228600"/>
            <a:ext cx="6955971" cy="1094014"/>
          </a:xfrm>
        </p:spPr>
        <p:txBody>
          <a:bodyPr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2pPr>
              <a:defRPr>
                <a:latin typeface="Comic Sans MS"/>
                <a:cs typeface="Comic Sans MS"/>
              </a:defRPr>
            </a:lvl2pPr>
            <a:lvl3pPr>
              <a:defRPr>
                <a:latin typeface="Comic Sans MS"/>
                <a:cs typeface="Comic Sans MS"/>
              </a:defRPr>
            </a:lvl3pPr>
            <a:lvl4pPr>
              <a:defRPr>
                <a:latin typeface="Comic Sans MS"/>
                <a:cs typeface="Comic Sans MS"/>
              </a:defRPr>
            </a:lvl4pPr>
            <a:lvl5pPr>
              <a:defRPr>
                <a:latin typeface="Comic Sans MS"/>
                <a:cs typeface="Comic Sans M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2pPr>
              <a:defRPr>
                <a:latin typeface="Comic Sans MS"/>
                <a:cs typeface="Comic Sans MS"/>
              </a:defRPr>
            </a:lvl2pPr>
            <a:lvl3pPr>
              <a:defRPr>
                <a:latin typeface="Comic Sans MS"/>
                <a:cs typeface="Comic Sans MS"/>
              </a:defRPr>
            </a:lvl3pPr>
            <a:lvl4pPr>
              <a:defRPr>
                <a:latin typeface="Comic Sans MS"/>
                <a:cs typeface="Comic Sans MS"/>
              </a:defRPr>
            </a:lvl4pPr>
            <a:lvl5pPr>
              <a:defRPr>
                <a:latin typeface="Comic Sans MS"/>
                <a:cs typeface="Comic Sans M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786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4000"/>
            </a:lvl1pPr>
            <a:lvl2pPr>
              <a:defRPr sz="3600">
                <a:latin typeface="Comic Sans MS" pitchFamily="66" charset="0"/>
              </a:defRPr>
            </a:lvl2pPr>
            <a:lvl3pPr>
              <a:defRPr sz="3200">
                <a:latin typeface="Comic Sans MS" pitchFamily="66" charset="0"/>
              </a:defRPr>
            </a:lvl3pPr>
            <a:lvl4pPr>
              <a:defRPr sz="2800">
                <a:latin typeface="Comic Sans MS" pitchFamily="66" charset="0"/>
              </a:defRPr>
            </a:lvl4pPr>
            <a:lvl5pPr>
              <a:defRPr sz="2800">
                <a:latin typeface="Comic Sans MS" pitchFamily="66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>
                <a:solidFill>
                  <a:srgbClr val="000000"/>
                </a:solidFill>
                <a:cs typeface="Arial"/>
              </a:rPr>
              <a:t>Feb. 12, 2009</a:t>
            </a:r>
            <a:endParaRPr lang="en-US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84865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png"/><Relationship Id="rId1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3.xml"/><Relationship Id="rId7" Type="http://schemas.openxmlformats.org/officeDocument/2006/relationships/theme" Target="../theme/theme2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2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51000" y="363538"/>
            <a:ext cx="6794500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77831" name="Picture 7" descr="board"/>
          <p:cNvPicPr>
            <a:picLocks noChangeAspect="1" noChangeArrowheads="1"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sp>
        <p:nvSpPr>
          <p:cNvPr id="77833" name="Rectangle 9"/>
          <p:cNvSpPr>
            <a:spLocks noChangeArrowheads="1"/>
          </p:cNvSpPr>
          <p:nvPr/>
        </p:nvSpPr>
        <p:spPr bwMode="auto">
          <a:xfrm>
            <a:off x="8138983" y="6606746"/>
            <a:ext cx="954223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/>
            <a:r>
              <a:rPr lang="en-US" sz="1100" dirty="0" smtClean="0">
                <a:solidFill>
                  <a:srgbClr val="000000"/>
                </a:solidFill>
                <a:latin typeface="Comic Sans MS" pitchFamily="66" charset="0"/>
                <a:cs typeface="Comic Sans MS"/>
              </a:rPr>
              <a:t>Cantor.</a:t>
            </a:r>
            <a:fld id="{89C6A585-43E0-42A7-B7F4-EFE79D431EC1}" type="slidenum">
              <a:rPr lang="en-US" sz="1100" smtClean="0">
                <a:solidFill>
                  <a:srgbClr val="000000"/>
                </a:solidFill>
                <a:latin typeface="Comic Sans MS" pitchFamily="66" charset="0"/>
                <a:cs typeface="Comic Sans MS"/>
              </a:rPr>
              <a:pPr algn="r"/>
              <a:t>‹#›</a:t>
            </a:fld>
            <a:endParaRPr lang="en-US" sz="1100" dirty="0">
              <a:solidFill>
                <a:srgbClr val="000000"/>
              </a:solidFill>
              <a:latin typeface="Comic Sans MS" pitchFamily="66" charset="0"/>
              <a:cs typeface="Comic Sans MS"/>
            </a:endParaRPr>
          </a:p>
        </p:txBody>
      </p:sp>
      <p:sp>
        <p:nvSpPr>
          <p:cNvPr id="10" name="Date Placeholder 5"/>
          <p:cNvSpPr txBox="1">
            <a:spLocks/>
          </p:cNvSpPr>
          <p:nvPr userDrawn="1"/>
        </p:nvSpPr>
        <p:spPr>
          <a:xfrm>
            <a:off x="2968989" y="6553200"/>
            <a:ext cx="3277541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cs typeface="Comic Sans MS"/>
              </a:rPr>
              <a:t>Albert R Meyer,      March 4, 2015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cs typeface="Comic Sans MS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0" y="6500090"/>
            <a:ext cx="1016000" cy="3579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6" r:id="rId4"/>
    <p:sldLayoutId id="2147483657" r:id="rId5"/>
    <p:sldLayoutId id="2147483659" r:id="rId6"/>
    <p:sldLayoutId id="2147483663" r:id="rId7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/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  <a:ea typeface="+mj-ea"/>
          <a:cs typeface="Comic Sans M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+mn-ea"/>
          <a:cs typeface="Comic Sans M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51000" y="363538"/>
            <a:ext cx="6794500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77831" name="Picture 7" descr="board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sp>
        <p:nvSpPr>
          <p:cNvPr id="77833" name="Rectangle 9"/>
          <p:cNvSpPr>
            <a:spLocks noChangeArrowheads="1"/>
          </p:cNvSpPr>
          <p:nvPr/>
        </p:nvSpPr>
        <p:spPr bwMode="auto">
          <a:xfrm>
            <a:off x="7821849" y="6515100"/>
            <a:ext cx="12713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Comic Sans MS" pitchFamily="66" charset="0"/>
                <a:cs typeface="Arial"/>
              </a:rPr>
              <a:t>      </a:t>
            </a:r>
            <a:r>
              <a:rPr lang="en-US" sz="1200" dirty="0" smtClean="0">
                <a:solidFill>
                  <a:srgbClr val="000000"/>
                </a:solidFill>
                <a:latin typeface="Comic Sans MS" pitchFamily="66" charset="0"/>
                <a:cs typeface="Arial"/>
              </a:rPr>
              <a:t>Cantor.</a:t>
            </a:r>
            <a:fld id="{89C6A585-43E0-42A7-B7F4-EFE79D431EC1}" type="slidenum">
              <a:rPr lang="en-US" sz="1200" smtClean="0">
                <a:solidFill>
                  <a:srgbClr val="000000"/>
                </a:solidFill>
                <a:latin typeface="Comic Sans MS" pitchFamily="66" charset="0"/>
                <a:cs typeface="Arial"/>
              </a:rPr>
              <a:pPr algn="r"/>
              <a:t>‹#›</a:t>
            </a:fld>
            <a:endParaRPr lang="en-US" sz="1200" dirty="0">
              <a:solidFill>
                <a:srgbClr val="000000"/>
              </a:solidFill>
              <a:latin typeface="Comic Sans MS" pitchFamily="66" charset="0"/>
              <a:cs typeface="Arial"/>
            </a:endParaRPr>
          </a:p>
        </p:txBody>
      </p:sp>
      <p:sp>
        <p:nvSpPr>
          <p:cNvPr id="10" name="Date Placeholder 5"/>
          <p:cNvSpPr txBox="1">
            <a:spLocks/>
          </p:cNvSpPr>
          <p:nvPr userDrawn="1"/>
        </p:nvSpPr>
        <p:spPr>
          <a:xfrm>
            <a:off x="2917317" y="6505107"/>
            <a:ext cx="3281857" cy="35289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smtClean="0">
                <a:solidFill>
                  <a:srgbClr val="000000"/>
                </a:solidFill>
                <a:latin typeface="Comic Sans MS" pitchFamily="66" charset="0"/>
                <a:cs typeface="Arial"/>
              </a:rPr>
              <a:t>Albert R Meyer,          March 4, 2013</a:t>
            </a:r>
            <a:endParaRPr lang="en-US" sz="1200" dirty="0">
              <a:solidFill>
                <a:srgbClr val="000000"/>
              </a:solidFill>
              <a:latin typeface="Comic Sans MS" pitchFamily="66" charset="0"/>
              <a:cs typeface="Arial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6500090"/>
            <a:ext cx="1016000" cy="35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440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71" r:id="rId4"/>
    <p:sldLayoutId id="2147483672" r:id="rId5"/>
    <p:sldLayoutId id="2147483674" r:id="rId6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/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notesSlide" Target="../notesSlides/notesSlide9.xml"/><Relationship Id="rId5" Type="http://schemas.openxmlformats.org/officeDocument/2006/relationships/oleObject" Target="../embeddings/oleObject15.bin"/><Relationship Id="rId6" Type="http://schemas.openxmlformats.org/officeDocument/2006/relationships/image" Target="../media/image13.emf"/><Relationship Id="rId7" Type="http://schemas.openxmlformats.org/officeDocument/2006/relationships/oleObject" Target="../embeddings/oleObject16.bin"/><Relationship Id="rId8" Type="http://schemas.openxmlformats.org/officeDocument/2006/relationships/image" Target="../media/image14.emf"/><Relationship Id="rId1" Type="http://schemas.openxmlformats.org/officeDocument/2006/relationships/vmlDrawing" Target="../drawings/vmlDrawing8.vml"/><Relationship Id="rId2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notesSlide" Target="../notesSlides/notesSlide10.xml"/><Relationship Id="rId5" Type="http://schemas.openxmlformats.org/officeDocument/2006/relationships/oleObject" Target="../embeddings/oleObject17.bin"/><Relationship Id="rId6" Type="http://schemas.openxmlformats.org/officeDocument/2006/relationships/image" Target="../media/image13.emf"/><Relationship Id="rId7" Type="http://schemas.openxmlformats.org/officeDocument/2006/relationships/oleObject" Target="../embeddings/oleObject18.bin"/><Relationship Id="rId8" Type="http://schemas.openxmlformats.org/officeDocument/2006/relationships/image" Target="../media/image14.emf"/><Relationship Id="rId1" Type="http://schemas.openxmlformats.org/officeDocument/2006/relationships/vmlDrawing" Target="../drawings/vmlDrawing9.vml"/><Relationship Id="rId2" Type="http://schemas.openxmlformats.org/officeDocument/2006/relationships/tags" Target="../tags/tag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notesSlide" Target="../notesSlides/notesSlide11.xml"/><Relationship Id="rId5" Type="http://schemas.openxmlformats.org/officeDocument/2006/relationships/oleObject" Target="../embeddings/oleObject19.bin"/><Relationship Id="rId6" Type="http://schemas.openxmlformats.org/officeDocument/2006/relationships/image" Target="../media/image13.emf"/><Relationship Id="rId7" Type="http://schemas.openxmlformats.org/officeDocument/2006/relationships/oleObject" Target="../embeddings/oleObject20.bin"/><Relationship Id="rId8" Type="http://schemas.openxmlformats.org/officeDocument/2006/relationships/image" Target="../media/image14.emf"/><Relationship Id="rId1" Type="http://schemas.openxmlformats.org/officeDocument/2006/relationships/vmlDrawing" Target="../drawings/vmlDrawing10.vml"/><Relationship Id="rId2" Type="http://schemas.openxmlformats.org/officeDocument/2006/relationships/tags" Target="../tags/tag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notesSlide" Target="../notesSlides/notesSlide12.xml"/><Relationship Id="rId5" Type="http://schemas.openxmlformats.org/officeDocument/2006/relationships/oleObject" Target="../embeddings/oleObject21.bin"/><Relationship Id="rId6" Type="http://schemas.openxmlformats.org/officeDocument/2006/relationships/image" Target="../media/image13.emf"/><Relationship Id="rId7" Type="http://schemas.openxmlformats.org/officeDocument/2006/relationships/oleObject" Target="../embeddings/oleObject22.bin"/><Relationship Id="rId8" Type="http://schemas.openxmlformats.org/officeDocument/2006/relationships/image" Target="../media/image14.emf"/><Relationship Id="rId1" Type="http://schemas.openxmlformats.org/officeDocument/2006/relationships/vmlDrawing" Target="../drawings/vmlDrawing11.vml"/><Relationship Id="rId2" Type="http://schemas.openxmlformats.org/officeDocument/2006/relationships/tags" Target="../tags/tag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3.xml"/><Relationship Id="rId5" Type="http://schemas.openxmlformats.org/officeDocument/2006/relationships/oleObject" Target="../embeddings/oleObject23.bin"/><Relationship Id="rId6" Type="http://schemas.openxmlformats.org/officeDocument/2006/relationships/image" Target="../media/image15.emf"/><Relationship Id="rId1" Type="http://schemas.openxmlformats.org/officeDocument/2006/relationships/vmlDrawing" Target="../drawings/vmlDrawing12.vml"/><Relationship Id="rId2" Type="http://schemas.openxmlformats.org/officeDocument/2006/relationships/tags" Target="../tags/tag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tags" Target="../tags/tag15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tags" Target="../tags/tag16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tags" Target="../tags/tag17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tags" Target="../tags/tag18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tags" Target="../tags/tag19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tags" Target="../tags/tag20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4" Type="http://schemas.openxmlformats.org/officeDocument/2006/relationships/oleObject" Target="../embeddings/oleObject24.bin"/><Relationship Id="rId5" Type="http://schemas.openxmlformats.org/officeDocument/2006/relationships/image" Target="../media/image16.emf"/><Relationship Id="rId6" Type="http://schemas.openxmlformats.org/officeDocument/2006/relationships/oleObject" Target="../embeddings/oleObject25.bin"/><Relationship Id="rId7" Type="http://schemas.openxmlformats.org/officeDocument/2006/relationships/image" Target="../media/image17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tags" Target="../tags/tag2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tags" Target="../tags/tag2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tags" Target="../tags/tag23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24.xml"/><Relationship Id="rId5" Type="http://schemas.openxmlformats.org/officeDocument/2006/relationships/oleObject" Target="../embeddings/oleObject26.bin"/><Relationship Id="rId6" Type="http://schemas.openxmlformats.org/officeDocument/2006/relationships/image" Target="../media/image18.emf"/><Relationship Id="rId7" Type="http://schemas.openxmlformats.org/officeDocument/2006/relationships/oleObject" Target="../embeddings/oleObject27.bin"/><Relationship Id="rId8" Type="http://schemas.openxmlformats.org/officeDocument/2006/relationships/image" Target="../media/image19.emf"/><Relationship Id="rId1" Type="http://schemas.openxmlformats.org/officeDocument/2006/relationships/vmlDrawing" Target="../drawings/vmlDrawing14.vml"/><Relationship Id="rId2" Type="http://schemas.openxmlformats.org/officeDocument/2006/relationships/tags" Target="../tags/tag2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25.xml"/><Relationship Id="rId5" Type="http://schemas.openxmlformats.org/officeDocument/2006/relationships/oleObject" Target="../embeddings/oleObject28.bin"/><Relationship Id="rId6" Type="http://schemas.openxmlformats.org/officeDocument/2006/relationships/image" Target="../media/image18.emf"/><Relationship Id="rId7" Type="http://schemas.openxmlformats.org/officeDocument/2006/relationships/oleObject" Target="../embeddings/oleObject29.bin"/><Relationship Id="rId8" Type="http://schemas.openxmlformats.org/officeDocument/2006/relationships/image" Target="../media/image19.emf"/><Relationship Id="rId1" Type="http://schemas.openxmlformats.org/officeDocument/2006/relationships/vmlDrawing" Target="../drawings/vmlDrawing15.vml"/><Relationship Id="rId2" Type="http://schemas.openxmlformats.org/officeDocument/2006/relationships/tags" Target="../tags/tag2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4" Type="http://schemas.openxmlformats.org/officeDocument/2006/relationships/oleObject" Target="../embeddings/oleObject30.bin"/><Relationship Id="rId5" Type="http://schemas.openxmlformats.org/officeDocument/2006/relationships/image" Target="../media/image20.e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4" Type="http://schemas.openxmlformats.org/officeDocument/2006/relationships/oleObject" Target="../embeddings/oleObject31.bin"/><Relationship Id="rId5" Type="http://schemas.openxmlformats.org/officeDocument/2006/relationships/image" Target="../media/image20.e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3.xml"/><Relationship Id="rId5" Type="http://schemas.openxmlformats.org/officeDocument/2006/relationships/oleObject" Target="../embeddings/oleObject1.bin"/><Relationship Id="rId6" Type="http://schemas.openxmlformats.org/officeDocument/2006/relationships/image" Target="../media/image3.emf"/><Relationship Id="rId7" Type="http://schemas.openxmlformats.org/officeDocument/2006/relationships/oleObject" Target="../embeddings/oleObject2.bin"/><Relationship Id="rId8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notesSlide" Target="../notesSlides/notesSlide4.xml"/><Relationship Id="rId5" Type="http://schemas.openxmlformats.org/officeDocument/2006/relationships/oleObject" Target="../embeddings/oleObject3.bin"/><Relationship Id="rId6" Type="http://schemas.openxmlformats.org/officeDocument/2006/relationships/image" Target="../media/image5.emf"/><Relationship Id="rId1" Type="http://schemas.openxmlformats.org/officeDocument/2006/relationships/vmlDrawing" Target="../drawings/vmlDrawing2.vml"/><Relationship Id="rId2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notesSlide" Target="../notesSlides/notesSlide5.xml"/><Relationship Id="rId5" Type="http://schemas.openxmlformats.org/officeDocument/2006/relationships/oleObject" Target="../embeddings/oleObject4.bin"/><Relationship Id="rId6" Type="http://schemas.openxmlformats.org/officeDocument/2006/relationships/image" Target="../media/image5.emf"/><Relationship Id="rId1" Type="http://schemas.openxmlformats.org/officeDocument/2006/relationships/vmlDrawing" Target="../drawings/vmlDrawing3.vml"/><Relationship Id="rId2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5.emf"/><Relationship Id="rId6" Type="http://schemas.openxmlformats.org/officeDocument/2006/relationships/oleObject" Target="../embeddings/oleObject6.bin"/><Relationship Id="rId7" Type="http://schemas.openxmlformats.org/officeDocument/2006/relationships/image" Target="../media/image3.emf"/><Relationship Id="rId1" Type="http://schemas.openxmlformats.org/officeDocument/2006/relationships/vmlDrawing" Target="../drawings/vmlDrawing4.vml"/><Relationship Id="rId2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6.emf"/><Relationship Id="rId5" Type="http://schemas.openxmlformats.org/officeDocument/2006/relationships/oleObject" Target="../embeddings/oleObject8.bin"/><Relationship Id="rId6" Type="http://schemas.openxmlformats.org/officeDocument/2006/relationships/image" Target="../media/image7.emf"/><Relationship Id="rId7" Type="http://schemas.openxmlformats.org/officeDocument/2006/relationships/oleObject" Target="../embeddings/oleObject9.bin"/><Relationship Id="rId8" Type="http://schemas.openxmlformats.org/officeDocument/2006/relationships/image" Target="../media/image8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13.bin"/><Relationship Id="rId12" Type="http://schemas.openxmlformats.org/officeDocument/2006/relationships/image" Target="../media/image11.emf"/><Relationship Id="rId1" Type="http://schemas.openxmlformats.org/officeDocument/2006/relationships/vmlDrawing" Target="../drawings/vmlDrawing6.vml"/><Relationship Id="rId2" Type="http://schemas.openxmlformats.org/officeDocument/2006/relationships/tags" Target="../tags/tag7.xml"/><Relationship Id="rId3" Type="http://schemas.openxmlformats.org/officeDocument/2006/relationships/slideLayout" Target="../slideLayouts/slideLayout9.xml"/><Relationship Id="rId4" Type="http://schemas.openxmlformats.org/officeDocument/2006/relationships/notesSlide" Target="../notesSlides/notesSlide6.xml"/><Relationship Id="rId5" Type="http://schemas.openxmlformats.org/officeDocument/2006/relationships/oleObject" Target="../embeddings/oleObject10.bin"/><Relationship Id="rId6" Type="http://schemas.openxmlformats.org/officeDocument/2006/relationships/image" Target="../media/image3.emf"/><Relationship Id="rId7" Type="http://schemas.openxmlformats.org/officeDocument/2006/relationships/oleObject" Target="../embeddings/oleObject11.bin"/><Relationship Id="rId8" Type="http://schemas.openxmlformats.org/officeDocument/2006/relationships/image" Target="../media/image9.emf"/><Relationship Id="rId9" Type="http://schemas.openxmlformats.org/officeDocument/2006/relationships/oleObject" Target="../embeddings/oleObject12.bin"/><Relationship Id="rId10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notesSlide" Target="../notesSlides/notesSlide7.xml"/><Relationship Id="rId5" Type="http://schemas.openxmlformats.org/officeDocument/2006/relationships/oleObject" Target="../embeddings/oleObject14.bin"/><Relationship Id="rId6" Type="http://schemas.openxmlformats.org/officeDocument/2006/relationships/image" Target="../media/image12.emf"/><Relationship Id="rId1" Type="http://schemas.openxmlformats.org/officeDocument/2006/relationships/vmlDrawing" Target="../drawings/vmlDrawing7.vml"/><Relationship Id="rId2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1674246" y="523875"/>
            <a:ext cx="6441111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  <a:cs typeface="Comic Sans MS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  <a:cs typeface="Comic Sans MS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 pitchFamily="66" charset="0"/>
                <a:cs typeface="Comic Sans MS"/>
              </a:rPr>
            </a:br>
            <a:r>
              <a:rPr lang="en-US" b="1" dirty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6.042J/18.062J</a:t>
            </a:r>
          </a:p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9" name="Rectangle 5"/>
          <p:cNvSpPr txBox="1">
            <a:spLocks noChangeArrowheads="1"/>
          </p:cNvSpPr>
          <p:nvPr/>
        </p:nvSpPr>
        <p:spPr bwMode="auto">
          <a:xfrm>
            <a:off x="109436" y="1663279"/>
            <a:ext cx="8947354" cy="3629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sz="9600" kern="0" dirty="0" smtClean="0">
                <a:solidFill>
                  <a:schemeClr val="tx2"/>
                </a:solidFill>
                <a:latin typeface="Comic Sans MS" pitchFamily="66" charset="0"/>
                <a:ea typeface="+mj-ea"/>
                <a:cs typeface="Comic Sans MS"/>
              </a:rPr>
              <a:t>Uncountable </a:t>
            </a:r>
          </a:p>
          <a:p>
            <a:pPr algn="ctr">
              <a:defRPr/>
            </a:pPr>
            <a:r>
              <a:rPr lang="en-US" sz="9600" kern="0" dirty="0" smtClean="0">
                <a:solidFill>
                  <a:schemeClr val="tx2"/>
                </a:solidFill>
                <a:latin typeface="Comic Sans MS" pitchFamily="66" charset="0"/>
                <a:ea typeface="+mj-ea"/>
                <a:cs typeface="Comic Sans MS"/>
              </a:rPr>
              <a:t>Sets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srgbClr val="000000"/>
                </a:solidFill>
              </a:rPr>
              <a:t>Cantor’s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5833" y="1585927"/>
            <a:ext cx="7495509" cy="3648046"/>
          </a:xfrm>
        </p:spPr>
        <p:txBody>
          <a:bodyPr/>
          <a:lstStyle/>
          <a:p>
            <a:pPr algn="ctr"/>
            <a:r>
              <a:rPr lang="en-US" sz="5400" dirty="0" smtClean="0">
                <a:solidFill>
                  <a:srgbClr val="0000FF"/>
                </a:solidFill>
                <a:latin typeface="Comic Sans MS"/>
              </a:rPr>
              <a:t>A  </a:t>
            </a:r>
            <a:r>
              <a:rPr lang="en-US" sz="5400" dirty="0">
                <a:solidFill>
                  <a:srgbClr val="9751CB"/>
                </a:solidFill>
                <a:latin typeface="Comic Sans MS"/>
              </a:rPr>
              <a:t>strict</a:t>
            </a:r>
            <a:r>
              <a:rPr lang="en-US" sz="5400" dirty="0">
                <a:solidFill>
                  <a:srgbClr val="0000FF"/>
                </a:solidFill>
                <a:latin typeface="Comic Sans MS"/>
              </a:rPr>
              <a:t>  pow(A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</a:rPr>
              <a:t>)</a:t>
            </a:r>
          </a:p>
          <a:p>
            <a:r>
              <a:rPr lang="en-US" sz="5400" dirty="0" smtClean="0"/>
              <a:t>for every </a:t>
            </a:r>
            <a:r>
              <a:rPr lang="en-US" sz="5400" dirty="0"/>
              <a:t>set,</a:t>
            </a:r>
            <a:r>
              <a:rPr lang="en-US" sz="5400" dirty="0">
                <a:solidFill>
                  <a:srgbClr val="0000FF"/>
                </a:solidFill>
              </a:rPr>
              <a:t> A</a:t>
            </a:r>
          </a:p>
          <a:p>
            <a:r>
              <a:rPr lang="en-US" sz="5400" dirty="0" smtClean="0"/>
              <a:t>(</a:t>
            </a:r>
            <a:r>
              <a:rPr lang="en-US" sz="5400" dirty="0"/>
              <a:t>finite or infinite</a:t>
            </a:r>
            <a:r>
              <a:rPr lang="en-US" sz="5400" dirty="0" smtClean="0"/>
              <a:t>)</a:t>
            </a:r>
            <a:endParaRPr lang="en-US" sz="5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64532929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Diagonal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331" y="1330951"/>
            <a:ext cx="2564572" cy="963243"/>
          </a:xfrm>
        </p:spPr>
        <p:txBody>
          <a:bodyPr/>
          <a:lstStyle/>
          <a:p>
            <a:r>
              <a:rPr lang="en-US" dirty="0" smtClean="0"/>
              <a:t>Suppose 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9013083"/>
              </p:ext>
            </p:extLst>
          </p:nvPr>
        </p:nvGraphicFramePr>
        <p:xfrm>
          <a:off x="2689225" y="1397000"/>
          <a:ext cx="5237163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59" name="Equation" r:id="rId5" imgW="1587500" imgH="215900" progId="Equation.DSMT4">
                  <p:embed/>
                </p:oleObj>
              </mc:Choice>
              <mc:Fallback>
                <p:oleObj name="Equation" r:id="rId5" imgW="15875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89225" y="1397000"/>
                        <a:ext cx="5237163" cy="71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5679199"/>
              </p:ext>
            </p:extLst>
          </p:nvPr>
        </p:nvGraphicFramePr>
        <p:xfrm>
          <a:off x="1097333" y="2872830"/>
          <a:ext cx="6916951" cy="346032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727451"/>
                <a:gridCol w="468718"/>
                <a:gridCol w="507501"/>
                <a:gridCol w="507501"/>
                <a:gridCol w="507501"/>
                <a:gridCol w="507501"/>
                <a:gridCol w="507501"/>
                <a:gridCol w="507501"/>
                <a:gridCol w="507501"/>
                <a:gridCol w="773582"/>
                <a:gridCol w="208280"/>
                <a:gridCol w="720303"/>
                <a:gridCol w="466110"/>
              </a:tblGrid>
              <a:tr h="432540"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a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b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s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t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d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e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Comic Sans MS"/>
                        </a:rPr>
                        <a:t>f(a)</a:t>
                      </a:r>
                      <a:endParaRPr lang="en-US" dirty="0">
                        <a:solidFill>
                          <a:schemeClr val="bg1"/>
                        </a:solidFill>
                        <a:latin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  <a:latin typeface="Comic Sans MS"/>
                        </a:rPr>
                        <a:t>f(b)</a:t>
                      </a: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  <a:latin typeface="Comic Sans MS"/>
                        </a:rPr>
                        <a:t>f(s)</a:t>
                      </a: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  <a:latin typeface="Comic Sans MS"/>
                        </a:rPr>
                        <a:t>f(t)</a:t>
                      </a: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5FCFD"/>
                          </a:solidFill>
                          <a:latin typeface="Comic Sans MS"/>
                          <a:cs typeface="Comic Sans MS"/>
                        </a:rPr>
                        <a:t>.</a:t>
                      </a:r>
                      <a:endParaRPr lang="en-US" sz="1800" dirty="0">
                        <a:solidFill>
                          <a:srgbClr val="F5FCFD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5FCFD"/>
                        </a:solidFill>
                        <a:effectLst/>
                        <a:uLnTx/>
                        <a:uFillTx/>
                        <a:latin typeface="Comic Sans MS"/>
                        <a:ea typeface="+mn-ea"/>
                        <a:cs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1321588"/>
              </p:ext>
            </p:extLst>
          </p:nvPr>
        </p:nvGraphicFramePr>
        <p:xfrm>
          <a:off x="555183" y="2029507"/>
          <a:ext cx="8126412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60" name="Equation" r:id="rId7" imgW="2463800" imgH="228600" progId="Equation.DSMT4">
                  <p:embed/>
                </p:oleObj>
              </mc:Choice>
              <mc:Fallback>
                <p:oleObj name="Equation" r:id="rId7" imgW="24638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55183" y="2029507"/>
                        <a:ext cx="8126412" cy="752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3255512354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Diagonal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331" y="1330951"/>
            <a:ext cx="2564572" cy="963243"/>
          </a:xfrm>
        </p:spPr>
        <p:txBody>
          <a:bodyPr/>
          <a:lstStyle/>
          <a:p>
            <a:r>
              <a:rPr lang="en-US" dirty="0" smtClean="0"/>
              <a:t>Suppose 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0433460"/>
              </p:ext>
            </p:extLst>
          </p:nvPr>
        </p:nvGraphicFramePr>
        <p:xfrm>
          <a:off x="2689225" y="1397000"/>
          <a:ext cx="5237163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85" name="Equation" r:id="rId5" imgW="1587500" imgH="215900" progId="Equation.DSMT4">
                  <p:embed/>
                </p:oleObj>
              </mc:Choice>
              <mc:Fallback>
                <p:oleObj name="Equation" r:id="rId5" imgW="15875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89225" y="1397000"/>
                        <a:ext cx="5237163" cy="71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4610203"/>
              </p:ext>
            </p:extLst>
          </p:nvPr>
        </p:nvGraphicFramePr>
        <p:xfrm>
          <a:off x="1097333" y="2872830"/>
          <a:ext cx="6916951" cy="346032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727451"/>
                <a:gridCol w="468718"/>
                <a:gridCol w="507501"/>
                <a:gridCol w="507501"/>
                <a:gridCol w="507501"/>
                <a:gridCol w="507501"/>
                <a:gridCol w="507501"/>
                <a:gridCol w="507501"/>
                <a:gridCol w="456442"/>
                <a:gridCol w="653473"/>
                <a:gridCol w="379448"/>
                <a:gridCol w="720303"/>
                <a:gridCol w="466110"/>
              </a:tblGrid>
              <a:tr h="432540"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a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b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s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t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c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d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e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Comic Sans MS"/>
                        </a:rPr>
                        <a:t>f(a)</a:t>
                      </a:r>
                      <a:endParaRPr lang="en-US" dirty="0">
                        <a:solidFill>
                          <a:schemeClr val="bg1"/>
                        </a:solidFill>
                        <a:latin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mic Sans MS"/>
                        </a:rPr>
                        <a:t>a</a:t>
                      </a:r>
                      <a:endParaRPr lang="en-US" dirty="0">
                        <a:latin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 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  <a:latin typeface="Comic Sans MS"/>
                        </a:rPr>
                        <a:t>f(b)</a:t>
                      </a: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  <a:latin typeface="Comic Sans MS"/>
                        </a:rPr>
                        <a:t>f(s)</a:t>
                      </a: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latin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  <a:latin typeface="Comic Sans MS"/>
                        </a:rPr>
                        <a:t>f(t)</a:t>
                      </a: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 s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+mn-cs"/>
                        </a:rPr>
                        <a:t>f(c)</a:t>
                      </a: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 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.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5FCFD"/>
                        </a:solidFill>
                        <a:effectLst/>
                        <a:uLnTx/>
                        <a:uFillTx/>
                        <a:latin typeface="Comic Sans MS"/>
                        <a:ea typeface="+mn-ea"/>
                        <a:cs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.</a:t>
                      </a: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7212801"/>
              </p:ext>
            </p:extLst>
          </p:nvPr>
        </p:nvGraphicFramePr>
        <p:xfrm>
          <a:off x="555183" y="2029507"/>
          <a:ext cx="8126412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86" name="Equation" r:id="rId7" imgW="2463800" imgH="228600" progId="Equation.DSMT4">
                  <p:embed/>
                </p:oleObj>
              </mc:Choice>
              <mc:Fallback>
                <p:oleObj name="Equation" r:id="rId7" imgW="24638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55183" y="2029507"/>
                        <a:ext cx="8126412" cy="752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1774733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Diagonal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331" y="1330951"/>
            <a:ext cx="2564572" cy="963243"/>
          </a:xfrm>
        </p:spPr>
        <p:txBody>
          <a:bodyPr/>
          <a:lstStyle/>
          <a:p>
            <a:r>
              <a:rPr lang="en-US" dirty="0" smtClean="0"/>
              <a:t>Suppose 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2621934"/>
              </p:ext>
            </p:extLst>
          </p:nvPr>
        </p:nvGraphicFramePr>
        <p:xfrm>
          <a:off x="2689225" y="1397000"/>
          <a:ext cx="5237163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3" name="Equation" r:id="rId5" imgW="1587500" imgH="215900" progId="Equation.DSMT4">
                  <p:embed/>
                </p:oleObj>
              </mc:Choice>
              <mc:Fallback>
                <p:oleObj name="Equation" r:id="rId5" imgW="15875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89225" y="1397000"/>
                        <a:ext cx="5237163" cy="71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034259"/>
              </p:ext>
            </p:extLst>
          </p:nvPr>
        </p:nvGraphicFramePr>
        <p:xfrm>
          <a:off x="1097333" y="2872830"/>
          <a:ext cx="6916951" cy="350964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727451"/>
                <a:gridCol w="468718"/>
                <a:gridCol w="507501"/>
                <a:gridCol w="507501"/>
                <a:gridCol w="507501"/>
                <a:gridCol w="507501"/>
                <a:gridCol w="507501"/>
                <a:gridCol w="507501"/>
                <a:gridCol w="507501"/>
                <a:gridCol w="602414"/>
                <a:gridCol w="379448"/>
                <a:gridCol w="720303"/>
                <a:gridCol w="466110"/>
              </a:tblGrid>
              <a:tr h="432540"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a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b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s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t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c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d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e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Comic Sans MS"/>
                        </a:rPr>
                        <a:t>f(a)</a:t>
                      </a:r>
                      <a:endParaRPr lang="en-US" dirty="0">
                        <a:solidFill>
                          <a:schemeClr val="bg1"/>
                        </a:solidFill>
                        <a:latin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mic Sans MS"/>
                        </a:rPr>
                        <a:t>a</a:t>
                      </a:r>
                      <a:endParaRPr lang="en-US" dirty="0">
                        <a:latin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 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  <a:latin typeface="Comic Sans MS"/>
                        </a:rPr>
                        <a:t>f(b)</a:t>
                      </a: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  <a:latin typeface="Comic Sans MS"/>
                        </a:rPr>
                        <a:t>f(s)</a:t>
                      </a: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rgbClr val="9933FF"/>
                          </a:solidFill>
                          <a:latin typeface="Comic Sans MS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  <a:latin typeface="Comic Sans MS"/>
                        </a:rPr>
                        <a:t>f(t)</a:t>
                      </a: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+mn-cs"/>
                        </a:rPr>
                        <a:t>f(c)</a:t>
                      </a: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rgbClr val="9933FF"/>
                          </a:solidFill>
                          <a:latin typeface="Comic Sans MS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 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.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5FCFD"/>
                        </a:solidFill>
                        <a:effectLst/>
                        <a:uLnTx/>
                        <a:uFillTx/>
                        <a:latin typeface="Comic Sans MS"/>
                        <a:ea typeface="+mn-ea"/>
                        <a:cs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baseline="0" dirty="0" smtClean="0">
                          <a:latin typeface="+mn-lt"/>
                          <a:cs typeface="+mn-cs"/>
                        </a:rPr>
                        <a:t> </a:t>
                      </a:r>
                      <a:r>
                        <a:rPr lang="en-US" b="1" dirty="0" smtClean="0">
                          <a:latin typeface="Comic Sans MS"/>
                          <a:cs typeface="Comic Sans MS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.</a:t>
                      </a: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baseline="0" dirty="0" smtClean="0">
                          <a:latin typeface="+mn-lt"/>
                          <a:cs typeface="+mn-cs"/>
                        </a:rPr>
                        <a:t> </a:t>
                      </a:r>
                      <a:r>
                        <a:rPr lang="en-US" b="1" dirty="0" smtClean="0">
                          <a:latin typeface="Comic Sans MS"/>
                          <a:cs typeface="Comic Sans MS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1309877"/>
              </p:ext>
            </p:extLst>
          </p:nvPr>
        </p:nvGraphicFramePr>
        <p:xfrm>
          <a:off x="555183" y="2029507"/>
          <a:ext cx="8126412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4" name="Equation" r:id="rId7" imgW="2463800" imgH="228600" progId="Equation.DSMT4">
                  <p:embed/>
                </p:oleObj>
              </mc:Choice>
              <mc:Fallback>
                <p:oleObj name="Equation" r:id="rId7" imgW="24638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55183" y="2029507"/>
                        <a:ext cx="8126412" cy="752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Straight Connector 6"/>
          <p:cNvCxnSpPr/>
          <p:nvPr/>
        </p:nvCxnSpPr>
        <p:spPr>
          <a:xfrm flipH="1">
            <a:off x="1849450" y="3417888"/>
            <a:ext cx="258923" cy="243822"/>
          </a:xfrm>
          <a:prstGeom prst="line">
            <a:avLst/>
          </a:prstGeom>
          <a:ln w="50800">
            <a:solidFill>
              <a:srgbClr val="F5080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2334752" y="3816867"/>
            <a:ext cx="258923" cy="243822"/>
          </a:xfrm>
          <a:prstGeom prst="line">
            <a:avLst/>
          </a:prstGeom>
          <a:ln w="50800">
            <a:solidFill>
              <a:srgbClr val="F5080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3308795" y="4716884"/>
            <a:ext cx="258923" cy="243822"/>
          </a:xfrm>
          <a:prstGeom prst="line">
            <a:avLst/>
          </a:prstGeom>
          <a:ln w="50800">
            <a:solidFill>
              <a:srgbClr val="F5080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custDataLst>
      <p:tags r:id="rId2"/>
    </p:custDataLst>
    <p:extLst>
      <p:ext uri="{BB962C8B-B14F-4D97-AF65-F5344CB8AC3E}">
        <p14:creationId xmlns:p14="http://schemas.microsoft.com/office/powerpoint/2010/main" val="1875869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Diagonal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331" y="1330951"/>
            <a:ext cx="2564572" cy="963243"/>
          </a:xfrm>
        </p:spPr>
        <p:txBody>
          <a:bodyPr/>
          <a:lstStyle/>
          <a:p>
            <a:r>
              <a:rPr lang="en-US" dirty="0" smtClean="0"/>
              <a:t>Suppose 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1545858"/>
              </p:ext>
            </p:extLst>
          </p:nvPr>
        </p:nvGraphicFramePr>
        <p:xfrm>
          <a:off x="2689225" y="1397000"/>
          <a:ext cx="5237163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27" name="Equation" r:id="rId5" imgW="1587500" imgH="215900" progId="Equation.DSMT4">
                  <p:embed/>
                </p:oleObj>
              </mc:Choice>
              <mc:Fallback>
                <p:oleObj name="Equation" r:id="rId5" imgW="15875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89225" y="1397000"/>
                        <a:ext cx="5237163" cy="71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4226471"/>
              </p:ext>
            </p:extLst>
          </p:nvPr>
        </p:nvGraphicFramePr>
        <p:xfrm>
          <a:off x="1097333" y="2872830"/>
          <a:ext cx="6916951" cy="350964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727451"/>
                <a:gridCol w="468718"/>
                <a:gridCol w="507501"/>
                <a:gridCol w="507501"/>
                <a:gridCol w="507501"/>
                <a:gridCol w="507501"/>
                <a:gridCol w="507501"/>
                <a:gridCol w="507501"/>
                <a:gridCol w="507501"/>
                <a:gridCol w="602414"/>
                <a:gridCol w="379448"/>
                <a:gridCol w="720303"/>
                <a:gridCol w="466110"/>
              </a:tblGrid>
              <a:tr h="432540"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a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b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s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t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c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d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e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Comic Sans MS"/>
                        </a:rPr>
                        <a:t>f(a)</a:t>
                      </a:r>
                      <a:endParaRPr lang="en-US" dirty="0">
                        <a:solidFill>
                          <a:schemeClr val="bg1"/>
                        </a:solidFill>
                        <a:latin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  <a:latin typeface="Comic Sans MS"/>
                        </a:rPr>
                        <a:t>f(b)</a:t>
                      </a: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latin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  <a:latin typeface="Comic Sans MS"/>
                        </a:rPr>
                        <a:t>f(s)</a:t>
                      </a: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rgbClr val="9933FF"/>
                          </a:solidFill>
                          <a:latin typeface="Comic Sans MS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  <a:latin typeface="Comic Sans MS"/>
                        </a:rPr>
                        <a:t>f(t)</a:t>
                      </a: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latin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+mn-cs"/>
                        </a:rPr>
                        <a:t>f(c)</a:t>
                      </a: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rgbClr val="9933FF"/>
                          </a:solidFill>
                          <a:latin typeface="Comic Sans MS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.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5FCFD"/>
                        </a:solidFill>
                        <a:effectLst/>
                        <a:uLnTx/>
                        <a:uFillTx/>
                        <a:latin typeface="Comic Sans MS"/>
                        <a:ea typeface="+mn-ea"/>
                        <a:cs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baseline="0" dirty="0" smtClean="0">
                          <a:latin typeface="+mn-lt"/>
                          <a:cs typeface="+mn-cs"/>
                        </a:rPr>
                        <a:t> </a:t>
                      </a:r>
                      <a:r>
                        <a:rPr lang="en-US" b="1" dirty="0" smtClean="0">
                          <a:latin typeface="Comic Sans MS"/>
                          <a:cs typeface="Comic Sans MS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.</a:t>
                      </a: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baseline="0" dirty="0" smtClean="0">
                          <a:latin typeface="+mn-lt"/>
                          <a:cs typeface="+mn-cs"/>
                        </a:rPr>
                        <a:t> </a:t>
                      </a:r>
                      <a:r>
                        <a:rPr lang="en-US" b="1" dirty="0" smtClean="0">
                          <a:latin typeface="Comic Sans MS"/>
                          <a:cs typeface="Comic Sans MS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9830169"/>
              </p:ext>
            </p:extLst>
          </p:nvPr>
        </p:nvGraphicFramePr>
        <p:xfrm>
          <a:off x="555183" y="2029507"/>
          <a:ext cx="8126412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28" name="Equation" r:id="rId7" imgW="2463800" imgH="228600" progId="Equation.DSMT4">
                  <p:embed/>
                </p:oleObj>
              </mc:Choice>
              <mc:Fallback>
                <p:oleObj name="Equation" r:id="rId7" imgW="24638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55183" y="2029507"/>
                        <a:ext cx="8126412" cy="752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ounded Rectangle 10"/>
          <p:cNvSpPr/>
          <p:nvPr/>
        </p:nvSpPr>
        <p:spPr>
          <a:xfrm rot="18789420">
            <a:off x="3034501" y="2959100"/>
            <a:ext cx="549885" cy="3454400"/>
          </a:xfrm>
          <a:prstGeom prst="roundRect">
            <a:avLst/>
          </a:prstGeom>
          <a:noFill/>
          <a:ln w="38100">
            <a:solidFill>
              <a:srgbClr val="9933FF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TextBox 11"/>
          <p:cNvSpPr txBox="1"/>
          <p:nvPr/>
        </p:nvSpPr>
        <p:spPr>
          <a:xfrm>
            <a:off x="1371600" y="2806700"/>
            <a:ext cx="591879" cy="76944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9933FF"/>
                </a:solidFill>
                <a:latin typeface="Comic Sans MS" pitchFamily="66" charset="0"/>
              </a:rPr>
              <a:t>D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322833968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58" y="2280387"/>
            <a:ext cx="8938341" cy="3983461"/>
          </a:xfrm>
        </p:spPr>
        <p:txBody>
          <a:bodyPr/>
          <a:lstStyle/>
          <a:p>
            <a:r>
              <a:rPr lang="en-US" dirty="0" smtClean="0"/>
              <a:t>Define a subset of</a:t>
            </a:r>
            <a:r>
              <a:rPr lang="en-US" dirty="0" smtClean="0">
                <a:solidFill>
                  <a:srgbClr val="0000FF"/>
                </a:solidFill>
              </a:rPr>
              <a:t> A </a:t>
            </a:r>
            <a:r>
              <a:rPr lang="en-US" dirty="0" smtClean="0">
                <a:solidFill>
                  <a:srgbClr val="000000"/>
                </a:solidFill>
              </a:rPr>
              <a:t>tha</a:t>
            </a:r>
            <a:r>
              <a:rPr lang="en-US" dirty="0" smtClean="0"/>
              <a:t>t is not in </a:t>
            </a:r>
          </a:p>
          <a:p>
            <a:r>
              <a:rPr lang="en-US" dirty="0" smtClean="0"/>
              <a:t>the range of </a:t>
            </a:r>
            <a:r>
              <a:rPr lang="en-US" dirty="0" smtClean="0">
                <a:solidFill>
                  <a:srgbClr val="0000FF"/>
                </a:solidFill>
              </a:rPr>
              <a:t>f</a:t>
            </a:r>
            <a:r>
              <a:rPr lang="en-US" dirty="0" smtClean="0"/>
              <a:t>: namely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     </a:t>
            </a:r>
            <a:r>
              <a:rPr lang="en-US" sz="4800" dirty="0" smtClean="0">
                <a:solidFill>
                  <a:srgbClr val="9933FF"/>
                </a:solidFill>
              </a:rPr>
              <a:t>D</a:t>
            </a:r>
            <a:r>
              <a:rPr lang="en-US" sz="4800" dirty="0" smtClean="0">
                <a:solidFill>
                  <a:srgbClr val="0000FF"/>
                </a:solidFill>
              </a:rPr>
              <a:t>::= {a </a:t>
            </a:r>
            <a:r>
              <a:rPr lang="en-US" sz="54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∈</a:t>
            </a:r>
            <a:r>
              <a:rPr lang="en-US" sz="4800" dirty="0" smtClean="0">
                <a:solidFill>
                  <a:srgbClr val="0000FF"/>
                </a:solidFill>
              </a:rPr>
              <a:t>A | a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Symbol" charset="2"/>
                <a:cs typeface="Symbol" charset="2"/>
                <a:sym typeface="Euclid Symbol"/>
              </a:rPr>
              <a:t>∉</a:t>
            </a:r>
            <a:r>
              <a:rPr lang="en-US" sz="4800" dirty="0" smtClean="0">
                <a:solidFill>
                  <a:srgbClr val="0000FF"/>
                </a:solidFill>
              </a:rPr>
              <a:t> f(a)}</a:t>
            </a:r>
            <a:endParaRPr lang="en-US" dirty="0"/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Now                        since it differs</a:t>
            </a: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from set </a:t>
            </a:r>
            <a:r>
              <a:rPr lang="en-US" dirty="0" smtClean="0">
                <a:solidFill>
                  <a:srgbClr val="0000FF"/>
                </a:solidFill>
              </a:rPr>
              <a:t>f(a)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at element </a:t>
            </a:r>
            <a:r>
              <a:rPr lang="en-US" dirty="0" smtClean="0">
                <a:solidFill>
                  <a:srgbClr val="0000FF"/>
                </a:solidFill>
              </a:rPr>
              <a:t>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!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0669" y="1516845"/>
            <a:ext cx="80875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/>
                <a:cs typeface="Comic Sans MS"/>
              </a:rPr>
              <a:t>Pf: say have fcn  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f:A→pow(A)</a:t>
            </a:r>
            <a:r>
              <a:rPr lang="en-US" sz="4400" dirty="0" smtClean="0">
                <a:latin typeface="Comic Sans MS"/>
                <a:cs typeface="Comic Sans MS"/>
              </a:rPr>
              <a:t>.  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2681050"/>
              </p:ext>
            </p:extLst>
          </p:nvPr>
        </p:nvGraphicFramePr>
        <p:xfrm>
          <a:off x="1395003" y="4671389"/>
          <a:ext cx="3348376" cy="8610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45" name="Equation" r:id="rId5" imgW="889000" imgH="228600" progId="Equation.DSMT4">
                  <p:embed/>
                </p:oleObj>
              </mc:Choice>
              <mc:Fallback>
                <p:oleObj name="Equation" r:id="rId5" imgW="8890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95003" y="4671389"/>
                        <a:ext cx="3348376" cy="8610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748862" y="355344"/>
            <a:ext cx="5649452" cy="980204"/>
          </a:xfrm>
        </p:spPr>
        <p:txBody>
          <a:bodyPr/>
          <a:lstStyle/>
          <a:p>
            <a:r>
              <a:rPr lang="en-US" sz="4800" dirty="0" smtClean="0">
                <a:solidFill>
                  <a:srgbClr val="0000FF"/>
                </a:solidFill>
              </a:rPr>
              <a:t>A </a:t>
            </a:r>
            <a:r>
              <a:rPr lang="en-US" sz="4800" dirty="0" smtClean="0">
                <a:solidFill>
                  <a:srgbClr val="9933FF"/>
                </a:solidFill>
              </a:rPr>
              <a:t>strict</a:t>
            </a:r>
            <a:r>
              <a:rPr lang="en-US" sz="4800" dirty="0" smtClean="0">
                <a:solidFill>
                  <a:srgbClr val="0000FF"/>
                </a:solidFill>
              </a:rPr>
              <a:t> Pow(A)</a:t>
            </a:r>
            <a:endParaRPr lang="en-US" sz="4800" dirty="0">
              <a:solidFill>
                <a:srgbClr val="0000FF"/>
              </a:solidFill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50">
        <p:fad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742" y="2299778"/>
            <a:ext cx="8800728" cy="1975717"/>
          </a:xfrm>
        </p:spPr>
        <p:txBody>
          <a:bodyPr/>
          <a:lstStyle/>
          <a:p>
            <a:pPr algn="ctr"/>
            <a:r>
              <a:rPr lang="en-US" sz="5400" dirty="0" smtClean="0">
                <a:solidFill>
                  <a:srgbClr val="0000FF"/>
                </a:solidFill>
              </a:rPr>
              <a:t>   a </a:t>
            </a:r>
            <a:r>
              <a:rPr lang="en-US" sz="54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∈</a:t>
            </a:r>
            <a:r>
              <a:rPr lang="en-US" sz="5400" dirty="0" smtClean="0">
                <a:solidFill>
                  <a:srgbClr val="0000FF"/>
                </a:solidFill>
              </a:rPr>
              <a:t>D      </a:t>
            </a:r>
            <a:r>
              <a:rPr lang="en-US" sz="4400" dirty="0" smtClean="0">
                <a:solidFill>
                  <a:srgbClr val="000000"/>
                </a:solidFill>
              </a:rPr>
              <a:t>IFF</a:t>
            </a:r>
            <a:r>
              <a:rPr lang="en-US" sz="5400" dirty="0" smtClean="0">
                <a:solidFill>
                  <a:srgbClr val="000000"/>
                </a:solidFill>
              </a:rPr>
              <a:t>  </a:t>
            </a:r>
            <a:r>
              <a:rPr lang="en-US" sz="5400" dirty="0" smtClean="0">
                <a:solidFill>
                  <a:srgbClr val="0000FF"/>
                </a:solidFill>
              </a:rPr>
              <a:t> a </a:t>
            </a:r>
            <a:r>
              <a:rPr lang="en-US" sz="5400" dirty="0" smtClean="0">
                <a:solidFill>
                  <a:srgbClr val="0000FF"/>
                </a:solidFill>
                <a:latin typeface="Symbol" charset="2"/>
                <a:cs typeface="Symbol" charset="2"/>
                <a:sym typeface="Euclid Symbol"/>
              </a:rPr>
              <a:t>∉</a:t>
            </a:r>
            <a:r>
              <a:rPr lang="en-US" sz="5400" dirty="0" smtClean="0">
                <a:solidFill>
                  <a:srgbClr val="0000FF"/>
                </a:solidFill>
              </a:rPr>
              <a:t> f(a)</a:t>
            </a:r>
          </a:p>
          <a:p>
            <a:r>
              <a:rPr lang="en-US" sz="4800" dirty="0" smtClean="0">
                <a:solidFill>
                  <a:srgbClr val="000000"/>
                </a:solidFill>
              </a:rPr>
              <a:t>for all </a:t>
            </a:r>
            <a:r>
              <a:rPr lang="en-US" sz="4800" dirty="0">
                <a:solidFill>
                  <a:srgbClr val="0000FF"/>
                </a:solidFill>
              </a:rPr>
              <a:t>a </a:t>
            </a:r>
            <a:r>
              <a:rPr lang="en-US" sz="48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∈</a:t>
            </a:r>
            <a:r>
              <a:rPr lang="en-US" sz="4800" dirty="0" smtClean="0">
                <a:solidFill>
                  <a:srgbClr val="0000FF"/>
                </a:solidFill>
              </a:rPr>
              <a:t>A </a:t>
            </a:r>
            <a:r>
              <a:rPr lang="en-US" sz="4800" dirty="0" smtClean="0">
                <a:solidFill>
                  <a:srgbClr val="000000"/>
                </a:solidFill>
              </a:rPr>
              <a:t>by </a:t>
            </a:r>
            <a:r>
              <a:rPr lang="en-US" sz="4800" dirty="0" err="1" smtClean="0">
                <a:solidFill>
                  <a:srgbClr val="000000"/>
                </a:solidFill>
              </a:rPr>
              <a:t>def</a:t>
            </a:r>
            <a:r>
              <a:rPr lang="en-US" sz="4800" dirty="0" smtClean="0">
                <a:solidFill>
                  <a:srgbClr val="000000"/>
                </a:solidFill>
              </a:rPr>
              <a:t> of</a:t>
            </a:r>
            <a:r>
              <a:rPr lang="en-US" sz="4800" dirty="0" smtClean="0">
                <a:solidFill>
                  <a:srgbClr val="0000FF"/>
                </a:solidFill>
              </a:rPr>
              <a:t> D</a:t>
            </a:r>
            <a:r>
              <a:rPr lang="en-US" sz="4800" dirty="0" smtClean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0669" y="1516845"/>
            <a:ext cx="80875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/>
                <a:cs typeface="Comic Sans MS"/>
              </a:rPr>
              <a:t>Pf: say have fcn  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f:A→pow(A)</a:t>
            </a:r>
            <a:r>
              <a:rPr lang="en-US" sz="4400" dirty="0" smtClean="0">
                <a:latin typeface="Comic Sans MS"/>
                <a:cs typeface="Comic Sans MS"/>
              </a:rPr>
              <a:t>.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246" y="4171899"/>
            <a:ext cx="8957388" cy="1646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ct val="20000"/>
              </a:spcBef>
              <a:spcAft>
                <a:spcPts val="600"/>
              </a:spcAft>
            </a:pPr>
            <a:r>
              <a:rPr lang="en-US" sz="4800" kern="0" dirty="0" smtClean="0">
                <a:solidFill>
                  <a:srgbClr val="000000"/>
                </a:solidFill>
                <a:latin typeface="Comic Sans MS" pitchFamily="66" charset="0"/>
                <a:cs typeface="Comic Sans MS"/>
              </a:rPr>
              <a:t>Suppose </a:t>
            </a:r>
            <a:r>
              <a:rPr lang="en-US" sz="4800" kern="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D </a:t>
            </a:r>
            <a:r>
              <a:rPr lang="en-US" sz="4800" kern="0" dirty="0">
                <a:solidFill>
                  <a:srgbClr val="0000FF"/>
                </a:solidFill>
                <a:latin typeface="Symbol" charset="2"/>
                <a:cs typeface="Symbol" charset="2"/>
              </a:rPr>
              <a:t>∈</a:t>
            </a:r>
            <a:r>
              <a:rPr lang="en-US" sz="4800" kern="0" dirty="0">
                <a:solidFill>
                  <a:srgbClr val="0000FF"/>
                </a:solidFill>
                <a:latin typeface="Comic Sans MS"/>
                <a:cs typeface="Comic Sans MS"/>
              </a:rPr>
              <a:t> range(f</a:t>
            </a:r>
            <a:r>
              <a:rPr lang="en-US" sz="4800" kern="0" dirty="0" smtClean="0">
                <a:solidFill>
                  <a:srgbClr val="0000FF"/>
                </a:solidFill>
                <a:latin typeface="Comic Sans MS"/>
                <a:cs typeface="Comic Sans MS"/>
              </a:rPr>
              <a:t>)</a:t>
            </a:r>
            <a:r>
              <a:rPr lang="en-US" sz="4800" kern="0" dirty="0" smtClean="0">
                <a:solidFill>
                  <a:srgbClr val="000000"/>
                </a:solidFill>
                <a:latin typeface="Comic Sans MS"/>
                <a:cs typeface="Comic Sans MS"/>
              </a:rPr>
              <a:t>.  That is</a:t>
            </a:r>
          </a:p>
          <a:p>
            <a:pPr>
              <a:spcAft>
                <a:spcPts val="600"/>
              </a:spcAft>
            </a:pP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    D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</a:rPr>
              <a:t> </a:t>
            </a:r>
            <a:r>
              <a:rPr lang="en-US" sz="4800" dirty="0">
                <a:solidFill>
                  <a:srgbClr val="000000"/>
                </a:solidFill>
                <a:latin typeface="Comic Sans MS"/>
              </a:rPr>
              <a:t>= </a:t>
            </a:r>
            <a:r>
              <a:rPr lang="en-US" sz="4800" dirty="0">
                <a:solidFill>
                  <a:srgbClr val="0000FF"/>
                </a:solidFill>
                <a:latin typeface="Comic Sans MS"/>
              </a:rPr>
              <a:t>f(a</a:t>
            </a:r>
            <a:r>
              <a:rPr lang="en-US" sz="4800" baseline="-25000" dirty="0">
                <a:solidFill>
                  <a:srgbClr val="F609BB"/>
                </a:solidFill>
                <a:latin typeface="Comic Sans MS"/>
              </a:rPr>
              <a:t>d</a:t>
            </a:r>
            <a:r>
              <a:rPr lang="en-US" sz="4800" dirty="0">
                <a:solidFill>
                  <a:srgbClr val="0000FF"/>
                </a:solidFill>
                <a:latin typeface="Comic Sans MS"/>
              </a:rPr>
              <a:t>) </a:t>
            </a:r>
            <a:r>
              <a:rPr lang="en-US" sz="4800" dirty="0">
                <a:latin typeface="Comic Sans MS"/>
              </a:rPr>
              <a:t>for </a:t>
            </a:r>
            <a:r>
              <a:rPr lang="en-US" sz="4800" dirty="0" smtClean="0">
                <a:latin typeface="Comic Sans MS"/>
              </a:rPr>
              <a:t>some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mic Sans MS"/>
              </a:rPr>
              <a:t>a</a:t>
            </a:r>
            <a:r>
              <a:rPr lang="en-US" sz="4800" baseline="-25000" dirty="0">
                <a:solidFill>
                  <a:srgbClr val="F609BB"/>
                </a:solidFill>
                <a:latin typeface="Comic Sans MS"/>
              </a:rPr>
              <a:t>d </a:t>
            </a:r>
            <a:r>
              <a:rPr lang="en-US" sz="4800" dirty="0">
                <a:solidFill>
                  <a:srgbClr val="0000FF"/>
                </a:solidFill>
                <a:latin typeface="Symbol" charset="2"/>
                <a:cs typeface="Symbol" charset="2"/>
              </a:rPr>
              <a:t>∈</a:t>
            </a:r>
            <a:r>
              <a:rPr lang="en-US" sz="4800" dirty="0">
                <a:solidFill>
                  <a:srgbClr val="0000FF"/>
                </a:solidFill>
                <a:latin typeface="Comic Sans MS"/>
              </a:rPr>
              <a:t>A</a:t>
            </a:r>
            <a:endParaRPr lang="en-US" sz="4800" dirty="0" smtClean="0">
              <a:latin typeface="Comic Sans MS"/>
              <a:cs typeface="Comic Sans MS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748862" y="355344"/>
            <a:ext cx="5649452" cy="980204"/>
          </a:xfrm>
        </p:spPr>
        <p:txBody>
          <a:bodyPr/>
          <a:lstStyle/>
          <a:p>
            <a:r>
              <a:rPr lang="en-US" sz="4000" b="0" dirty="0" smtClean="0">
                <a:solidFill>
                  <a:srgbClr val="0000FF"/>
                </a:solidFill>
              </a:rPr>
              <a:t>A </a:t>
            </a:r>
            <a:r>
              <a:rPr lang="en-US" sz="4000" b="0" dirty="0" smtClean="0">
                <a:solidFill>
                  <a:srgbClr val="9933FF"/>
                </a:solidFill>
              </a:rPr>
              <a:t>strict</a:t>
            </a:r>
            <a:r>
              <a:rPr lang="en-US" sz="4000" b="0" dirty="0" smtClean="0">
                <a:solidFill>
                  <a:srgbClr val="0000FF"/>
                </a:solidFill>
              </a:rPr>
              <a:t> Pow(A)</a:t>
            </a:r>
            <a:endParaRPr lang="en-US" sz="4000" b="0" dirty="0">
              <a:solidFill>
                <a:srgbClr val="0000FF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463424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5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741" y="2299778"/>
            <a:ext cx="8849199" cy="2925827"/>
          </a:xfrm>
        </p:spPr>
        <p:txBody>
          <a:bodyPr/>
          <a:lstStyle/>
          <a:p>
            <a:pPr algn="ctr"/>
            <a:r>
              <a:rPr lang="en-US" sz="5400" dirty="0" smtClean="0">
                <a:solidFill>
                  <a:srgbClr val="0000FF"/>
                </a:solidFill>
              </a:rPr>
              <a:t>  a </a:t>
            </a:r>
            <a:r>
              <a:rPr lang="en-US" sz="54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∈</a:t>
            </a:r>
            <a:r>
              <a:rPr lang="en-US" sz="5400" dirty="0">
                <a:solidFill>
                  <a:srgbClr val="0000FF"/>
                </a:solidFill>
                <a:latin typeface="Comic Sans MS"/>
              </a:rPr>
              <a:t>f(a</a:t>
            </a:r>
            <a:r>
              <a:rPr lang="en-US" sz="5400" baseline="-25000" dirty="0">
                <a:solidFill>
                  <a:srgbClr val="F609BB"/>
                </a:solidFill>
                <a:latin typeface="Comic Sans MS"/>
              </a:rPr>
              <a:t>d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</a:rPr>
              <a:t>)</a:t>
            </a:r>
            <a:r>
              <a:rPr lang="en-US" sz="5400" dirty="0" smtClean="0">
                <a:solidFill>
                  <a:srgbClr val="0000FF"/>
                </a:solidFill>
              </a:rPr>
              <a:t>  </a:t>
            </a:r>
            <a:r>
              <a:rPr lang="en-US" sz="4400" dirty="0" smtClean="0">
                <a:solidFill>
                  <a:srgbClr val="000000"/>
                </a:solidFill>
              </a:rPr>
              <a:t>IFF</a:t>
            </a:r>
            <a:r>
              <a:rPr lang="en-US" sz="5400" dirty="0" smtClean="0">
                <a:solidFill>
                  <a:srgbClr val="000000"/>
                </a:solidFill>
              </a:rPr>
              <a:t>  </a:t>
            </a:r>
            <a:r>
              <a:rPr lang="en-US" sz="5400" dirty="0" smtClean="0">
                <a:solidFill>
                  <a:srgbClr val="0000FF"/>
                </a:solidFill>
              </a:rPr>
              <a:t> a </a:t>
            </a:r>
            <a:r>
              <a:rPr lang="en-US" sz="5400" dirty="0" smtClean="0">
                <a:solidFill>
                  <a:srgbClr val="0000FF"/>
                </a:solidFill>
                <a:latin typeface="Symbol" charset="2"/>
                <a:cs typeface="Symbol" charset="2"/>
                <a:sym typeface="Euclid Symbol"/>
              </a:rPr>
              <a:t>∉</a:t>
            </a:r>
            <a:r>
              <a:rPr lang="en-US" sz="5400" dirty="0" smtClean="0">
                <a:solidFill>
                  <a:srgbClr val="0000FF"/>
                </a:solidFill>
              </a:rPr>
              <a:t> f(a)</a:t>
            </a:r>
          </a:p>
          <a:p>
            <a:r>
              <a:rPr lang="en-US" sz="4800" dirty="0" smtClean="0">
                <a:solidFill>
                  <a:srgbClr val="0000FF"/>
                </a:solidFill>
              </a:rPr>
              <a:t>for all </a:t>
            </a:r>
            <a:r>
              <a:rPr lang="en-US" sz="4800" dirty="0">
                <a:solidFill>
                  <a:srgbClr val="0000FF"/>
                </a:solidFill>
              </a:rPr>
              <a:t>a </a:t>
            </a:r>
            <a:r>
              <a:rPr lang="en-US" sz="48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∈</a:t>
            </a:r>
            <a:r>
              <a:rPr lang="en-US" sz="4800" dirty="0" smtClean="0">
                <a:solidFill>
                  <a:srgbClr val="0000FF"/>
                </a:solidFill>
              </a:rPr>
              <a:t>A by </a:t>
            </a:r>
            <a:r>
              <a:rPr lang="en-US" sz="4800" dirty="0" err="1" smtClean="0">
                <a:solidFill>
                  <a:srgbClr val="0000FF"/>
                </a:solidFill>
              </a:rPr>
              <a:t>def</a:t>
            </a:r>
            <a:r>
              <a:rPr lang="en-US" sz="4800" dirty="0" smtClean="0">
                <a:solidFill>
                  <a:srgbClr val="0000FF"/>
                </a:solidFill>
              </a:rPr>
              <a:t> of D,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a</a:t>
            </a:r>
            <a:r>
              <a:rPr lang="en-US" sz="4800" baseline="-25000" dirty="0" smtClean="0">
                <a:solidFill>
                  <a:srgbClr val="F609BB"/>
                </a:solidFill>
                <a:latin typeface="Comic Sans MS"/>
              </a:rPr>
              <a:t>d </a:t>
            </a:r>
            <a:r>
              <a:rPr lang="en-US" sz="4800" dirty="0" smtClean="0">
                <a:latin typeface="Comic Sans MS"/>
              </a:rPr>
              <a:t>.</a:t>
            </a:r>
          </a:p>
          <a:p>
            <a:r>
              <a:rPr lang="en-US" sz="5400" dirty="0">
                <a:latin typeface="Comic Sans MS"/>
              </a:rPr>
              <a:t>Let </a:t>
            </a:r>
            <a:r>
              <a:rPr lang="en-US" sz="5400" dirty="0">
                <a:solidFill>
                  <a:srgbClr val="0000FF"/>
                </a:solidFill>
                <a:latin typeface="Comic Sans MS"/>
              </a:rPr>
              <a:t>a</a:t>
            </a:r>
            <a:r>
              <a:rPr lang="en-US" sz="5400" dirty="0">
                <a:latin typeface="Comic Sans MS"/>
              </a:rPr>
              <a:t> </a:t>
            </a:r>
            <a:r>
              <a:rPr lang="en-US" sz="5400" dirty="0" smtClean="0">
                <a:latin typeface="Comic Sans MS"/>
              </a:rPr>
              <a:t>be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</a:rPr>
              <a:t>a</a:t>
            </a:r>
            <a:r>
              <a:rPr lang="en-US" sz="5400" baseline="-25000" dirty="0" smtClean="0">
                <a:solidFill>
                  <a:srgbClr val="F609BB"/>
                </a:solidFill>
                <a:latin typeface="Comic Sans MS"/>
              </a:rPr>
              <a:t>d</a:t>
            </a:r>
            <a:endParaRPr lang="en-US" sz="5400" dirty="0" smtClean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0669" y="1516845"/>
            <a:ext cx="80875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/>
                <a:cs typeface="Comic Sans MS"/>
              </a:rPr>
              <a:t>Pf: say have fcn  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f:A→pow(A)</a:t>
            </a:r>
            <a:r>
              <a:rPr lang="en-US" sz="4400" dirty="0" smtClean="0">
                <a:latin typeface="Comic Sans MS"/>
                <a:cs typeface="Comic Sans MS"/>
              </a:rPr>
              <a:t>.  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48862" y="355344"/>
            <a:ext cx="5649452" cy="980204"/>
          </a:xfrm>
        </p:spPr>
        <p:txBody>
          <a:bodyPr/>
          <a:lstStyle/>
          <a:p>
            <a:r>
              <a:rPr lang="en-US" sz="4000" b="0" dirty="0" smtClean="0">
                <a:solidFill>
                  <a:srgbClr val="0000FF"/>
                </a:solidFill>
              </a:rPr>
              <a:t>A </a:t>
            </a:r>
            <a:r>
              <a:rPr lang="en-US" sz="4000" b="0" dirty="0" smtClean="0">
                <a:solidFill>
                  <a:srgbClr val="9933FF"/>
                </a:solidFill>
              </a:rPr>
              <a:t>strict</a:t>
            </a:r>
            <a:r>
              <a:rPr lang="en-US" sz="4000" b="0" dirty="0" smtClean="0">
                <a:solidFill>
                  <a:srgbClr val="0000FF"/>
                </a:solidFill>
              </a:rPr>
              <a:t> Pow(A)</a:t>
            </a:r>
            <a:endParaRPr lang="en-US" sz="4000" b="0" dirty="0">
              <a:solidFill>
                <a:srgbClr val="0000FF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050020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5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741" y="2299778"/>
            <a:ext cx="8849199" cy="2925827"/>
          </a:xfrm>
        </p:spPr>
        <p:txBody>
          <a:bodyPr/>
          <a:lstStyle/>
          <a:p>
            <a:pPr algn="ctr"/>
            <a:r>
              <a:rPr lang="en-US" sz="5400" dirty="0" smtClean="0">
                <a:solidFill>
                  <a:srgbClr val="0000FF"/>
                </a:solidFill>
              </a:rPr>
              <a:t>  </a:t>
            </a:r>
            <a:r>
              <a:rPr lang="en-US" sz="5400" dirty="0">
                <a:solidFill>
                  <a:srgbClr val="0000FF"/>
                </a:solidFill>
                <a:latin typeface="Comic Sans MS"/>
              </a:rPr>
              <a:t>a</a:t>
            </a:r>
            <a:r>
              <a:rPr lang="en-US" sz="5400" baseline="-25000" dirty="0">
                <a:solidFill>
                  <a:srgbClr val="F609BB"/>
                </a:solidFill>
                <a:latin typeface="Comic Sans MS"/>
              </a:rPr>
              <a:t>d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∈</a:t>
            </a:r>
            <a:r>
              <a:rPr lang="en-US" sz="5400" dirty="0">
                <a:solidFill>
                  <a:srgbClr val="0000FF"/>
                </a:solidFill>
                <a:latin typeface="Comic Sans MS"/>
              </a:rPr>
              <a:t>f(a</a:t>
            </a:r>
            <a:r>
              <a:rPr lang="en-US" sz="5400" baseline="-25000" dirty="0">
                <a:solidFill>
                  <a:srgbClr val="F609BB"/>
                </a:solidFill>
                <a:latin typeface="Comic Sans MS"/>
              </a:rPr>
              <a:t>d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</a:rPr>
              <a:t>)</a:t>
            </a:r>
            <a:r>
              <a:rPr lang="en-US" sz="5400" dirty="0" smtClean="0">
                <a:solidFill>
                  <a:srgbClr val="0000FF"/>
                </a:solidFill>
              </a:rPr>
              <a:t>  </a:t>
            </a:r>
            <a:r>
              <a:rPr lang="en-US" sz="4400" dirty="0" smtClean="0">
                <a:solidFill>
                  <a:srgbClr val="000000"/>
                </a:solidFill>
              </a:rPr>
              <a:t>IFF 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>
                <a:solidFill>
                  <a:srgbClr val="0000FF"/>
                </a:solidFill>
                <a:latin typeface="Comic Sans MS"/>
              </a:rPr>
              <a:t>a</a:t>
            </a:r>
            <a:r>
              <a:rPr lang="en-US" sz="5400" baseline="-25000" dirty="0">
                <a:solidFill>
                  <a:srgbClr val="F609BB"/>
                </a:solidFill>
                <a:latin typeface="Comic Sans MS"/>
              </a:rPr>
              <a:t>d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Symbol" charset="2"/>
                <a:cs typeface="Symbol" charset="2"/>
                <a:sym typeface="Euclid Symbol"/>
              </a:rPr>
              <a:t>∉</a:t>
            </a:r>
            <a:r>
              <a:rPr lang="en-US" sz="5400" dirty="0" smtClean="0">
                <a:solidFill>
                  <a:srgbClr val="0000FF"/>
                </a:solidFill>
              </a:rPr>
              <a:t> f(</a:t>
            </a:r>
            <a:r>
              <a:rPr lang="en-US" sz="5400" dirty="0">
                <a:solidFill>
                  <a:srgbClr val="0000FF"/>
                </a:solidFill>
                <a:latin typeface="Comic Sans MS"/>
              </a:rPr>
              <a:t>a</a:t>
            </a:r>
            <a:r>
              <a:rPr lang="en-US" sz="5400" baseline="-25000" dirty="0">
                <a:solidFill>
                  <a:srgbClr val="F609BB"/>
                </a:solidFill>
                <a:latin typeface="Comic Sans MS"/>
              </a:rPr>
              <a:t>d</a:t>
            </a:r>
            <a:r>
              <a:rPr lang="en-US" sz="5400" dirty="0" smtClean="0">
                <a:solidFill>
                  <a:srgbClr val="0000FF"/>
                </a:solidFill>
              </a:rPr>
              <a:t>)</a:t>
            </a:r>
          </a:p>
          <a:p>
            <a:r>
              <a:rPr lang="en-US" sz="4800" dirty="0" smtClean="0">
                <a:solidFill>
                  <a:srgbClr val="000000"/>
                </a:solidFill>
              </a:rPr>
              <a:t>for all </a:t>
            </a:r>
            <a:r>
              <a:rPr lang="en-US" sz="4800" dirty="0">
                <a:solidFill>
                  <a:srgbClr val="0000FF"/>
                </a:solidFill>
              </a:rPr>
              <a:t>a </a:t>
            </a:r>
            <a:r>
              <a:rPr lang="en-US" sz="48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∈</a:t>
            </a:r>
            <a:r>
              <a:rPr lang="en-US" sz="4800" dirty="0" smtClean="0">
                <a:solidFill>
                  <a:srgbClr val="0000FF"/>
                </a:solidFill>
              </a:rPr>
              <a:t>A </a:t>
            </a:r>
            <a:r>
              <a:rPr lang="en-US" sz="4800" dirty="0" smtClean="0">
                <a:solidFill>
                  <a:srgbClr val="000000"/>
                </a:solidFill>
              </a:rPr>
              <a:t>by </a:t>
            </a:r>
            <a:r>
              <a:rPr lang="en-US" sz="4800" dirty="0" err="1" smtClean="0">
                <a:solidFill>
                  <a:srgbClr val="000000"/>
                </a:solidFill>
              </a:rPr>
              <a:t>def</a:t>
            </a:r>
            <a:r>
              <a:rPr lang="en-US" sz="4800" dirty="0" smtClean="0">
                <a:solidFill>
                  <a:srgbClr val="000000"/>
                </a:solidFill>
              </a:rPr>
              <a:t> of</a:t>
            </a:r>
            <a:r>
              <a:rPr lang="en-US" sz="4800" dirty="0" smtClean="0">
                <a:solidFill>
                  <a:srgbClr val="0000FF"/>
                </a:solidFill>
              </a:rPr>
              <a:t> D</a:t>
            </a:r>
            <a:r>
              <a:rPr lang="en-US" sz="4800" dirty="0" smtClean="0">
                <a:solidFill>
                  <a:srgbClr val="000000"/>
                </a:solidFill>
              </a:rPr>
              <a:t>,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a</a:t>
            </a:r>
            <a:r>
              <a:rPr lang="en-US" sz="4800" baseline="-25000" dirty="0" smtClean="0">
                <a:solidFill>
                  <a:srgbClr val="F609BB"/>
                </a:solidFill>
                <a:latin typeface="Comic Sans MS"/>
              </a:rPr>
              <a:t>d </a:t>
            </a:r>
            <a:r>
              <a:rPr lang="en-US" sz="4800" dirty="0" smtClean="0">
                <a:latin typeface="Comic Sans MS"/>
              </a:rPr>
              <a:t>.</a:t>
            </a:r>
          </a:p>
          <a:p>
            <a:r>
              <a:rPr lang="en-US" sz="5400" dirty="0">
                <a:latin typeface="Comic Sans MS"/>
              </a:rPr>
              <a:t>Let </a:t>
            </a:r>
            <a:r>
              <a:rPr lang="en-US" sz="5400" dirty="0">
                <a:solidFill>
                  <a:srgbClr val="0000FF"/>
                </a:solidFill>
                <a:latin typeface="Comic Sans MS"/>
              </a:rPr>
              <a:t>a</a:t>
            </a:r>
            <a:r>
              <a:rPr lang="en-US" sz="5400" dirty="0">
                <a:latin typeface="Comic Sans MS"/>
              </a:rPr>
              <a:t> </a:t>
            </a:r>
            <a:r>
              <a:rPr lang="en-US" sz="5400" dirty="0" smtClean="0">
                <a:latin typeface="Comic Sans MS"/>
              </a:rPr>
              <a:t>be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</a:rPr>
              <a:t>a</a:t>
            </a:r>
            <a:r>
              <a:rPr lang="en-US" sz="5400" baseline="-25000" dirty="0" smtClean="0">
                <a:solidFill>
                  <a:srgbClr val="F609BB"/>
                </a:solidFill>
                <a:latin typeface="Comic Sans MS"/>
              </a:rPr>
              <a:t>d</a:t>
            </a:r>
            <a:endParaRPr lang="en-US" sz="5400" dirty="0" smtClean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0669" y="1516845"/>
            <a:ext cx="80875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/>
                <a:cs typeface="Comic Sans MS"/>
              </a:rPr>
              <a:t>Pf: say have fcn  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f:A→pow(A)</a:t>
            </a:r>
            <a:r>
              <a:rPr lang="en-US" sz="4400" dirty="0" smtClean="0">
                <a:latin typeface="Comic Sans MS"/>
                <a:cs typeface="Comic Sans MS"/>
              </a:rPr>
              <a:t>.  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48862" y="355344"/>
            <a:ext cx="5649452" cy="980204"/>
          </a:xfrm>
        </p:spPr>
        <p:txBody>
          <a:bodyPr/>
          <a:lstStyle/>
          <a:p>
            <a:r>
              <a:rPr lang="en-US" sz="4000" b="0" dirty="0" smtClean="0">
                <a:solidFill>
                  <a:srgbClr val="0000FF"/>
                </a:solidFill>
              </a:rPr>
              <a:t>A </a:t>
            </a:r>
            <a:r>
              <a:rPr lang="en-US" sz="4000" b="0" dirty="0" smtClean="0">
                <a:solidFill>
                  <a:srgbClr val="9933FF"/>
                </a:solidFill>
              </a:rPr>
              <a:t>strict</a:t>
            </a:r>
            <a:r>
              <a:rPr lang="en-US" sz="4000" b="0" dirty="0" smtClean="0">
                <a:solidFill>
                  <a:srgbClr val="0000FF"/>
                </a:solidFill>
              </a:rPr>
              <a:t> Pow(A)</a:t>
            </a:r>
            <a:endParaRPr lang="en-US" sz="4000" b="0" dirty="0">
              <a:solidFill>
                <a:srgbClr val="0000FF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075265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5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741" y="2299778"/>
            <a:ext cx="8849199" cy="2925827"/>
          </a:xfrm>
        </p:spPr>
        <p:txBody>
          <a:bodyPr/>
          <a:lstStyle/>
          <a:p>
            <a:pPr algn="ctr"/>
            <a:r>
              <a:rPr lang="en-US" sz="5400" dirty="0" smtClean="0">
                <a:solidFill>
                  <a:srgbClr val="0000FF"/>
                </a:solidFill>
              </a:rPr>
              <a:t>  </a:t>
            </a:r>
            <a:r>
              <a:rPr lang="en-US" sz="5400" dirty="0">
                <a:solidFill>
                  <a:srgbClr val="0000FF"/>
                </a:solidFill>
                <a:latin typeface="Comic Sans MS"/>
              </a:rPr>
              <a:t>a</a:t>
            </a:r>
            <a:r>
              <a:rPr lang="en-US" sz="5400" baseline="-25000" dirty="0">
                <a:solidFill>
                  <a:srgbClr val="F609BB"/>
                </a:solidFill>
                <a:latin typeface="Comic Sans MS"/>
              </a:rPr>
              <a:t>d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∈</a:t>
            </a:r>
            <a:r>
              <a:rPr lang="en-US" sz="5400" dirty="0">
                <a:solidFill>
                  <a:srgbClr val="0000FF"/>
                </a:solidFill>
                <a:latin typeface="Comic Sans MS"/>
              </a:rPr>
              <a:t>f(a</a:t>
            </a:r>
            <a:r>
              <a:rPr lang="en-US" sz="5400" baseline="-25000" dirty="0">
                <a:solidFill>
                  <a:srgbClr val="F609BB"/>
                </a:solidFill>
                <a:latin typeface="Comic Sans MS"/>
              </a:rPr>
              <a:t>d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</a:rPr>
              <a:t>) 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4400" dirty="0" smtClean="0">
                <a:solidFill>
                  <a:srgbClr val="FF0000"/>
                </a:solidFill>
              </a:rPr>
              <a:t>IFF 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>
                <a:solidFill>
                  <a:srgbClr val="0000FF"/>
                </a:solidFill>
                <a:latin typeface="Comic Sans MS"/>
              </a:rPr>
              <a:t>a</a:t>
            </a:r>
            <a:r>
              <a:rPr lang="en-US" sz="5400" baseline="-25000" dirty="0">
                <a:solidFill>
                  <a:srgbClr val="F609BB"/>
                </a:solidFill>
                <a:latin typeface="Comic Sans MS"/>
              </a:rPr>
              <a:t>d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FF0000"/>
                </a:solidFill>
                <a:latin typeface="Symbol" charset="2"/>
                <a:cs typeface="Symbol" charset="2"/>
                <a:sym typeface="Euclid Symbol"/>
              </a:rPr>
              <a:t>∉</a:t>
            </a:r>
            <a:r>
              <a:rPr lang="en-US" sz="5400" dirty="0" smtClean="0">
                <a:solidFill>
                  <a:srgbClr val="0000FF"/>
                </a:solidFill>
              </a:rPr>
              <a:t> f(</a:t>
            </a:r>
            <a:r>
              <a:rPr lang="en-US" sz="5400" dirty="0">
                <a:solidFill>
                  <a:srgbClr val="0000FF"/>
                </a:solidFill>
                <a:latin typeface="Comic Sans MS"/>
              </a:rPr>
              <a:t>a</a:t>
            </a:r>
            <a:r>
              <a:rPr lang="en-US" sz="5400" baseline="-25000" dirty="0">
                <a:solidFill>
                  <a:srgbClr val="F609BB"/>
                </a:solidFill>
                <a:latin typeface="Comic Sans MS"/>
              </a:rPr>
              <a:t>d</a:t>
            </a:r>
            <a:r>
              <a:rPr lang="en-US" sz="5400" dirty="0" smtClean="0">
                <a:solidFill>
                  <a:srgbClr val="0000FF"/>
                </a:solidFill>
              </a:rPr>
              <a:t>)</a:t>
            </a:r>
          </a:p>
          <a:p>
            <a:r>
              <a:rPr lang="en-US" sz="4800" dirty="0" smtClean="0">
                <a:solidFill>
                  <a:srgbClr val="000000"/>
                </a:solidFill>
              </a:rPr>
              <a:t>for all </a:t>
            </a:r>
            <a:r>
              <a:rPr lang="en-US" sz="4800" dirty="0">
                <a:solidFill>
                  <a:srgbClr val="0000FF"/>
                </a:solidFill>
              </a:rPr>
              <a:t>a </a:t>
            </a:r>
            <a:r>
              <a:rPr lang="en-US" sz="48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∈</a:t>
            </a:r>
            <a:r>
              <a:rPr lang="en-US" sz="4800" dirty="0" smtClean="0">
                <a:solidFill>
                  <a:srgbClr val="0000FF"/>
                </a:solidFill>
              </a:rPr>
              <a:t>A </a:t>
            </a:r>
            <a:r>
              <a:rPr lang="en-US" sz="4800" dirty="0" smtClean="0">
                <a:solidFill>
                  <a:srgbClr val="000000"/>
                </a:solidFill>
              </a:rPr>
              <a:t>by </a:t>
            </a:r>
            <a:r>
              <a:rPr lang="en-US" sz="4800" dirty="0" err="1" smtClean="0">
                <a:solidFill>
                  <a:srgbClr val="000000"/>
                </a:solidFill>
              </a:rPr>
              <a:t>def</a:t>
            </a:r>
            <a:r>
              <a:rPr lang="en-US" sz="4800" dirty="0" smtClean="0">
                <a:solidFill>
                  <a:srgbClr val="000000"/>
                </a:solidFill>
              </a:rPr>
              <a:t> of</a:t>
            </a:r>
            <a:r>
              <a:rPr lang="en-US" sz="4800" dirty="0" smtClean="0">
                <a:solidFill>
                  <a:srgbClr val="0000FF"/>
                </a:solidFill>
              </a:rPr>
              <a:t> D</a:t>
            </a:r>
            <a:r>
              <a:rPr lang="en-US" sz="4800" dirty="0" smtClean="0">
                <a:solidFill>
                  <a:srgbClr val="000000"/>
                </a:solidFill>
              </a:rPr>
              <a:t>,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a</a:t>
            </a:r>
            <a:r>
              <a:rPr lang="en-US" sz="4800" baseline="-25000" dirty="0" smtClean="0">
                <a:solidFill>
                  <a:srgbClr val="F609BB"/>
                </a:solidFill>
                <a:latin typeface="Comic Sans MS"/>
              </a:rPr>
              <a:t>d </a:t>
            </a:r>
            <a:r>
              <a:rPr lang="en-US" sz="4800" dirty="0" smtClean="0">
                <a:latin typeface="Comic Sans MS"/>
              </a:rPr>
              <a:t>.</a:t>
            </a:r>
          </a:p>
          <a:p>
            <a:r>
              <a:rPr lang="en-US" sz="5400" dirty="0">
                <a:latin typeface="Comic Sans MS"/>
              </a:rPr>
              <a:t>Let </a:t>
            </a:r>
            <a:r>
              <a:rPr lang="en-US" sz="5400" dirty="0">
                <a:solidFill>
                  <a:srgbClr val="0000FF"/>
                </a:solidFill>
                <a:latin typeface="Comic Sans MS"/>
              </a:rPr>
              <a:t>a</a:t>
            </a:r>
            <a:r>
              <a:rPr lang="en-US" sz="5400" dirty="0">
                <a:latin typeface="Comic Sans MS"/>
              </a:rPr>
              <a:t> </a:t>
            </a:r>
            <a:r>
              <a:rPr lang="en-US" sz="5400" dirty="0" smtClean="0">
                <a:latin typeface="Comic Sans MS"/>
              </a:rPr>
              <a:t>be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</a:rPr>
              <a:t>a</a:t>
            </a:r>
            <a:r>
              <a:rPr lang="en-US" sz="5400" baseline="-25000" dirty="0" smtClean="0">
                <a:solidFill>
                  <a:srgbClr val="F609BB"/>
                </a:solidFill>
                <a:latin typeface="Comic Sans MS"/>
              </a:rPr>
              <a:t>d</a:t>
            </a:r>
            <a:endParaRPr lang="en-US" sz="5400" dirty="0" smtClean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0669" y="1516845"/>
            <a:ext cx="80875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/>
                <a:cs typeface="Comic Sans MS"/>
              </a:rPr>
              <a:t>Pf: say have fcn  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f:A→pow(A)</a:t>
            </a:r>
            <a:r>
              <a:rPr lang="en-US" sz="4400" dirty="0" smtClean="0">
                <a:latin typeface="Comic Sans MS"/>
                <a:cs typeface="Comic Sans MS"/>
              </a:rPr>
              <a:t>.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64389" y="4178545"/>
            <a:ext cx="48979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5400" kern="0" dirty="0">
                <a:solidFill>
                  <a:srgbClr val="000000"/>
                </a:solidFill>
                <a:latin typeface="Comic Sans MS"/>
                <a:cs typeface="Comic Sans MS"/>
              </a:rPr>
              <a:t>: </a:t>
            </a:r>
            <a:r>
              <a:rPr lang="en-US" sz="5400" kern="0" dirty="0" smtClean="0">
                <a:solidFill>
                  <a:srgbClr val="FF0000"/>
                </a:solidFill>
                <a:latin typeface="Comic Sans MS"/>
                <a:cs typeface="Comic Sans MS"/>
              </a:rPr>
              <a:t>contradiction</a:t>
            </a:r>
            <a:endParaRPr lang="en-US" sz="4400" dirty="0" smtClean="0">
              <a:latin typeface="Comic Sans MS"/>
              <a:cs typeface="Comic Sans MS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748862" y="355344"/>
            <a:ext cx="5649452" cy="980204"/>
          </a:xfrm>
        </p:spPr>
        <p:txBody>
          <a:bodyPr/>
          <a:lstStyle/>
          <a:p>
            <a:r>
              <a:rPr lang="en-US" sz="4000" b="0" dirty="0" smtClean="0">
                <a:solidFill>
                  <a:srgbClr val="0000FF"/>
                </a:solidFill>
              </a:rPr>
              <a:t>A </a:t>
            </a:r>
            <a:r>
              <a:rPr lang="en-US" sz="4000" b="0" dirty="0" smtClean="0">
                <a:solidFill>
                  <a:srgbClr val="9933FF"/>
                </a:solidFill>
              </a:rPr>
              <a:t>strict</a:t>
            </a:r>
            <a:r>
              <a:rPr lang="en-US" sz="4000" b="0" dirty="0" smtClean="0">
                <a:solidFill>
                  <a:srgbClr val="0000FF"/>
                </a:solidFill>
              </a:rPr>
              <a:t> Pow(A)</a:t>
            </a:r>
            <a:endParaRPr lang="en-US" sz="4000" b="0" dirty="0">
              <a:solidFill>
                <a:srgbClr val="0000FF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653904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5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I</a:t>
            </a:r>
            <a:r>
              <a:rPr lang="en-US" sz="4800" dirty="0" smtClean="0"/>
              <a:t>nfinite </a:t>
            </a:r>
            <a:r>
              <a:rPr lang="en-US" sz="4800" dirty="0"/>
              <a:t>S</a:t>
            </a:r>
            <a:r>
              <a:rPr lang="en-US" sz="4800" dirty="0" smtClean="0"/>
              <a:t>izes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50" y="1415561"/>
            <a:ext cx="8946725" cy="4198569"/>
          </a:xfrm>
        </p:spPr>
        <p:txBody>
          <a:bodyPr/>
          <a:lstStyle/>
          <a:p>
            <a:r>
              <a:rPr lang="en-US" sz="4400" dirty="0" smtClean="0"/>
              <a:t>Are all sets the same size?</a:t>
            </a:r>
          </a:p>
          <a:p>
            <a:pPr algn="ctr"/>
            <a:r>
              <a:rPr lang="en-US" sz="5400" dirty="0" smtClean="0">
                <a:solidFill>
                  <a:srgbClr val="9933FF"/>
                </a:solidFill>
              </a:rPr>
              <a:t>Cantor’s Theorem</a:t>
            </a:r>
          </a:p>
          <a:p>
            <a:r>
              <a:rPr lang="en-US" sz="5400" dirty="0" smtClean="0">
                <a:solidFill>
                  <a:srgbClr val="000000"/>
                </a:solidFill>
              </a:rPr>
              <a:t>shows how to keep finding </a:t>
            </a:r>
          </a:p>
          <a:p>
            <a:r>
              <a:rPr lang="en-US" sz="5400" dirty="0" smtClean="0">
                <a:solidFill>
                  <a:srgbClr val="000000"/>
                </a:solidFill>
              </a:rPr>
              <a:t>bigger infinities.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8095" y="1380847"/>
            <a:ext cx="14540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9933FF"/>
                </a:solidFill>
                <a:latin typeface="Comic Sans MS"/>
                <a:cs typeface="Comic Sans MS"/>
              </a:rPr>
              <a:t>NO!</a:t>
            </a:r>
            <a:endParaRPr lang="en-US" sz="5400" dirty="0">
              <a:solidFill>
                <a:srgbClr val="9933FF"/>
              </a:solidFill>
              <a:latin typeface="Comic Sans MS"/>
              <a:cs typeface="Comic Sans M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43757410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8862" y="355344"/>
            <a:ext cx="5649452" cy="980204"/>
          </a:xfrm>
        </p:spPr>
        <p:txBody>
          <a:bodyPr/>
          <a:lstStyle/>
          <a:p>
            <a:r>
              <a:rPr lang="en-US" sz="4000" b="0" dirty="0" smtClean="0">
                <a:solidFill>
                  <a:srgbClr val="0000FF"/>
                </a:solidFill>
              </a:rPr>
              <a:t>A </a:t>
            </a:r>
            <a:r>
              <a:rPr lang="en-US" sz="4000" b="0" dirty="0" smtClean="0">
                <a:solidFill>
                  <a:srgbClr val="9933FF"/>
                </a:solidFill>
              </a:rPr>
              <a:t>strict</a:t>
            </a:r>
            <a:r>
              <a:rPr lang="en-US" sz="4000" b="0" dirty="0" smtClean="0">
                <a:solidFill>
                  <a:srgbClr val="0000FF"/>
                </a:solidFill>
              </a:rPr>
              <a:t> Pow(A)</a:t>
            </a:r>
            <a:endParaRPr lang="en-US" sz="4000" b="0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616" y="2962006"/>
            <a:ext cx="8335497" cy="3462847"/>
          </a:xfrm>
        </p:spPr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W::= {a </a:t>
            </a:r>
            <a:r>
              <a:rPr lang="en-US" sz="4400" b="1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∈</a:t>
            </a:r>
            <a:r>
              <a:rPr lang="en-US" dirty="0" smtClean="0">
                <a:solidFill>
                  <a:srgbClr val="0000FF"/>
                </a:solidFill>
              </a:rPr>
              <a:t>A | a</a:t>
            </a:r>
            <a:r>
              <a:rPr lang="en-US" sz="4400" dirty="0" smtClean="0">
                <a:solidFill>
                  <a:srgbClr val="0000FF"/>
                </a:solidFill>
              </a:rPr>
              <a:t> </a:t>
            </a:r>
            <a:r>
              <a:rPr lang="en-US" sz="4400" dirty="0" smtClean="0">
                <a:solidFill>
                  <a:srgbClr val="0000FF"/>
                </a:solidFill>
                <a:latin typeface="Symbol" charset="2"/>
                <a:cs typeface="Symbol" charset="2"/>
                <a:sym typeface="Euclid Symbol"/>
              </a:rPr>
              <a:t>∉</a:t>
            </a:r>
            <a:r>
              <a:rPr lang="en-US" dirty="0" smtClean="0">
                <a:solidFill>
                  <a:srgbClr val="0000FF"/>
                </a:solidFill>
              </a:rPr>
              <a:t> f(a)}</a:t>
            </a:r>
            <a:r>
              <a:rPr lang="en-US" dirty="0" smtClean="0"/>
              <a:t>, so</a:t>
            </a:r>
          </a:p>
          <a:p>
            <a:pPr algn="ctr"/>
            <a:r>
              <a:rPr lang="en-US" dirty="0" smtClean="0">
                <a:solidFill>
                  <a:srgbClr val="0000FF"/>
                </a:solidFill>
              </a:rPr>
              <a:t>a </a:t>
            </a:r>
            <a:r>
              <a:rPr lang="en-US" b="1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∈</a:t>
            </a:r>
            <a:r>
              <a:rPr lang="en-US" dirty="0" smtClean="0">
                <a:solidFill>
                  <a:srgbClr val="0000FF"/>
                </a:solidFill>
              </a:rPr>
              <a:t>W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iff</a:t>
            </a:r>
            <a:r>
              <a:rPr lang="en-US" dirty="0" smtClean="0">
                <a:solidFill>
                  <a:srgbClr val="0000FF"/>
                </a:solidFill>
              </a:rPr>
              <a:t> a </a:t>
            </a:r>
            <a:r>
              <a:rPr lang="en-US" sz="4400" dirty="0" smtClean="0">
                <a:solidFill>
                  <a:srgbClr val="0000FF"/>
                </a:solidFill>
                <a:latin typeface="Symbol" charset="2"/>
                <a:cs typeface="Symbol" charset="2"/>
                <a:sym typeface="Euclid Symbol"/>
              </a:rPr>
              <a:t>∉</a:t>
            </a:r>
            <a:r>
              <a:rPr lang="en-US" dirty="0" smtClean="0">
                <a:solidFill>
                  <a:srgbClr val="0000FF"/>
                </a:solidFill>
              </a:rPr>
              <a:t> f(a)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f </a:t>
            </a:r>
            <a:r>
              <a:rPr lang="en-US" dirty="0" smtClean="0"/>
              <a:t>a surj, so </a:t>
            </a:r>
            <a:r>
              <a:rPr lang="en-US" dirty="0" smtClean="0">
                <a:solidFill>
                  <a:srgbClr val="0000FF"/>
                </a:solidFill>
              </a:rPr>
              <a:t>W=f(a</a:t>
            </a:r>
            <a:r>
              <a:rPr lang="en-US" baseline="-25000" dirty="0" smtClean="0">
                <a:solidFill>
                  <a:srgbClr val="0000FF"/>
                </a:solidFill>
              </a:rPr>
              <a:t>0</a:t>
            </a:r>
            <a:r>
              <a:rPr lang="en-US" dirty="0" smtClean="0">
                <a:solidFill>
                  <a:srgbClr val="0000FF"/>
                </a:solidFill>
              </a:rPr>
              <a:t>)</a:t>
            </a:r>
            <a:r>
              <a:rPr lang="en-US" dirty="0" smtClean="0"/>
              <a:t>, some</a:t>
            </a:r>
            <a:r>
              <a:rPr lang="en-US" dirty="0" smtClean="0">
                <a:solidFill>
                  <a:srgbClr val="0000FF"/>
                </a:solidFill>
              </a:rPr>
              <a:t> a</a:t>
            </a:r>
            <a:r>
              <a:rPr lang="en-US" baseline="-25000" dirty="0" smtClean="0">
                <a:solidFill>
                  <a:srgbClr val="0000FF"/>
                </a:solidFill>
              </a:rPr>
              <a:t>0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∈</a:t>
            </a:r>
            <a:r>
              <a:rPr lang="en-US" dirty="0" smtClean="0">
                <a:solidFill>
                  <a:srgbClr val="0000FF"/>
                </a:solidFill>
              </a:rPr>
              <a:t>A</a:t>
            </a:r>
            <a:r>
              <a:rPr lang="en-US" dirty="0" smtClean="0"/>
              <a:t>.</a:t>
            </a:r>
          </a:p>
          <a:p>
            <a:r>
              <a:rPr lang="en-US" dirty="0" smtClean="0"/>
              <a:t>So</a:t>
            </a:r>
            <a:r>
              <a:rPr lang="en-US" sz="4400" dirty="0" smtClean="0"/>
              <a:t>,   </a:t>
            </a:r>
            <a:r>
              <a:rPr lang="en-US" sz="4400" dirty="0" smtClean="0">
                <a:solidFill>
                  <a:srgbClr val="0000FF"/>
                </a:solidFill>
              </a:rPr>
              <a:t>  a </a:t>
            </a:r>
            <a:r>
              <a:rPr lang="en-US" sz="4400" baseline="-25000" dirty="0" smtClean="0">
                <a:solidFill>
                  <a:srgbClr val="0000FF"/>
                </a:solidFill>
              </a:rPr>
              <a:t> </a:t>
            </a:r>
            <a:r>
              <a:rPr lang="en-US" sz="4400" b="1" dirty="0" smtClean="0">
                <a:solidFill>
                  <a:srgbClr val="008000"/>
                </a:solidFill>
                <a:latin typeface="Symbol" charset="2"/>
                <a:cs typeface="Symbol" charset="2"/>
              </a:rPr>
              <a:t>∈</a:t>
            </a:r>
            <a:r>
              <a:rPr lang="en-US" sz="4400" dirty="0" smtClean="0">
                <a:solidFill>
                  <a:srgbClr val="0000FF"/>
                </a:solidFill>
              </a:rPr>
              <a:t>f(a</a:t>
            </a:r>
            <a:r>
              <a:rPr lang="en-US" sz="4400" baseline="-25000" dirty="0" smtClean="0">
                <a:solidFill>
                  <a:srgbClr val="0000FF"/>
                </a:solidFill>
              </a:rPr>
              <a:t>0</a:t>
            </a:r>
            <a:r>
              <a:rPr lang="en-US" sz="4400" dirty="0" smtClean="0">
                <a:solidFill>
                  <a:srgbClr val="0000FF"/>
                </a:solidFill>
              </a:rPr>
              <a:t>) </a:t>
            </a:r>
            <a:r>
              <a:rPr lang="en-US" sz="4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iff</a:t>
            </a:r>
            <a:r>
              <a:rPr lang="en-US" sz="4400" dirty="0" smtClean="0">
                <a:solidFill>
                  <a:srgbClr val="0000FF"/>
                </a:solidFill>
              </a:rPr>
              <a:t> a</a:t>
            </a:r>
            <a:r>
              <a:rPr lang="en-US" sz="4400" baseline="-25000" dirty="0" smtClean="0">
                <a:solidFill>
                  <a:srgbClr val="0000FF"/>
                </a:solidFill>
              </a:rPr>
              <a:t>  </a:t>
            </a:r>
            <a:r>
              <a:rPr lang="en-US" sz="4400" dirty="0" smtClean="0">
                <a:solidFill>
                  <a:srgbClr val="F50802"/>
                </a:solidFill>
                <a:latin typeface="Symbol" charset="2"/>
                <a:cs typeface="Symbol" charset="2"/>
                <a:sym typeface="Euclid Symbol"/>
              </a:rPr>
              <a:t>∉</a:t>
            </a:r>
            <a:r>
              <a:rPr lang="en-US" sz="4400" dirty="0" smtClean="0">
                <a:solidFill>
                  <a:srgbClr val="0000FF"/>
                </a:solidFill>
              </a:rPr>
              <a:t> f(a )</a:t>
            </a:r>
            <a:r>
              <a:rPr lang="en-US" sz="4400" dirty="0" smtClean="0"/>
              <a:t>.</a:t>
            </a:r>
            <a:endParaRPr lang="en-US" sz="4400" dirty="0">
              <a:solidFill>
                <a:srgbClr val="0000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3754" y="1439869"/>
            <a:ext cx="779194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/>
                <a:cs typeface="Comic Sans MS"/>
              </a:rPr>
              <a:t>Pf by contradiction:  suppose</a:t>
            </a:r>
          </a:p>
          <a:p>
            <a:r>
              <a:rPr lang="en-US" sz="4400" dirty="0" smtClean="0">
                <a:latin typeface="Comic Sans MS"/>
                <a:cs typeface="Comic Sans MS"/>
              </a:rPr>
              <a:t>surj fcn 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f:A→pow(A)</a:t>
            </a:r>
            <a:r>
              <a:rPr lang="en-US" sz="4400" dirty="0" smtClean="0">
                <a:latin typeface="Comic Sans MS"/>
                <a:cs typeface="Comic Sans MS"/>
              </a:rPr>
              <a:t>.  Let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7998" y="1439337"/>
            <a:ext cx="54026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0000"/>
                </a:solidFill>
                <a:latin typeface="Comic Sans MS"/>
                <a:cs typeface="Comic Sans MS"/>
              </a:rPr>
              <a:t>Pf by contradiction: </a:t>
            </a:r>
            <a:endParaRPr lang="en-US" sz="5400" dirty="0" smtClean="0">
              <a:latin typeface="Comic Sans MS" pitchFamily="66" charset="0"/>
              <a:cs typeface="Comic Sans MS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359747" y="5532260"/>
            <a:ext cx="5171438" cy="566693"/>
            <a:chOff x="2359747" y="5532260"/>
            <a:chExt cx="5171438" cy="566693"/>
          </a:xfrm>
        </p:grpSpPr>
        <p:sp>
          <p:nvSpPr>
            <p:cNvPr id="6" name="TextBox 5"/>
            <p:cNvSpPr txBox="1"/>
            <p:nvPr/>
          </p:nvSpPr>
          <p:spPr>
            <a:xfrm>
              <a:off x="2359747" y="5555215"/>
              <a:ext cx="414263" cy="5437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aseline="-250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0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116922" y="5543739"/>
              <a:ext cx="414263" cy="5437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aseline="-250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0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565064" y="5532260"/>
              <a:ext cx="414263" cy="5437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aseline="-250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0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564513" y="5848367"/>
            <a:ext cx="36878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F50802"/>
                </a:solidFill>
                <a:latin typeface="Comic Sans MS"/>
                <a:cs typeface="Comic Sans MS"/>
              </a:rPr>
              <a:t>contradiction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190603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592" y="1664588"/>
            <a:ext cx="7967992" cy="3954596"/>
          </a:xfrm>
        </p:spPr>
        <p:txBody>
          <a:bodyPr/>
          <a:lstStyle/>
          <a:p>
            <a:r>
              <a:rPr lang="en-US" sz="5400" dirty="0" smtClean="0">
                <a:solidFill>
                  <a:schemeClr val="tx2"/>
                </a:solidFill>
              </a:rPr>
              <a:t>So no </a:t>
            </a:r>
            <a:r>
              <a:rPr lang="en-US" sz="5400" dirty="0" smtClean="0">
                <a:solidFill>
                  <a:srgbClr val="0000FF"/>
                </a:solidFill>
              </a:rPr>
              <a:t>f</a:t>
            </a:r>
            <a:r>
              <a:rPr lang="en-US" sz="5400" dirty="0" smtClean="0">
                <a:solidFill>
                  <a:schemeClr val="tx2"/>
                </a:solidFill>
              </a:rPr>
              <a:t>-arrow into</a:t>
            </a:r>
            <a:r>
              <a:rPr lang="en-US" sz="5400" dirty="0" smtClean="0">
                <a:solidFill>
                  <a:srgbClr val="0000FF"/>
                </a:solidFill>
              </a:rPr>
              <a:t> D</a:t>
            </a:r>
            <a:r>
              <a:rPr lang="en-US" sz="5400" dirty="0" smtClean="0">
                <a:solidFill>
                  <a:srgbClr val="000000"/>
                </a:solidFill>
              </a:rPr>
              <a:t>.</a:t>
            </a:r>
          </a:p>
          <a:p>
            <a:r>
              <a:rPr lang="en-US" sz="5400" dirty="0" smtClean="0">
                <a:solidFill>
                  <a:srgbClr val="0000FF"/>
                </a:solidFill>
              </a:rPr>
              <a:t>f</a:t>
            </a:r>
            <a:r>
              <a:rPr lang="en-US" sz="5400" dirty="0" smtClean="0"/>
              <a:t> is not a surjection.</a:t>
            </a:r>
          </a:p>
          <a:p>
            <a:r>
              <a:rPr lang="en-US" sz="5400" dirty="0" smtClean="0">
                <a:solidFill>
                  <a:srgbClr val="008000"/>
                </a:solidFill>
              </a:rPr>
              <a:t>QED</a:t>
            </a:r>
            <a:endParaRPr lang="en-US" sz="5400" dirty="0">
              <a:solidFill>
                <a:srgbClr val="008000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48862" y="355344"/>
            <a:ext cx="5649452" cy="980204"/>
          </a:xfrm>
        </p:spPr>
        <p:txBody>
          <a:bodyPr/>
          <a:lstStyle/>
          <a:p>
            <a:r>
              <a:rPr lang="en-US" sz="4000" b="0" dirty="0" smtClean="0">
                <a:solidFill>
                  <a:srgbClr val="0000FF"/>
                </a:solidFill>
              </a:rPr>
              <a:t>A </a:t>
            </a:r>
            <a:r>
              <a:rPr lang="en-US" sz="4000" b="0" dirty="0" smtClean="0">
                <a:solidFill>
                  <a:srgbClr val="9933FF"/>
                </a:solidFill>
              </a:rPr>
              <a:t>strict</a:t>
            </a:r>
            <a:r>
              <a:rPr lang="en-US" sz="4000" b="0" dirty="0" smtClean="0">
                <a:solidFill>
                  <a:srgbClr val="0000FF"/>
                </a:solidFill>
              </a:rPr>
              <a:t> Pow(A)</a:t>
            </a:r>
            <a:endParaRPr lang="en-US" sz="4000" b="0" dirty="0">
              <a:solidFill>
                <a:srgbClr val="0000FF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05913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539" y="2019386"/>
            <a:ext cx="8147899" cy="1139594"/>
          </a:xfrm>
        </p:spPr>
        <p:txBody>
          <a:bodyPr/>
          <a:lstStyle/>
          <a:p>
            <a:r>
              <a:rPr lang="en-US" sz="4800" dirty="0" smtClean="0"/>
              <a:t>That is,  </a:t>
            </a:r>
            <a:endParaRPr lang="en-US" sz="48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6207087"/>
              </p:ext>
            </p:extLst>
          </p:nvPr>
        </p:nvGraphicFramePr>
        <p:xfrm>
          <a:off x="946346" y="2919516"/>
          <a:ext cx="2616200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53" name="Equation" r:id="rId4" imgW="546100" imgH="228600" progId="Equation.DSMT4">
                  <p:embed/>
                </p:oleObj>
              </mc:Choice>
              <mc:Fallback>
                <p:oleObj name="Equation" r:id="rId4" imgW="5461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6346" y="2919516"/>
                        <a:ext cx="2616200" cy="1095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031127" y="2927786"/>
            <a:ext cx="5649452" cy="980204"/>
          </a:xfrm>
        </p:spPr>
        <p:txBody>
          <a:bodyPr/>
          <a:lstStyle/>
          <a:p>
            <a:r>
              <a:rPr lang="en-US" sz="5400" b="0" dirty="0" smtClean="0">
                <a:solidFill>
                  <a:schemeClr val="tx1"/>
                </a:solidFill>
              </a:rPr>
              <a:t>is uncountable</a:t>
            </a:r>
            <a:endParaRPr lang="en-US" sz="5400" b="0" dirty="0">
              <a:solidFill>
                <a:schemeClr val="tx1"/>
              </a:solidFill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9209442"/>
              </p:ext>
            </p:extLst>
          </p:nvPr>
        </p:nvGraphicFramePr>
        <p:xfrm>
          <a:off x="2123450" y="337547"/>
          <a:ext cx="5475288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54" name="Equation" r:id="rId6" imgW="1143000" imgH="228600" progId="Equation.DSMT4">
                  <p:embed/>
                </p:oleObj>
              </mc:Choice>
              <mc:Fallback>
                <p:oleObj name="Equation" r:id="rId6" imgW="11430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450" y="337547"/>
                        <a:ext cx="5475288" cy="1095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82707939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build="p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400480" y="363537"/>
            <a:ext cx="7637004" cy="1078527"/>
          </a:xfrm>
        </p:spPr>
        <p:txBody>
          <a:bodyPr/>
          <a:lstStyle/>
          <a:p>
            <a:r>
              <a:rPr lang="en-US" sz="4400" dirty="0" smtClean="0">
                <a:solidFill>
                  <a:srgbClr val="000000"/>
                </a:solidFill>
              </a:rPr>
              <a:t>Proving </a:t>
            </a:r>
            <a:r>
              <a:rPr lang="en-US" sz="4400" dirty="0" err="1" smtClean="0">
                <a:solidFill>
                  <a:srgbClr val="FF0000"/>
                </a:solidFill>
              </a:rPr>
              <a:t>Un</a:t>
            </a:r>
            <a:r>
              <a:rPr lang="en-US" sz="4400" dirty="0" err="1" smtClean="0">
                <a:solidFill>
                  <a:srgbClr val="000000"/>
                </a:solidFill>
              </a:rPr>
              <a:t>countability</a:t>
            </a:r>
            <a:endParaRPr lang="en-US" sz="4400" dirty="0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7489" y="1249579"/>
            <a:ext cx="812575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0000"/>
                </a:solidFill>
                <a:latin typeface="Comic Sans MS"/>
                <a:cs typeface="Comic Sans MS"/>
              </a:rPr>
              <a:t>We know: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 if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C </a:t>
            </a:r>
            <a:r>
              <a:rPr lang="en-US" sz="5400" dirty="0" smtClean="0">
                <a:latin typeface="Comic Sans MS"/>
                <a:cs typeface="Comic Sans MS"/>
              </a:rPr>
              <a:t>is 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countable</a:t>
            </a:r>
          </a:p>
          <a:p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and </a:t>
            </a:r>
            <a:r>
              <a:rPr lang="en-US" sz="5400" kern="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    C  </a:t>
            </a:r>
            <a:r>
              <a:rPr lang="en-US" sz="5400" kern="0" dirty="0" err="1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surj</a:t>
            </a:r>
            <a:r>
              <a:rPr lang="en-US" sz="5400" kern="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A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     then</a:t>
            </a:r>
          </a:p>
          <a:p>
            <a:pPr algn="ctr"/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   </a:t>
            </a:r>
            <a:r>
              <a:rPr lang="en-US" sz="5400" dirty="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    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A 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is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countable</a:t>
            </a:r>
            <a:endParaRPr lang="en-US" sz="5400" dirty="0" smtClean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3969" y="3695171"/>
            <a:ext cx="890407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9751CB"/>
                </a:solidFill>
                <a:latin typeface="Comic Sans MS"/>
                <a:cs typeface="Comic Sans MS"/>
              </a:rPr>
              <a:t>Corollary</a:t>
            </a:r>
            <a:r>
              <a:rPr lang="en-US" sz="4400" dirty="0" smtClean="0">
                <a:latin typeface="Comic Sans MS"/>
                <a:cs typeface="Comic Sans MS"/>
              </a:rPr>
              <a:t>:</a:t>
            </a:r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  <a:r>
              <a:rPr lang="en-US" sz="5400" dirty="0">
                <a:solidFill>
                  <a:srgbClr val="000000"/>
                </a:solidFill>
                <a:latin typeface="Comic Sans MS"/>
                <a:cs typeface="Comic Sans MS"/>
              </a:rPr>
              <a:t>if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A </a:t>
            </a:r>
            <a:r>
              <a:rPr lang="en-US" sz="5400" dirty="0" smtClean="0">
                <a:latin typeface="Comic Sans MS"/>
                <a:cs typeface="Comic Sans MS"/>
              </a:rPr>
              <a:t>is </a:t>
            </a:r>
            <a:r>
              <a:rPr lang="en-US" sz="5400" dirty="0" smtClean="0">
                <a:solidFill>
                  <a:srgbClr val="FF0000"/>
                </a:solidFill>
                <a:latin typeface="Comic Sans MS"/>
                <a:cs typeface="Comic Sans MS"/>
              </a:rPr>
              <a:t>un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countable</a:t>
            </a:r>
            <a:endParaRPr lang="en-US" sz="5400" dirty="0">
              <a:solidFill>
                <a:srgbClr val="000000"/>
              </a:solidFill>
              <a:latin typeface="Comic Sans MS"/>
              <a:cs typeface="Comic Sans MS"/>
            </a:endParaRPr>
          </a:p>
          <a:p>
            <a:r>
              <a:rPr lang="en-US" sz="5400" dirty="0">
                <a:solidFill>
                  <a:srgbClr val="000000"/>
                </a:solidFill>
                <a:latin typeface="Comic Sans MS"/>
                <a:cs typeface="Comic Sans MS"/>
              </a:rPr>
              <a:t>and </a:t>
            </a:r>
            <a:r>
              <a:rPr lang="en-US" sz="5400" kern="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    C </a:t>
            </a:r>
            <a:r>
              <a:rPr lang="en-US" sz="5400" kern="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sz="5400" kern="0" dirty="0" err="1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surj</a:t>
            </a:r>
            <a:r>
              <a:rPr lang="en-US" sz="5400" kern="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sz="5400" kern="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A</a:t>
            </a:r>
            <a:r>
              <a:rPr lang="en-US" sz="5400" dirty="0">
                <a:solidFill>
                  <a:srgbClr val="000000"/>
                </a:solidFill>
                <a:latin typeface="Comic Sans MS"/>
                <a:cs typeface="Comic Sans MS"/>
              </a:rPr>
              <a:t>     then</a:t>
            </a:r>
          </a:p>
          <a:p>
            <a:pPr algn="ctr"/>
            <a:r>
              <a:rPr lang="en-US" sz="5400" dirty="0">
                <a:solidFill>
                  <a:srgbClr val="000000"/>
                </a:solidFill>
                <a:latin typeface="Comic Sans MS"/>
                <a:cs typeface="Comic Sans MS"/>
              </a:rPr>
              <a:t>        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C </a:t>
            </a:r>
            <a:r>
              <a:rPr lang="en-US" sz="5400" dirty="0">
                <a:solidFill>
                  <a:srgbClr val="000000"/>
                </a:solidFill>
                <a:latin typeface="Comic Sans MS"/>
                <a:cs typeface="Comic Sans MS"/>
              </a:rPr>
              <a:t>is</a:t>
            </a:r>
            <a:r>
              <a:rPr lang="en-US" sz="5400" dirty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lang="en-US" sz="5400" dirty="0" smtClean="0">
                <a:solidFill>
                  <a:srgbClr val="FF0000"/>
                </a:solidFill>
                <a:latin typeface="Comic Sans MS"/>
                <a:cs typeface="Comic Sans MS"/>
              </a:rPr>
              <a:t>un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countable</a:t>
            </a:r>
            <a:endParaRPr lang="en-US" sz="5400" dirty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75135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/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400480" y="363537"/>
            <a:ext cx="7637004" cy="1078527"/>
          </a:xfrm>
        </p:spPr>
        <p:txBody>
          <a:bodyPr/>
          <a:lstStyle/>
          <a:p>
            <a:r>
              <a:rPr lang="en-US" sz="4400" dirty="0" smtClean="0">
                <a:solidFill>
                  <a:srgbClr val="000000"/>
                </a:solidFill>
              </a:rPr>
              <a:t>Proving </a:t>
            </a:r>
            <a:r>
              <a:rPr lang="en-US" sz="4400" dirty="0" err="1" smtClean="0">
                <a:solidFill>
                  <a:srgbClr val="FF0000"/>
                </a:solidFill>
              </a:rPr>
              <a:t>Un</a:t>
            </a:r>
            <a:r>
              <a:rPr lang="en-US" sz="4400" dirty="0" err="1" smtClean="0">
                <a:solidFill>
                  <a:srgbClr val="000000"/>
                </a:solidFill>
              </a:rPr>
              <a:t>countability</a:t>
            </a:r>
            <a:endParaRPr lang="en-US" sz="4400" dirty="0">
              <a:solidFill>
                <a:srgbClr val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9925" y="1488282"/>
            <a:ext cx="832218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9751CB"/>
                </a:solidFill>
                <a:latin typeface="Comic Sans MS"/>
                <a:cs typeface="Comic Sans MS"/>
              </a:rPr>
              <a:t>Lemma</a:t>
            </a:r>
            <a:r>
              <a:rPr lang="en-US" sz="4000" dirty="0" smtClean="0">
                <a:latin typeface="Comic Sans MS"/>
                <a:cs typeface="Comic Sans MS"/>
              </a:rPr>
              <a:t>:</a:t>
            </a:r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If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A </a:t>
            </a:r>
            <a:r>
              <a:rPr lang="en-US" sz="5400" dirty="0" smtClean="0">
                <a:latin typeface="Comic Sans MS"/>
                <a:cs typeface="Comic Sans MS"/>
              </a:rPr>
              <a:t>is </a:t>
            </a:r>
            <a:r>
              <a:rPr lang="en-US" sz="5400" dirty="0" smtClean="0">
                <a:solidFill>
                  <a:srgbClr val="FF0000"/>
                </a:solidFill>
                <a:latin typeface="Comic Sans MS"/>
                <a:cs typeface="Comic Sans MS"/>
              </a:rPr>
              <a:t>un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countable</a:t>
            </a:r>
            <a:endParaRPr lang="en-US" sz="5400" dirty="0">
              <a:solidFill>
                <a:srgbClr val="000000"/>
              </a:solidFill>
              <a:latin typeface="Comic Sans MS"/>
              <a:cs typeface="Comic Sans MS"/>
            </a:endParaRPr>
          </a:p>
          <a:p>
            <a:r>
              <a:rPr lang="en-US" sz="5400" dirty="0">
                <a:solidFill>
                  <a:srgbClr val="000000"/>
                </a:solidFill>
                <a:latin typeface="Comic Sans MS"/>
                <a:cs typeface="Comic Sans MS"/>
              </a:rPr>
              <a:t>and </a:t>
            </a:r>
            <a:r>
              <a:rPr lang="en-US" sz="5400" kern="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    C </a:t>
            </a:r>
            <a:r>
              <a:rPr lang="en-US" sz="5400" kern="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sz="5400" kern="0" dirty="0" err="1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surj</a:t>
            </a:r>
            <a:r>
              <a:rPr lang="en-US" sz="5400" kern="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sz="5400" kern="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A</a:t>
            </a:r>
            <a:r>
              <a:rPr lang="en-US" sz="5400" dirty="0">
                <a:solidFill>
                  <a:srgbClr val="000000"/>
                </a:solidFill>
                <a:latin typeface="Comic Sans MS"/>
                <a:cs typeface="Comic Sans MS"/>
              </a:rPr>
              <a:t>     then</a:t>
            </a:r>
          </a:p>
          <a:p>
            <a:pPr algn="ctr"/>
            <a:r>
              <a:rPr lang="en-US" sz="5400" dirty="0">
                <a:solidFill>
                  <a:srgbClr val="000000"/>
                </a:solidFill>
                <a:latin typeface="Comic Sans MS"/>
                <a:cs typeface="Comic Sans MS"/>
              </a:rPr>
              <a:t>        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C </a:t>
            </a:r>
            <a:r>
              <a:rPr lang="en-US" sz="5400" dirty="0">
                <a:solidFill>
                  <a:srgbClr val="000000"/>
                </a:solidFill>
                <a:latin typeface="Comic Sans MS"/>
                <a:cs typeface="Comic Sans MS"/>
              </a:rPr>
              <a:t>is</a:t>
            </a:r>
            <a:r>
              <a:rPr lang="en-US" sz="5400" dirty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lang="en-US" sz="5400" dirty="0" smtClean="0">
                <a:solidFill>
                  <a:srgbClr val="FF0000"/>
                </a:solidFill>
                <a:latin typeface="Comic Sans MS"/>
                <a:cs typeface="Comic Sans MS"/>
              </a:rPr>
              <a:t>un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countable</a:t>
            </a:r>
            <a:endParaRPr lang="en-US" sz="5400" dirty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93490779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400480" y="363537"/>
            <a:ext cx="7637004" cy="1078527"/>
          </a:xfrm>
        </p:spPr>
        <p:txBody>
          <a:bodyPr/>
          <a:lstStyle/>
          <a:p>
            <a:r>
              <a:rPr lang="en-US" sz="4400" dirty="0" smtClean="0">
                <a:solidFill>
                  <a:srgbClr val="000000"/>
                </a:solidFill>
              </a:rPr>
              <a:t>Proving </a:t>
            </a:r>
            <a:r>
              <a:rPr lang="en-US" sz="4400" dirty="0" err="1" smtClean="0">
                <a:solidFill>
                  <a:srgbClr val="FF0000"/>
                </a:solidFill>
              </a:rPr>
              <a:t>Un</a:t>
            </a:r>
            <a:r>
              <a:rPr lang="en-US" sz="4400" dirty="0" err="1" smtClean="0">
                <a:solidFill>
                  <a:srgbClr val="000000"/>
                </a:solidFill>
              </a:rPr>
              <a:t>countability</a:t>
            </a:r>
            <a:endParaRPr lang="en-US" sz="4400" dirty="0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7489" y="1249579"/>
            <a:ext cx="830294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Corollary: </a:t>
            </a:r>
            <a:r>
              <a:rPr lang="en-US" sz="5400" kern="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A</a:t>
            </a:r>
            <a:r>
              <a:rPr lang="en-US" sz="5400" kern="0" dirty="0">
                <a:solidFill>
                  <a:srgbClr val="000000"/>
                </a:solidFill>
                <a:latin typeface="Comic Sans MS" pitchFamily="66" charset="0"/>
                <a:cs typeface="Comic Sans MS"/>
              </a:rPr>
              <a:t> is countable </a:t>
            </a:r>
            <a:r>
              <a:rPr lang="en-US" sz="5400" kern="0" dirty="0" err="1" smtClean="0">
                <a:solidFill>
                  <a:srgbClr val="000000"/>
                </a:solidFill>
                <a:latin typeface="Comic Sans MS" pitchFamily="66" charset="0"/>
                <a:cs typeface="Comic Sans MS"/>
              </a:rPr>
              <a:t>iff</a:t>
            </a:r>
            <a:endParaRPr lang="en-US" sz="5400" kern="0" dirty="0" smtClean="0">
              <a:solidFill>
                <a:srgbClr val="000000"/>
              </a:solidFill>
              <a:latin typeface="Comic Sans MS" pitchFamily="66" charset="0"/>
              <a:cs typeface="Comic Sans MS"/>
            </a:endParaRPr>
          </a:p>
          <a:p>
            <a:pPr algn="ctr"/>
            <a:r>
              <a:rPr lang="en-US" sz="5400" kern="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             C </a:t>
            </a:r>
            <a:r>
              <a:rPr lang="en-US" sz="5400" kern="0" dirty="0" err="1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surj</a:t>
            </a:r>
            <a:r>
              <a:rPr lang="en-US" sz="5400" kern="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A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</a:p>
          <a:p>
            <a:pPr algn="ctr"/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   for some countable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3969" y="3695171"/>
            <a:ext cx="895554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Corollary: </a:t>
            </a:r>
            <a:r>
              <a:rPr lang="en-US" sz="5400" kern="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B</a:t>
            </a:r>
            <a:r>
              <a:rPr lang="en-US" sz="5400" kern="0" dirty="0" smtClean="0">
                <a:solidFill>
                  <a:srgbClr val="000000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sz="5400" kern="0" dirty="0">
                <a:solidFill>
                  <a:srgbClr val="000000"/>
                </a:solidFill>
                <a:latin typeface="Comic Sans MS" pitchFamily="66" charset="0"/>
                <a:cs typeface="Comic Sans MS"/>
              </a:rPr>
              <a:t>is </a:t>
            </a:r>
            <a:r>
              <a:rPr lang="en-US" sz="5400" kern="0" dirty="0" smtClean="0">
                <a:solidFill>
                  <a:srgbClr val="FF0000"/>
                </a:solidFill>
                <a:latin typeface="Comic Sans MS" pitchFamily="66" charset="0"/>
                <a:cs typeface="Comic Sans MS"/>
              </a:rPr>
              <a:t>un</a:t>
            </a:r>
            <a:r>
              <a:rPr lang="en-US" sz="5400" kern="0" dirty="0" smtClean="0">
                <a:solidFill>
                  <a:srgbClr val="000000"/>
                </a:solidFill>
                <a:latin typeface="Comic Sans MS" pitchFamily="66" charset="0"/>
                <a:cs typeface="Comic Sans MS"/>
              </a:rPr>
              <a:t>countable </a:t>
            </a:r>
            <a:r>
              <a:rPr lang="en-US" sz="5400" kern="0" dirty="0" err="1" smtClean="0">
                <a:solidFill>
                  <a:srgbClr val="000000"/>
                </a:solidFill>
                <a:latin typeface="Comic Sans MS" pitchFamily="66" charset="0"/>
                <a:cs typeface="Comic Sans MS"/>
              </a:rPr>
              <a:t>iff</a:t>
            </a:r>
            <a:endParaRPr lang="en-US" sz="5400" kern="0" dirty="0" smtClean="0">
              <a:solidFill>
                <a:srgbClr val="000000"/>
              </a:solidFill>
              <a:latin typeface="Comic Sans MS" pitchFamily="66" charset="0"/>
              <a:cs typeface="Comic Sans MS"/>
            </a:endParaRPr>
          </a:p>
          <a:p>
            <a:pPr algn="ctr"/>
            <a:r>
              <a:rPr lang="en-US" sz="5400" kern="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             B </a:t>
            </a:r>
            <a:r>
              <a:rPr lang="en-US" sz="5400" kern="0" dirty="0" err="1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surj</a:t>
            </a:r>
            <a:r>
              <a:rPr lang="en-US" sz="5400" kern="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sz="5400" kern="0" dirty="0" smtClean="0">
                <a:solidFill>
                  <a:srgbClr val="FF0000"/>
                </a:solidFill>
                <a:latin typeface="Comic Sans MS" pitchFamily="66" charset="0"/>
                <a:cs typeface="Comic Sans MS"/>
              </a:rPr>
              <a:t>U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</a:p>
          <a:p>
            <a:pPr algn="ctr"/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   for some uncountable </a:t>
            </a:r>
            <a:r>
              <a:rPr lang="en-US" sz="5400" dirty="0">
                <a:solidFill>
                  <a:srgbClr val="FF0000"/>
                </a:solidFill>
                <a:latin typeface="Comic Sans MS"/>
                <a:cs typeface="Comic Sans MS"/>
              </a:rPr>
              <a:t>U</a:t>
            </a:r>
            <a:endParaRPr lang="en-US" sz="5400" dirty="0" smtClean="0">
              <a:solidFill>
                <a:srgbClr val="FF0000"/>
              </a:solidFill>
              <a:latin typeface="Comic Sans MS"/>
              <a:cs typeface="Comic Sans M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70599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0176" y="1639756"/>
            <a:ext cx="8495342" cy="35825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We know</a:t>
            </a:r>
          </a:p>
          <a:p>
            <a:endParaRPr lang="en-US" sz="4800" dirty="0" smtClean="0">
              <a:latin typeface="Comic Sans MS"/>
              <a:cs typeface="Comic Sans MS"/>
            </a:endParaRPr>
          </a:p>
          <a:p>
            <a:pPr>
              <a:lnSpc>
                <a:spcPct val="80000"/>
              </a:lnSpc>
            </a:pPr>
            <a:endParaRPr lang="en-US" sz="4800" dirty="0" smtClean="0">
              <a:latin typeface="Comic Sans MS"/>
              <a:cs typeface="Comic Sans MS"/>
            </a:endParaRPr>
          </a:p>
          <a:p>
            <a:pPr>
              <a:lnSpc>
                <a:spcPct val="80000"/>
              </a:lnSpc>
            </a:pPr>
            <a:r>
              <a:rPr lang="en-US" sz="4800" dirty="0" smtClean="0">
                <a:latin typeface="Comic Sans MS"/>
                <a:cs typeface="Comic Sans MS"/>
              </a:rPr>
              <a:t>and               uncountable by</a:t>
            </a:r>
          </a:p>
          <a:p>
            <a:pPr>
              <a:lnSpc>
                <a:spcPct val="110000"/>
              </a:lnSpc>
            </a:pPr>
            <a:r>
              <a:rPr lang="en-US" sz="4800" dirty="0" smtClean="0">
                <a:latin typeface="Comic Sans MS"/>
                <a:cs typeface="Comic Sans MS"/>
              </a:rPr>
              <a:t>Cantor,</a:t>
            </a:r>
            <a:endParaRPr lang="en-US" sz="4400" dirty="0" smtClean="0">
              <a:latin typeface="Comic Sans MS"/>
              <a:cs typeface="Comic Sans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 </a:t>
            </a:r>
            <a:r>
              <a:rPr lang="en-US" sz="5400" dirty="0" smtClean="0">
                <a:solidFill>
                  <a:srgbClr val="0000FF"/>
                </a:solidFill>
              </a:rPr>
              <a:t>{0,1}</a:t>
            </a:r>
            <a:r>
              <a:rPr lang="en-US" sz="5400" baseline="30000" dirty="0" err="1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ω</a:t>
            </a:r>
            <a:r>
              <a:rPr lang="en-US" sz="5400" baseline="30000" dirty="0" smtClean="0">
                <a:solidFill>
                  <a:srgbClr val="0000FF"/>
                </a:solidFill>
                <a:latin typeface="Euclid Symbol" charset="2"/>
              </a:rPr>
              <a:t> </a:t>
            </a:r>
            <a:r>
              <a:rPr lang="en-US" sz="5400" dirty="0" smtClean="0">
                <a:solidFill>
                  <a:schemeClr val="tx1"/>
                </a:solidFill>
                <a:latin typeface="Comic Sans MS"/>
              </a:rPr>
              <a:t> again</a:t>
            </a:r>
            <a:endParaRPr lang="en-US" sz="5400" dirty="0">
              <a:solidFill>
                <a:schemeClr val="tx1"/>
              </a:solidFill>
              <a:latin typeface="Comic Sans MS"/>
            </a:endParaRPr>
          </a:p>
        </p:txBody>
      </p:sp>
      <p:sp>
        <p:nvSpPr>
          <p:cNvPr id="14" name="Arc 13"/>
          <p:cNvSpPr/>
          <p:nvPr/>
        </p:nvSpPr>
        <p:spPr>
          <a:xfrm>
            <a:off x="2122996" y="3617397"/>
            <a:ext cx="3060192" cy="768096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omic Sans MS"/>
              <a:cs typeface="Comic Sans MS"/>
            </a:endParaRPr>
          </a:p>
        </p:txBody>
      </p:sp>
      <p:cxnSp>
        <p:nvCxnSpPr>
          <p:cNvPr id="27" name="Curved Connector 26"/>
          <p:cNvCxnSpPr/>
          <p:nvPr/>
        </p:nvCxnSpPr>
        <p:spPr>
          <a:xfrm>
            <a:off x="2086420" y="3617397"/>
            <a:ext cx="914400" cy="9144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/>
          <p:nvPr/>
        </p:nvCxnSpPr>
        <p:spPr>
          <a:xfrm>
            <a:off x="2171764" y="3556437"/>
            <a:ext cx="914400" cy="9144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274438" y="2517598"/>
            <a:ext cx="1846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5400" dirty="0">
              <a:latin typeface="Comic Sans MS" pitchFamily="66" charset="0"/>
              <a:cs typeface="Comic Sans MS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5309614"/>
              </p:ext>
            </p:extLst>
          </p:nvPr>
        </p:nvGraphicFramePr>
        <p:xfrm>
          <a:off x="1434628" y="2209914"/>
          <a:ext cx="6653643" cy="14259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43" name="Equation" r:id="rId5" imgW="1244600" imgH="266700" progId="Equation.DSMT4">
                  <p:embed/>
                </p:oleObj>
              </mc:Choice>
              <mc:Fallback>
                <p:oleObj name="Equation" r:id="rId5" imgW="1244600" imgH="266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34628" y="2209914"/>
                        <a:ext cx="6653643" cy="14259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0826445"/>
              </p:ext>
            </p:extLst>
          </p:nvPr>
        </p:nvGraphicFramePr>
        <p:xfrm>
          <a:off x="1764333" y="3499635"/>
          <a:ext cx="2514064" cy="10526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44" name="Equation" r:id="rId7" imgW="546100" imgH="228600" progId="Equation.DSMT4">
                  <p:embed/>
                </p:oleObj>
              </mc:Choice>
              <mc:Fallback>
                <p:oleObj name="Equation" r:id="rId7" imgW="5461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64333" y="3499635"/>
                        <a:ext cx="2514064" cy="10526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785064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 </a:t>
            </a:r>
            <a:r>
              <a:rPr lang="en-US" sz="5400" dirty="0" smtClean="0">
                <a:solidFill>
                  <a:srgbClr val="0000FF"/>
                </a:solidFill>
              </a:rPr>
              <a:t>{0,1}</a:t>
            </a:r>
            <a:r>
              <a:rPr lang="en-US" sz="5400" baseline="30000" dirty="0" err="1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ω</a:t>
            </a:r>
            <a:r>
              <a:rPr lang="en-US" sz="5400" baseline="30000" dirty="0" smtClean="0">
                <a:solidFill>
                  <a:srgbClr val="0000FF"/>
                </a:solidFill>
                <a:latin typeface="Euclid Symbol" charset="2"/>
              </a:rPr>
              <a:t> </a:t>
            </a:r>
            <a:r>
              <a:rPr lang="en-US" sz="5400" dirty="0" smtClean="0">
                <a:solidFill>
                  <a:schemeClr val="tx1"/>
                </a:solidFill>
                <a:latin typeface="Comic Sans MS"/>
              </a:rPr>
              <a:t> again</a:t>
            </a:r>
            <a:endParaRPr lang="en-US" sz="5400" dirty="0">
              <a:solidFill>
                <a:schemeClr val="tx1"/>
              </a:solidFill>
              <a:latin typeface="Comic Sans MS"/>
            </a:endParaRPr>
          </a:p>
        </p:txBody>
      </p:sp>
      <p:sp>
        <p:nvSpPr>
          <p:cNvPr id="14" name="Arc 13"/>
          <p:cNvSpPr/>
          <p:nvPr/>
        </p:nvSpPr>
        <p:spPr>
          <a:xfrm>
            <a:off x="2122996" y="3617397"/>
            <a:ext cx="3060192" cy="768096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omic Sans MS"/>
              <a:cs typeface="Comic Sans MS"/>
            </a:endParaRPr>
          </a:p>
        </p:txBody>
      </p:sp>
      <p:cxnSp>
        <p:nvCxnSpPr>
          <p:cNvPr id="27" name="Curved Connector 26"/>
          <p:cNvCxnSpPr/>
          <p:nvPr/>
        </p:nvCxnSpPr>
        <p:spPr>
          <a:xfrm>
            <a:off x="2086420" y="3617397"/>
            <a:ext cx="914400" cy="9144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/>
          <p:nvPr/>
        </p:nvCxnSpPr>
        <p:spPr>
          <a:xfrm>
            <a:off x="2171764" y="3556437"/>
            <a:ext cx="914400" cy="9144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274438" y="2517598"/>
            <a:ext cx="1846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5400" dirty="0">
              <a:latin typeface="Comic Sans MS" pitchFamily="66" charset="0"/>
              <a:cs typeface="Comic Sans MS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6514073"/>
              </p:ext>
            </p:extLst>
          </p:nvPr>
        </p:nvGraphicFramePr>
        <p:xfrm>
          <a:off x="1434628" y="2209914"/>
          <a:ext cx="6653643" cy="14259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87" name="Equation" r:id="rId5" imgW="1244600" imgH="266700" progId="Equation.DSMT4">
                  <p:embed/>
                </p:oleObj>
              </mc:Choice>
              <mc:Fallback>
                <p:oleObj name="Equation" r:id="rId5" imgW="1244600" imgH="266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34628" y="2209914"/>
                        <a:ext cx="6653643" cy="14259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0176" y="1639756"/>
            <a:ext cx="8648629" cy="35825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We know</a:t>
            </a:r>
          </a:p>
          <a:p>
            <a:endParaRPr lang="en-US" sz="4800" dirty="0" smtClean="0">
              <a:latin typeface="Comic Sans MS"/>
              <a:cs typeface="Comic Sans MS"/>
            </a:endParaRPr>
          </a:p>
          <a:p>
            <a:pPr>
              <a:lnSpc>
                <a:spcPct val="80000"/>
              </a:lnSpc>
            </a:pPr>
            <a:endParaRPr lang="en-US" sz="4800" dirty="0" smtClean="0">
              <a:latin typeface="Comic Sans MS"/>
              <a:cs typeface="Comic Sans MS"/>
            </a:endParaRPr>
          </a:p>
          <a:p>
            <a:pPr>
              <a:lnSpc>
                <a:spcPct val="80000"/>
              </a:lnSpc>
            </a:pPr>
            <a:r>
              <a:rPr lang="en-US" sz="4800" dirty="0" smtClean="0">
                <a:latin typeface="Comic Sans MS"/>
                <a:cs typeface="Comic Sans MS"/>
              </a:rPr>
              <a:t>and               uncountable by</a:t>
            </a:r>
          </a:p>
          <a:p>
            <a:r>
              <a:rPr lang="en-US" sz="4800" dirty="0" smtClean="0">
                <a:latin typeface="Comic Sans MS"/>
                <a:cs typeface="Comic Sans MS"/>
              </a:rPr>
              <a:t>Cantor, so </a:t>
            </a:r>
            <a:r>
              <a:rPr lang="en-US" sz="5400" kern="0" dirty="0">
                <a:solidFill>
                  <a:srgbClr val="0000FF"/>
                </a:solidFill>
                <a:latin typeface="Comic Sans MS" pitchFamily="66" charset="0"/>
                <a:ea typeface="+mj-ea"/>
                <a:cs typeface="Comic Sans MS"/>
              </a:rPr>
              <a:t>{0,1}</a:t>
            </a:r>
            <a:r>
              <a:rPr lang="en-US" sz="5400" kern="0" baseline="30000" dirty="0" err="1">
                <a:solidFill>
                  <a:srgbClr val="0000FF"/>
                </a:solidFill>
                <a:latin typeface="Euclid Symbol" charset="2"/>
                <a:ea typeface="+mj-ea"/>
                <a:cs typeface="Euclid Symbol" charset="2"/>
              </a:rPr>
              <a:t>ω</a:t>
            </a:r>
            <a:r>
              <a:rPr lang="en-US" sz="5400" b="1" kern="0" baseline="30000">
                <a:solidFill>
                  <a:srgbClr val="0000FF"/>
                </a:solidFill>
                <a:latin typeface="Euclid Symbol" charset="2"/>
                <a:ea typeface="+mj-ea"/>
                <a:cs typeface="Comic Sans MS"/>
              </a:rPr>
              <a:t> </a:t>
            </a:r>
            <a:r>
              <a:rPr lang="en-US" sz="4800" kern="0" smtClean="0">
                <a:solidFill>
                  <a:srgbClr val="000000"/>
                </a:solidFill>
                <a:latin typeface="Comic Sans MS"/>
                <a:ea typeface="+mj-ea"/>
                <a:cs typeface="Comic Sans MS"/>
              </a:rPr>
              <a:t>uncountable.</a:t>
            </a:r>
            <a:endParaRPr lang="en-US" sz="4400" dirty="0" smtClean="0">
              <a:latin typeface="Comic Sans MS"/>
              <a:cs typeface="Comic Sans MS"/>
            </a:endParaRPr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9213793"/>
              </p:ext>
            </p:extLst>
          </p:nvPr>
        </p:nvGraphicFramePr>
        <p:xfrm>
          <a:off x="1764333" y="3499635"/>
          <a:ext cx="2514064" cy="10526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88" name="Equation" r:id="rId7" imgW="546100" imgH="228600" progId="Equation.DSMT4">
                  <p:embed/>
                </p:oleObj>
              </mc:Choice>
              <mc:Fallback>
                <p:oleObj name="Equation" r:id="rId7" imgW="5461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64333" y="3499635"/>
                        <a:ext cx="2514064" cy="10526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3226906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Numbers Uncountable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8740088"/>
              </p:ext>
            </p:extLst>
          </p:nvPr>
        </p:nvGraphicFramePr>
        <p:xfrm>
          <a:off x="2404967" y="863029"/>
          <a:ext cx="4376736" cy="17394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19" name="Equation" r:id="rId4" imgW="990600" imgH="393700" progId="Equation.DSMT4">
                  <p:embed/>
                </p:oleObj>
              </mc:Choice>
              <mc:Fallback>
                <p:oleObj name="Equation" r:id="rId4" imgW="9906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04967" y="863029"/>
                        <a:ext cx="4376736" cy="17394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85011" y="2402534"/>
            <a:ext cx="701459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latin typeface="Comic Sans MS"/>
                <a:cs typeface="Comic Sans MS"/>
              </a:rPr>
              <a:t>map </a:t>
            </a:r>
            <a:r>
              <a:rPr lang="en-US" sz="4400" b="1" dirty="0">
                <a:solidFill>
                  <a:srgbClr val="0000FF"/>
                </a:solidFill>
                <a:latin typeface="Euclid Symbol" charset="2"/>
                <a:cs typeface="Euclid Symbol" charset="2"/>
              </a:rPr>
              <a:t>±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r</a:t>
            </a:r>
            <a:r>
              <a:rPr lang="en-US" sz="5400" dirty="0" smtClean="0">
                <a:latin typeface="Comic Sans MS"/>
                <a:cs typeface="Comic Sans MS"/>
              </a:rPr>
              <a:t> to binary rep</a:t>
            </a:r>
          </a:p>
          <a:p>
            <a:r>
              <a:rPr lang="en-US" sz="5400" dirty="0">
                <a:solidFill>
                  <a:srgbClr val="0000FF"/>
                </a:solidFill>
                <a:latin typeface="Comic Sans MS"/>
                <a:cs typeface="Comic Sans MS"/>
              </a:rPr>
              <a:t>7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1/3</a:t>
            </a:r>
            <a:r>
              <a:rPr lang="en-US" sz="5400" dirty="0" smtClean="0">
                <a:latin typeface="Comic Sans MS"/>
                <a:cs typeface="Comic Sans MS"/>
              </a:rPr>
              <a:t>  =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111.010101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…</a:t>
            </a:r>
          </a:p>
          <a:p>
            <a:r>
              <a:rPr lang="en-US" sz="5400" dirty="0" smtClean="0">
                <a:latin typeface="Comic Sans MS"/>
                <a:cs typeface="Comic Sans MS"/>
              </a:rPr>
              <a:t>maps to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111010101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544112753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Numbers Uncountable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407760"/>
              </p:ext>
            </p:extLst>
          </p:nvPr>
        </p:nvGraphicFramePr>
        <p:xfrm>
          <a:off x="2404967" y="863029"/>
          <a:ext cx="4376736" cy="17394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64" name="Equation" r:id="rId4" imgW="990600" imgH="393700" progId="Equation.DSMT4">
                  <p:embed/>
                </p:oleObj>
              </mc:Choice>
              <mc:Fallback>
                <p:oleObj name="Equation" r:id="rId4" imgW="9906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04967" y="863029"/>
                        <a:ext cx="4376736" cy="17394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85011" y="2402534"/>
            <a:ext cx="7233734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latin typeface="Comic Sans MS"/>
                <a:cs typeface="Comic Sans MS"/>
              </a:rPr>
              <a:t>map </a:t>
            </a:r>
            <a:r>
              <a:rPr lang="en-US" sz="4400" b="1" dirty="0">
                <a:solidFill>
                  <a:srgbClr val="0000FF"/>
                </a:solidFill>
                <a:latin typeface="Euclid Symbol" charset="2"/>
                <a:cs typeface="Euclid Symbol" charset="2"/>
              </a:rPr>
              <a:t>±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r</a:t>
            </a:r>
            <a:r>
              <a:rPr lang="en-US" sz="5400" dirty="0" smtClean="0">
                <a:latin typeface="Comic Sans MS"/>
                <a:cs typeface="Comic Sans MS"/>
              </a:rPr>
              <a:t> to binary rep</a:t>
            </a:r>
          </a:p>
          <a:p>
            <a:r>
              <a:rPr lang="en-US" sz="5400" dirty="0">
                <a:solidFill>
                  <a:srgbClr val="0000FF"/>
                </a:solidFill>
                <a:latin typeface="Comic Sans MS"/>
                <a:cs typeface="Comic Sans MS"/>
              </a:rPr>
              <a:t>1/2</a:t>
            </a:r>
            <a:r>
              <a:rPr lang="en-US" sz="5400" dirty="0">
                <a:latin typeface="Comic Sans MS"/>
                <a:cs typeface="Comic Sans MS"/>
              </a:rPr>
              <a:t>   </a:t>
            </a:r>
            <a:r>
              <a:rPr lang="en-US" sz="5400" b="1" dirty="0">
                <a:latin typeface="Euclid Symbol" charset="2"/>
                <a:cs typeface="Euclid Symbol" charset="2"/>
              </a:rPr>
              <a:t>=</a:t>
            </a:r>
            <a:r>
              <a:rPr lang="en-US" sz="5400" dirty="0">
                <a:latin typeface="Comic Sans MS"/>
                <a:cs typeface="Comic Sans MS"/>
              </a:rPr>
              <a:t>  </a:t>
            </a:r>
            <a:r>
              <a:rPr lang="en-US" sz="5400" dirty="0">
                <a:solidFill>
                  <a:srgbClr val="0000FF"/>
                </a:solidFill>
                <a:latin typeface="Comic Sans MS"/>
                <a:cs typeface="Comic Sans MS"/>
              </a:rPr>
              <a:t>.100000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…</a:t>
            </a:r>
          </a:p>
          <a:p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1/2</a:t>
            </a:r>
            <a:r>
              <a:rPr lang="en-US" sz="5400" dirty="0" smtClean="0">
                <a:latin typeface="Comic Sans MS"/>
                <a:cs typeface="Comic Sans MS"/>
              </a:rPr>
              <a:t> maps to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100000…</a:t>
            </a:r>
            <a:endParaRPr lang="en-US" sz="5400" b="1" dirty="0" smtClean="0">
              <a:latin typeface="Euclid Symbol" charset="2"/>
              <a:cs typeface="Euclid Symbol" charset="2"/>
            </a:endParaRPr>
          </a:p>
          <a:p>
            <a:r>
              <a:rPr lang="en-US" sz="5400" b="1" dirty="0" smtClean="0">
                <a:latin typeface="Euclid Symbol" charset="2"/>
                <a:cs typeface="Euclid Symbol" charset="2"/>
              </a:rPr>
              <a:t>          =</a:t>
            </a:r>
            <a:r>
              <a:rPr lang="en-US" sz="5400" dirty="0" smtClean="0">
                <a:latin typeface="Comic Sans MS"/>
                <a:cs typeface="Comic Sans MS"/>
              </a:rPr>
              <a:t> 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.0111111…</a:t>
            </a:r>
          </a:p>
          <a:p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-1</a:t>
            </a:r>
            <a:r>
              <a:rPr lang="en-US" sz="5400" dirty="0">
                <a:solidFill>
                  <a:srgbClr val="0000FF"/>
                </a:solidFill>
                <a:latin typeface="Comic Sans MS"/>
                <a:cs typeface="Comic Sans MS"/>
              </a:rPr>
              <a:t>/2</a:t>
            </a:r>
            <a:r>
              <a:rPr lang="en-US" sz="5400" dirty="0">
                <a:latin typeface="Comic Sans MS"/>
                <a:cs typeface="Comic Sans MS"/>
              </a:rPr>
              <a:t> maps to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0111111…</a:t>
            </a:r>
            <a:endParaRPr lang="en-US" sz="5400" b="1" dirty="0">
              <a:latin typeface="Euclid Symbol" charset="2"/>
              <a:cs typeface="Euclid Symbol" charset="2"/>
            </a:endParaRPr>
          </a:p>
          <a:p>
            <a:endParaRPr lang="en-US" sz="5400" dirty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179297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5813323" cy="980204"/>
          </a:xfrm>
        </p:spPr>
        <p:txBody>
          <a:bodyPr/>
          <a:lstStyle/>
          <a:p>
            <a:r>
              <a:rPr lang="en-US" sz="4000" dirty="0" smtClean="0"/>
              <a:t> </a:t>
            </a:r>
            <a:r>
              <a:rPr lang="en-US" sz="4000" dirty="0" smtClean="0">
                <a:solidFill>
                  <a:srgbClr val="000000"/>
                </a:solidFill>
              </a:rPr>
              <a:t>C</a:t>
            </a:r>
            <a:r>
              <a:rPr lang="en-US" sz="4000" dirty="0" smtClean="0"/>
              <a:t>ountable Sets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632" y="1435609"/>
            <a:ext cx="8465112" cy="1579618"/>
          </a:xfrm>
          <a:ln w="25400">
            <a:noFill/>
            <a:prstDash val="sysDash"/>
          </a:ln>
        </p:spPr>
        <p:txBody>
          <a:bodyPr/>
          <a:lstStyle/>
          <a:p>
            <a:r>
              <a:rPr lang="en-US" sz="4800" dirty="0" smtClean="0">
                <a:solidFill>
                  <a:srgbClr val="0000FF"/>
                </a:solidFill>
              </a:rPr>
              <a:t>A</a:t>
            </a:r>
            <a:r>
              <a:rPr lang="en-US" sz="4800" dirty="0" smtClean="0"/>
              <a:t> is </a:t>
            </a:r>
            <a:r>
              <a:rPr lang="en-US" sz="4800" dirty="0" smtClean="0">
                <a:solidFill>
                  <a:srgbClr val="9751CB"/>
                </a:solidFill>
              </a:rPr>
              <a:t>countable</a:t>
            </a:r>
            <a:r>
              <a:rPr lang="en-US" sz="4800" dirty="0" smtClean="0"/>
              <a:t> iff can list it:</a:t>
            </a:r>
            <a:r>
              <a:rPr lang="en-US" sz="4800" dirty="0" smtClean="0">
                <a:solidFill>
                  <a:srgbClr val="0000FF"/>
                </a:solidFill>
              </a:rPr>
              <a:t> 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a</a:t>
            </a:r>
            <a:r>
              <a:rPr lang="en-US" sz="4800" baseline="-25000" dirty="0" smtClean="0">
                <a:solidFill>
                  <a:srgbClr val="0000FF"/>
                </a:solidFill>
                <a:latin typeface="Comic Sans MS"/>
              </a:rPr>
              <a:t>0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,a</a:t>
            </a:r>
            <a:r>
              <a:rPr lang="en-US" sz="4800" baseline="-25000" dirty="0" smtClean="0">
                <a:solidFill>
                  <a:srgbClr val="0000FF"/>
                </a:solidFill>
                <a:latin typeface="Comic Sans MS"/>
              </a:rPr>
              <a:t>1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,a</a:t>
            </a:r>
            <a:r>
              <a:rPr lang="en-US" sz="4800" baseline="-25000" dirty="0" smtClean="0">
                <a:solidFill>
                  <a:srgbClr val="0000FF"/>
                </a:solidFill>
                <a:latin typeface="Comic Sans MS"/>
              </a:rPr>
              <a:t>2</a:t>
            </a:r>
            <a:r>
              <a:rPr lang="en-US" sz="4800" dirty="0" smtClean="0">
                <a:solidFill>
                  <a:srgbClr val="0000FF"/>
                </a:solidFill>
              </a:rPr>
              <a:t>,…. </a:t>
            </a:r>
          </a:p>
        </p:txBody>
      </p:sp>
      <p:sp>
        <p:nvSpPr>
          <p:cNvPr id="14" name="Arc 13"/>
          <p:cNvSpPr/>
          <p:nvPr/>
        </p:nvSpPr>
        <p:spPr>
          <a:xfrm>
            <a:off x="2121408" y="5669280"/>
            <a:ext cx="3060192" cy="768096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omic Sans MS"/>
              <a:cs typeface="Comic Sans MS"/>
            </a:endParaRPr>
          </a:p>
        </p:txBody>
      </p:sp>
      <p:cxnSp>
        <p:nvCxnSpPr>
          <p:cNvPr id="27" name="Curved Connector 26"/>
          <p:cNvCxnSpPr/>
          <p:nvPr/>
        </p:nvCxnSpPr>
        <p:spPr>
          <a:xfrm>
            <a:off x="2084832" y="5669280"/>
            <a:ext cx="914400" cy="9144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/>
          <p:nvPr/>
        </p:nvCxnSpPr>
        <p:spPr>
          <a:xfrm>
            <a:off x="2170176" y="5608320"/>
            <a:ext cx="914400" cy="9144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272850" y="4569481"/>
            <a:ext cx="1846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5400" dirty="0">
              <a:latin typeface="Comic Sans MS" pitchFamily="66" charset="0"/>
              <a:cs typeface="Comic Sans M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1295" y="4104961"/>
            <a:ext cx="83595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Claim:      </a:t>
            </a:r>
            <a:r>
              <a:rPr lang="en-US" sz="4800" dirty="0">
                <a:latin typeface="Comic Sans MS"/>
                <a:cs typeface="Comic Sans MS"/>
              </a:rPr>
              <a:t> </a:t>
            </a:r>
            <a:r>
              <a:rPr lang="en-US" sz="4800" dirty="0" smtClean="0">
                <a:latin typeface="Comic Sans MS"/>
                <a:cs typeface="Comic Sans MS"/>
              </a:rPr>
              <a:t>:</a:t>
            </a:r>
            <a:r>
              <a:rPr lang="en-US" sz="4800" dirty="0">
                <a:latin typeface="Comic Sans MS"/>
                <a:cs typeface="Comic Sans MS"/>
              </a:rPr>
              <a:t>:= </a:t>
            </a:r>
            <a:r>
              <a:rPr lang="en-US" sz="4800" dirty="0" smtClean="0">
                <a:latin typeface="Comic Sans MS"/>
                <a:cs typeface="Comic Sans MS"/>
              </a:rPr>
              <a:t>{</a:t>
            </a:r>
            <a:r>
              <a:rPr lang="en-US" sz="4800" dirty="0" smtClean="0">
                <a:solidFill>
                  <a:srgbClr val="F50802"/>
                </a:solidFill>
                <a:latin typeface="Comic Sans MS"/>
                <a:cs typeface="Comic Sans MS"/>
              </a:rPr>
              <a:t>∞</a:t>
            </a:r>
            <a:r>
              <a:rPr lang="en-US" sz="4800" dirty="0" smtClean="0">
                <a:latin typeface="Comic Sans MS"/>
                <a:cs typeface="Comic Sans MS"/>
              </a:rPr>
              <a:t>-bit strings</a:t>
            </a:r>
            <a:r>
              <a:rPr lang="en-US" sz="4800" dirty="0">
                <a:latin typeface="Comic Sans MS"/>
                <a:cs typeface="Comic Sans MS"/>
              </a:rPr>
              <a:t>}</a:t>
            </a:r>
          </a:p>
          <a:p>
            <a:r>
              <a:rPr lang="en-US" sz="4800" dirty="0" smtClean="0">
                <a:latin typeface="Comic Sans MS"/>
                <a:cs typeface="Comic Sans MS"/>
              </a:rPr>
              <a:t>is </a:t>
            </a:r>
            <a:r>
              <a:rPr lang="en-US" sz="4800" dirty="0" smtClean="0">
                <a:solidFill>
                  <a:srgbClr val="FF0000"/>
                </a:solidFill>
                <a:latin typeface="Comic Sans MS"/>
                <a:cs typeface="Comic Sans MS"/>
              </a:rPr>
              <a:t>uncountable</a:t>
            </a:r>
            <a:r>
              <a:rPr lang="en-US" sz="4800" dirty="0" smtClean="0">
                <a:latin typeface="Comic Sans MS"/>
                <a:cs typeface="Comic Sans MS"/>
              </a:rPr>
              <a:t>.</a:t>
            </a:r>
            <a:endParaRPr lang="en-US" sz="4800" dirty="0" smtClean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6901765"/>
              </p:ext>
            </p:extLst>
          </p:nvPr>
        </p:nvGraphicFramePr>
        <p:xfrm>
          <a:off x="2212911" y="3806649"/>
          <a:ext cx="1507428" cy="129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15" name="Equation" r:id="rId5" imgW="457200" imgH="393700" progId="Equation.DSMT4">
                  <p:embed/>
                </p:oleObj>
              </mc:Choice>
              <mc:Fallback>
                <p:oleObj name="Equation" r:id="rId5" imgW="4572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12911" y="3806649"/>
                        <a:ext cx="1507428" cy="1298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154244" y="2230193"/>
            <a:ext cx="8916014" cy="1880197"/>
            <a:chOff x="154244" y="2230193"/>
            <a:chExt cx="8916014" cy="1880197"/>
          </a:xfrm>
        </p:grpSpPr>
        <p:graphicFrame>
          <p:nvGraphicFramePr>
            <p:cNvPr id="13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43560008"/>
                </p:ext>
              </p:extLst>
            </p:nvPr>
          </p:nvGraphicFramePr>
          <p:xfrm>
            <a:off x="591477" y="2811815"/>
            <a:ext cx="1465263" cy="1298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816" name="Equation" r:id="rId7" imgW="444500" imgH="393700" progId="Equation.DSMT4">
                    <p:embed/>
                  </p:oleObj>
                </mc:Choice>
                <mc:Fallback>
                  <p:oleObj name="Equation" r:id="rId7" imgW="444500" imgH="3937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591477" y="2811815"/>
                          <a:ext cx="1465263" cy="12985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TextBox 7"/>
            <p:cNvSpPr txBox="1"/>
            <p:nvPr/>
          </p:nvSpPr>
          <p:spPr>
            <a:xfrm>
              <a:off x="154244" y="2230193"/>
              <a:ext cx="8916014" cy="16773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1800"/>
                </a:spcAft>
              </a:pPr>
              <a:r>
                <a:rPr lang="en-US" sz="4400" dirty="0" smtClean="0">
                  <a:latin typeface="Comic Sans MS"/>
                  <a:cs typeface="Comic Sans MS"/>
                </a:rPr>
                <a:t>   </a:t>
              </a:r>
              <a:r>
                <a:rPr lang="en-US" sz="44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               </a:t>
              </a:r>
              <a:r>
                <a:rPr lang="en-US" sz="4400" dirty="0" smtClean="0">
                  <a:latin typeface="Comic Sans MS"/>
                  <a:cs typeface="Comic Sans MS"/>
                </a:rPr>
                <a:t>         example:</a:t>
              </a:r>
            </a:p>
            <a:p>
              <a:pPr>
                <a:spcAft>
                  <a:spcPts val="1800"/>
                </a:spcAft>
              </a:pPr>
              <a:r>
                <a:rPr lang="en-US" sz="4400" dirty="0" smtClean="0">
                  <a:latin typeface="Comic Sans MS"/>
                  <a:cs typeface="Comic Sans MS"/>
                </a:rPr>
                <a:t>          ::= {</a:t>
              </a:r>
              <a:r>
                <a:rPr lang="en-US" sz="4400" dirty="0" smtClean="0">
                  <a:solidFill>
                    <a:srgbClr val="008000"/>
                  </a:solidFill>
                  <a:latin typeface="Comic Sans MS"/>
                  <a:cs typeface="Comic Sans MS"/>
                </a:rPr>
                <a:t>finite</a:t>
              </a:r>
              <a:r>
                <a:rPr lang="en-US" sz="4400" dirty="0" smtClean="0">
                  <a:latin typeface="Comic Sans MS"/>
                  <a:cs typeface="Comic Sans MS"/>
                </a:rPr>
                <a:t> bit strings}</a:t>
              </a:r>
            </a:p>
          </p:txBody>
        </p:sp>
      </p:grpSp>
    </p:spTree>
    <p:custDataLst>
      <p:tags r:id="rId2"/>
    </p:custDataLst>
    <p:extLst>
      <p:ext uri="{BB962C8B-B14F-4D97-AF65-F5344CB8AC3E}">
        <p14:creationId xmlns:p14="http://schemas.microsoft.com/office/powerpoint/2010/main" val="3424049359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Diagonal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331" y="1330951"/>
            <a:ext cx="2564572" cy="963243"/>
          </a:xfrm>
        </p:spPr>
        <p:txBody>
          <a:bodyPr/>
          <a:lstStyle/>
          <a:p>
            <a:r>
              <a:rPr lang="en-US" dirty="0" smtClean="0"/>
              <a:t>Suppose 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2891035"/>
              </p:ext>
            </p:extLst>
          </p:nvPr>
        </p:nvGraphicFramePr>
        <p:xfrm>
          <a:off x="2652406" y="1005045"/>
          <a:ext cx="4398962" cy="1296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86" name="Equation" r:id="rId5" imgW="1333500" imgH="393700" progId="Equation.DSMT4">
                  <p:embed/>
                </p:oleObj>
              </mc:Choice>
              <mc:Fallback>
                <p:oleObj name="Equation" r:id="rId5" imgW="13335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52406" y="1005045"/>
                        <a:ext cx="4398962" cy="1296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400760"/>
              </p:ext>
            </p:extLst>
          </p:nvPr>
        </p:nvGraphicFramePr>
        <p:xfrm>
          <a:off x="1081228" y="2355012"/>
          <a:ext cx="6597515" cy="380279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07501"/>
                <a:gridCol w="507501"/>
                <a:gridCol w="507501"/>
                <a:gridCol w="507501"/>
                <a:gridCol w="507501"/>
                <a:gridCol w="507501"/>
                <a:gridCol w="507501"/>
                <a:gridCol w="507501"/>
                <a:gridCol w="507501"/>
                <a:gridCol w="773582"/>
                <a:gridCol w="415347"/>
                <a:gridCol w="513236"/>
                <a:gridCol w="327841"/>
              </a:tblGrid>
              <a:tr h="432540"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2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3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n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n+1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F5FCFD"/>
                          </a:solidFill>
                          <a:latin typeface="Comic Sans MS"/>
                          <a:cs typeface="Comic Sans MS"/>
                        </a:rPr>
                        <a:t>s</a:t>
                      </a:r>
                      <a:r>
                        <a:rPr lang="en-US" sz="2800" baseline="-25000" dirty="0" smtClean="0">
                          <a:solidFill>
                            <a:srgbClr val="F5FCFD"/>
                          </a:solidFill>
                          <a:latin typeface="Comic Sans MS"/>
                          <a:cs typeface="Comic Sans MS"/>
                        </a:rPr>
                        <a:t>0</a:t>
                      </a:r>
                      <a:endParaRPr lang="en-US" sz="2800" baseline="-25000" dirty="0">
                        <a:solidFill>
                          <a:srgbClr val="F5FCFD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 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F5FCFD"/>
                          </a:solidFill>
                          <a:latin typeface="Comic Sans MS"/>
                          <a:cs typeface="Comic Sans MS"/>
                        </a:rPr>
                        <a:t>s</a:t>
                      </a:r>
                      <a:r>
                        <a:rPr lang="en-US" sz="2800" baseline="-25000" dirty="0" smtClean="0">
                          <a:solidFill>
                            <a:srgbClr val="F5FCFD"/>
                          </a:solidFill>
                          <a:latin typeface="Comic Sans MS"/>
                          <a:cs typeface="Comic Sans MS"/>
                        </a:rPr>
                        <a:t>1</a:t>
                      </a:r>
                      <a:endParaRPr lang="en-US" sz="2800" baseline="-25000" dirty="0">
                        <a:solidFill>
                          <a:srgbClr val="F5FCFD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 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s</a:t>
                      </a:r>
                      <a:r>
                        <a:rPr kumimoji="0" lang="en-US" sz="28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2</a:t>
                      </a: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 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s</a:t>
                      </a:r>
                      <a:r>
                        <a:rPr kumimoji="0" lang="en-US" sz="28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3</a:t>
                      </a: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 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5FCFD"/>
                          </a:solidFill>
                          <a:latin typeface="Comic Sans MS"/>
                          <a:cs typeface="Comic Sans MS"/>
                        </a:rPr>
                        <a:t>.</a:t>
                      </a:r>
                      <a:endParaRPr lang="en-US" sz="1800" dirty="0">
                        <a:solidFill>
                          <a:srgbClr val="F5FCFD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.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5FCFD"/>
                        </a:solidFill>
                        <a:effectLst/>
                        <a:uLnTx/>
                        <a:uFillTx/>
                        <a:latin typeface="Comic Sans MS"/>
                        <a:ea typeface="+mn-ea"/>
                        <a:cs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3880783758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Diagonal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331" y="1355532"/>
            <a:ext cx="8229600" cy="4525963"/>
          </a:xfrm>
        </p:spPr>
        <p:txBody>
          <a:bodyPr/>
          <a:lstStyle/>
          <a:p>
            <a:r>
              <a:rPr lang="en-US" dirty="0" smtClean="0"/>
              <a:t>Suppose 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6789134"/>
              </p:ext>
            </p:extLst>
          </p:nvPr>
        </p:nvGraphicFramePr>
        <p:xfrm>
          <a:off x="2652406" y="988657"/>
          <a:ext cx="4398962" cy="1296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1" name="Equation" r:id="rId5" imgW="1333500" imgH="393700" progId="Equation.DSMT4">
                  <p:embed/>
                </p:oleObj>
              </mc:Choice>
              <mc:Fallback>
                <p:oleObj name="Equation" r:id="rId5" imgW="13335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52406" y="988657"/>
                        <a:ext cx="4398962" cy="1296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501404"/>
              </p:ext>
            </p:extLst>
          </p:nvPr>
        </p:nvGraphicFramePr>
        <p:xfrm>
          <a:off x="1081228" y="2355012"/>
          <a:ext cx="6597515" cy="380279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07501"/>
                <a:gridCol w="507501"/>
                <a:gridCol w="507501"/>
                <a:gridCol w="507501"/>
                <a:gridCol w="507501"/>
                <a:gridCol w="507501"/>
                <a:gridCol w="507501"/>
                <a:gridCol w="507501"/>
                <a:gridCol w="507501"/>
                <a:gridCol w="773582"/>
                <a:gridCol w="415347"/>
                <a:gridCol w="513236"/>
                <a:gridCol w="327841"/>
              </a:tblGrid>
              <a:tr h="432540"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2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3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n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n+1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F5FCFD"/>
                          </a:solidFill>
                          <a:latin typeface="Comic Sans MS"/>
                          <a:cs typeface="Comic Sans MS"/>
                        </a:rPr>
                        <a:t>s</a:t>
                      </a:r>
                      <a:r>
                        <a:rPr lang="en-US" sz="2800" baseline="-25000" dirty="0" smtClean="0">
                          <a:solidFill>
                            <a:srgbClr val="F5FCFD"/>
                          </a:solidFill>
                          <a:latin typeface="Comic Sans MS"/>
                          <a:cs typeface="Comic Sans MS"/>
                        </a:rPr>
                        <a:t>0</a:t>
                      </a:r>
                      <a:endParaRPr lang="en-US" sz="2800" baseline="-25000" dirty="0">
                        <a:solidFill>
                          <a:srgbClr val="F5FCFD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 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F5FCFD"/>
                          </a:solidFill>
                          <a:latin typeface="Comic Sans MS"/>
                          <a:cs typeface="Comic Sans MS"/>
                        </a:rPr>
                        <a:t>s</a:t>
                      </a:r>
                      <a:r>
                        <a:rPr lang="en-US" sz="2800" baseline="-25000" dirty="0" smtClean="0">
                          <a:solidFill>
                            <a:srgbClr val="F5FCFD"/>
                          </a:solidFill>
                          <a:latin typeface="Comic Sans MS"/>
                          <a:cs typeface="Comic Sans MS"/>
                        </a:rPr>
                        <a:t>1</a:t>
                      </a:r>
                      <a:endParaRPr lang="en-US" sz="2800" baseline="-25000" dirty="0">
                        <a:solidFill>
                          <a:srgbClr val="F5FCFD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 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s</a:t>
                      </a:r>
                      <a:r>
                        <a:rPr kumimoji="0" lang="en-US" sz="28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2</a:t>
                      </a: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 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s</a:t>
                      </a:r>
                      <a:r>
                        <a:rPr kumimoji="0" lang="en-US" sz="28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3</a:t>
                      </a: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 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5FCFD"/>
                          </a:solidFill>
                          <a:latin typeface="Comic Sans MS"/>
                          <a:cs typeface="Comic Sans MS"/>
                        </a:rPr>
                        <a:t>.</a:t>
                      </a:r>
                      <a:endParaRPr lang="en-US" sz="1800" dirty="0">
                        <a:solidFill>
                          <a:srgbClr val="F5FCFD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.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5FCFD"/>
                        </a:solidFill>
                        <a:effectLst/>
                        <a:uLnTx/>
                        <a:uFillTx/>
                        <a:latin typeface="Comic Sans MS"/>
                        <a:ea typeface="+mn-ea"/>
                        <a:cs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</a:tbl>
          </a:graphicData>
        </a:graphic>
      </p:graphicFrame>
      <p:sp useBgFill="1">
        <p:nvSpPr>
          <p:cNvPr id="6" name="TextBox 5"/>
          <p:cNvSpPr txBox="1"/>
          <p:nvPr/>
        </p:nvSpPr>
        <p:spPr>
          <a:xfrm>
            <a:off x="2109031" y="3338191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74BE3"/>
                </a:solidFill>
                <a:latin typeface="Comic Sans MS" pitchFamily="66" charset="0"/>
                <a:cs typeface="Arial"/>
              </a:rPr>
              <a:t>0</a:t>
            </a:r>
          </a:p>
        </p:txBody>
      </p:sp>
      <p:sp useBgFill="1">
        <p:nvSpPr>
          <p:cNvPr id="7" name="TextBox 6"/>
          <p:cNvSpPr txBox="1"/>
          <p:nvPr/>
        </p:nvSpPr>
        <p:spPr>
          <a:xfrm>
            <a:off x="3112038" y="4418159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74BE3"/>
                </a:solidFill>
                <a:latin typeface="Comic Sans MS" pitchFamily="66" charset="0"/>
                <a:cs typeface="Arial"/>
              </a:rPr>
              <a:t>0</a:t>
            </a:r>
          </a:p>
        </p:txBody>
      </p:sp>
      <p:sp useBgFill="1">
        <p:nvSpPr>
          <p:cNvPr id="9" name="TextBox 8"/>
          <p:cNvSpPr txBox="1"/>
          <p:nvPr/>
        </p:nvSpPr>
        <p:spPr>
          <a:xfrm>
            <a:off x="3625652" y="4908435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74BE3"/>
                </a:solidFill>
                <a:latin typeface="Comic Sans MS" pitchFamily="66" charset="0"/>
                <a:cs typeface="Arial"/>
              </a:rPr>
              <a:t>0</a:t>
            </a:r>
          </a:p>
        </p:txBody>
      </p:sp>
      <p:sp useBgFill="1">
        <p:nvSpPr>
          <p:cNvPr id="10" name="TextBox 9"/>
          <p:cNvSpPr txBox="1"/>
          <p:nvPr/>
        </p:nvSpPr>
        <p:spPr>
          <a:xfrm>
            <a:off x="4115964" y="5317154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74BE3"/>
                </a:solidFill>
                <a:latin typeface="Comic Sans MS" pitchFamily="66" charset="0"/>
                <a:cs typeface="Arial"/>
              </a:rPr>
              <a:t>0</a:t>
            </a:r>
          </a:p>
        </p:txBody>
      </p:sp>
      <p:sp useBgFill="1">
        <p:nvSpPr>
          <p:cNvPr id="11" name="TextBox 10"/>
          <p:cNvSpPr txBox="1"/>
          <p:nvPr/>
        </p:nvSpPr>
        <p:spPr>
          <a:xfrm>
            <a:off x="2552735" y="3812313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74BE3"/>
                </a:solidFill>
                <a:latin typeface="Comic Sans MS" pitchFamily="66" charset="0"/>
                <a:cs typeface="Arial"/>
              </a:rPr>
              <a:t>1</a:t>
            </a:r>
            <a:endParaRPr lang="en-US" dirty="0" smtClean="0">
              <a:solidFill>
                <a:srgbClr val="F74BE3"/>
              </a:solidFill>
              <a:latin typeface="Comic Sans MS" pitchFamily="66" charset="0"/>
              <a:cs typeface="Arial"/>
            </a:endParaRPr>
          </a:p>
        </p:txBody>
      </p:sp>
      <p:sp useBgFill="1">
        <p:nvSpPr>
          <p:cNvPr id="12" name="TextBox 11"/>
          <p:cNvSpPr txBox="1"/>
          <p:nvPr/>
        </p:nvSpPr>
        <p:spPr>
          <a:xfrm>
            <a:off x="4572000" y="5746359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74BE3"/>
                </a:solidFill>
                <a:latin typeface="Comic Sans MS" pitchFamily="66" charset="0"/>
                <a:cs typeface="Arial"/>
              </a:rPr>
              <a:t>1</a:t>
            </a:r>
            <a:endParaRPr lang="en-US" dirty="0" smtClean="0">
              <a:solidFill>
                <a:srgbClr val="F74BE3"/>
              </a:solidFill>
              <a:latin typeface="Comic Sans MS" pitchFamily="66" charset="0"/>
              <a:cs typeface="Arial"/>
            </a:endParaRPr>
          </a:p>
        </p:txBody>
      </p:sp>
      <p:sp useBgFill="1">
        <p:nvSpPr>
          <p:cNvPr id="13" name="TextBox 12"/>
          <p:cNvSpPr txBox="1"/>
          <p:nvPr/>
        </p:nvSpPr>
        <p:spPr>
          <a:xfrm>
            <a:off x="1574425" y="2842197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74BE3"/>
                </a:solidFill>
                <a:latin typeface="Comic Sans MS" pitchFamily="66" charset="0"/>
                <a:cs typeface="Arial"/>
              </a:rPr>
              <a:t>1</a:t>
            </a:r>
            <a:endParaRPr lang="en-US" dirty="0" smtClean="0">
              <a:solidFill>
                <a:srgbClr val="F74BE3"/>
              </a:solidFill>
              <a:latin typeface="Comic Sans MS" pitchFamily="66" charset="0"/>
              <a:cs typeface="Arial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895550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TextBox 8"/>
          <p:cNvSpPr txBox="1"/>
          <p:nvPr/>
        </p:nvSpPr>
        <p:spPr>
          <a:xfrm>
            <a:off x="3625652" y="4908435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74BE3"/>
                </a:solidFill>
                <a:latin typeface="Comic Sans MS" pitchFamily="66" charset="0"/>
                <a:cs typeface="Arial"/>
              </a:rPr>
              <a:t>0</a:t>
            </a:r>
          </a:p>
        </p:txBody>
      </p:sp>
      <p:sp useBgFill="1">
        <p:nvSpPr>
          <p:cNvPr id="10" name="TextBox 9"/>
          <p:cNvSpPr txBox="1"/>
          <p:nvPr/>
        </p:nvSpPr>
        <p:spPr>
          <a:xfrm>
            <a:off x="4115964" y="5317154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74BE3"/>
                </a:solidFill>
                <a:latin typeface="Comic Sans MS" pitchFamily="66" charset="0"/>
                <a:cs typeface="Arial"/>
              </a:rPr>
              <a:t>0</a:t>
            </a:r>
          </a:p>
        </p:txBody>
      </p:sp>
      <p:sp useBgFill="1">
        <p:nvSpPr>
          <p:cNvPr id="12" name="TextBox 11"/>
          <p:cNvSpPr txBox="1"/>
          <p:nvPr/>
        </p:nvSpPr>
        <p:spPr>
          <a:xfrm>
            <a:off x="4572000" y="5746359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74BE3"/>
                </a:solidFill>
                <a:latin typeface="Comic Sans MS" pitchFamily="66" charset="0"/>
                <a:cs typeface="Arial"/>
              </a:rPr>
              <a:t>1</a:t>
            </a:r>
            <a:endParaRPr lang="en-US" dirty="0" smtClean="0">
              <a:solidFill>
                <a:srgbClr val="F74BE3"/>
              </a:solidFill>
              <a:latin typeface="Comic Sans MS" pitchFamily="66" charset="0"/>
              <a:cs typeface="Arial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45646" y="3842773"/>
            <a:ext cx="7595418" cy="21630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So        cannot be listed:</a:t>
            </a:r>
          </a:p>
          <a:p>
            <a:r>
              <a:rPr lang="en-US" sz="4400" dirty="0" smtClean="0">
                <a:latin typeface="Comic Sans MS" pitchFamily="66" charset="0"/>
              </a:rPr>
              <a:t>        this</a:t>
            </a:r>
            <a:r>
              <a:rPr lang="en-US" sz="4400" dirty="0" smtClean="0">
                <a:solidFill>
                  <a:srgbClr val="E45ECA"/>
                </a:solidFill>
                <a:latin typeface="Comic Sans MS" pitchFamily="66" charset="0"/>
              </a:rPr>
              <a:t> diagonal sequence</a:t>
            </a:r>
          </a:p>
          <a:p>
            <a:r>
              <a:rPr lang="en-US" sz="4400" dirty="0" smtClean="0">
                <a:latin typeface="Comic Sans MS" pitchFamily="66" charset="0"/>
              </a:rPr>
              <a:t>        will be missing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76718" y="3148139"/>
            <a:ext cx="72267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…differs from every row!</a:t>
            </a:r>
            <a:endParaRPr lang="en-US" sz="4400" dirty="0" smtClean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Diagonal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331" y="1355532"/>
            <a:ext cx="2548185" cy="905887"/>
          </a:xfrm>
        </p:spPr>
        <p:txBody>
          <a:bodyPr/>
          <a:lstStyle/>
          <a:p>
            <a:r>
              <a:rPr lang="en-US" dirty="0" smtClean="0"/>
              <a:t>Suppose 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7637940"/>
              </p:ext>
            </p:extLst>
          </p:nvPr>
        </p:nvGraphicFramePr>
        <p:xfrm>
          <a:off x="2652406" y="996851"/>
          <a:ext cx="4398962" cy="1296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94" name="Equation" r:id="rId4" imgW="1333500" imgH="393700" progId="Equation.DSMT4">
                  <p:embed/>
                </p:oleObj>
              </mc:Choice>
              <mc:Fallback>
                <p:oleObj name="Equation" r:id="rId4" imgW="13335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52406" y="996851"/>
                        <a:ext cx="4398962" cy="1296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6" name="TextBox 5"/>
          <p:cNvSpPr txBox="1"/>
          <p:nvPr/>
        </p:nvSpPr>
        <p:spPr>
          <a:xfrm>
            <a:off x="2109031" y="3338191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74BE3"/>
                </a:solidFill>
                <a:latin typeface="Comic Sans MS" pitchFamily="66" charset="0"/>
                <a:cs typeface="Arial"/>
              </a:rPr>
              <a:t>0</a:t>
            </a:r>
          </a:p>
        </p:txBody>
      </p:sp>
      <p:sp useBgFill="1">
        <p:nvSpPr>
          <p:cNvPr id="7" name="TextBox 6"/>
          <p:cNvSpPr txBox="1"/>
          <p:nvPr/>
        </p:nvSpPr>
        <p:spPr>
          <a:xfrm>
            <a:off x="3112038" y="4418159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74BE3"/>
                </a:solidFill>
                <a:latin typeface="Comic Sans MS" pitchFamily="66" charset="0"/>
                <a:cs typeface="Arial"/>
              </a:rPr>
              <a:t>0</a:t>
            </a:r>
          </a:p>
        </p:txBody>
      </p:sp>
      <p:sp useBgFill="1">
        <p:nvSpPr>
          <p:cNvPr id="11" name="TextBox 10"/>
          <p:cNvSpPr txBox="1"/>
          <p:nvPr/>
        </p:nvSpPr>
        <p:spPr>
          <a:xfrm>
            <a:off x="2552735" y="3812313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74BE3"/>
                </a:solidFill>
                <a:latin typeface="Comic Sans MS" pitchFamily="66" charset="0"/>
                <a:cs typeface="Arial"/>
              </a:rPr>
              <a:t>1</a:t>
            </a:r>
            <a:endParaRPr lang="en-US" dirty="0" smtClean="0">
              <a:solidFill>
                <a:srgbClr val="F74BE3"/>
              </a:solidFill>
              <a:latin typeface="Comic Sans MS" pitchFamily="66" charset="0"/>
              <a:cs typeface="Arial"/>
            </a:endParaRPr>
          </a:p>
        </p:txBody>
      </p:sp>
      <p:sp useBgFill="1">
        <p:nvSpPr>
          <p:cNvPr id="13" name="TextBox 12"/>
          <p:cNvSpPr txBox="1"/>
          <p:nvPr/>
        </p:nvSpPr>
        <p:spPr>
          <a:xfrm>
            <a:off x="1574425" y="2842197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74BE3"/>
                </a:solidFill>
                <a:latin typeface="Comic Sans MS" pitchFamily="66" charset="0"/>
                <a:cs typeface="Arial"/>
              </a:rPr>
              <a:t>1</a:t>
            </a:r>
            <a:endParaRPr lang="en-US" dirty="0" smtClean="0">
              <a:solidFill>
                <a:srgbClr val="F74BE3"/>
              </a:solidFill>
              <a:latin typeface="Comic Sans MS" pitchFamily="66" charset="0"/>
              <a:cs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83558" y="2684841"/>
            <a:ext cx="44114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E45ECA"/>
                </a:solidFill>
              </a:rPr>
              <a:t>⋯</a:t>
            </a: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3190936"/>
              </p:ext>
            </p:extLst>
          </p:nvPr>
        </p:nvGraphicFramePr>
        <p:xfrm>
          <a:off x="1557469" y="3569037"/>
          <a:ext cx="1507428" cy="129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95" name="Equation" r:id="rId6" imgW="457200" imgH="393700" progId="Equation.DSMT4">
                  <p:embed/>
                </p:oleObj>
              </mc:Choice>
              <mc:Fallback>
                <p:oleObj name="Equation" r:id="rId6" imgW="4572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57469" y="3569037"/>
                        <a:ext cx="1507428" cy="1298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3445914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2.59259E-6 L -0.025 -0.0738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" y="-370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1.11111E-6 L -0.03594 -0.14421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06" y="-722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4.81481E-6 L -0.06024 -0.23287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21" y="-1164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2.59259E-6 L -0.0842 -0.30463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19" y="-15231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3.33333E-6 L -0.10209 -0.36782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04" y="-1840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33333E-6 L -0.11649 -0.42523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33" y="-212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4" grpId="0"/>
      <p:bldP spid="6" grpId="0" animBg="1"/>
      <p:bldP spid="7" grpId="0" animBg="1"/>
      <p:bldP spid="11" grpId="0" animBg="1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6478" y="1413784"/>
            <a:ext cx="8634219" cy="4959248"/>
          </a:xfrm>
        </p:spPr>
        <p:txBody>
          <a:bodyPr/>
          <a:lstStyle/>
          <a:p>
            <a:r>
              <a:rPr lang="en-US" sz="4400" dirty="0" smtClean="0"/>
              <a:t>So                          differs from every row.  That is,</a:t>
            </a:r>
          </a:p>
          <a:p>
            <a:endParaRPr lang="en-US" sz="4400" dirty="0"/>
          </a:p>
          <a:p>
            <a:endParaRPr lang="en-US" sz="4400" dirty="0" smtClean="0"/>
          </a:p>
          <a:p>
            <a:r>
              <a:rPr lang="en-US" sz="4400" dirty="0" smtClean="0">
                <a:solidFill>
                  <a:srgbClr val="FF0000"/>
                </a:solidFill>
              </a:rPr>
              <a:t>contradicting</a:t>
            </a:r>
            <a:r>
              <a:rPr lang="en-US" sz="4400" dirty="0" smtClean="0"/>
              <a:t> the claim that</a:t>
            </a:r>
          </a:p>
          <a:p>
            <a:r>
              <a:rPr lang="en-US" sz="4400" dirty="0" smtClean="0"/>
              <a:t>every               appears as a row.     </a:t>
            </a:r>
            <a:r>
              <a:rPr lang="en-US" dirty="0" smtClean="0"/>
              <a:t> </a:t>
            </a:r>
            <a:endParaRPr lang="en-US" dirty="0" smtClean="0">
              <a:solidFill>
                <a:srgbClr val="F74BE3"/>
              </a:solidFill>
            </a:endParaRPr>
          </a:p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Diagonal Arguments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0942442"/>
              </p:ext>
            </p:extLst>
          </p:nvPr>
        </p:nvGraphicFramePr>
        <p:xfrm>
          <a:off x="788448" y="2857056"/>
          <a:ext cx="6633395" cy="15120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60" name="Equation" r:id="rId3" imgW="1727200" imgH="393700" progId="Equation.DSMT4">
                  <p:embed/>
                </p:oleObj>
              </mc:Choice>
              <mc:Fallback>
                <p:oleObj name="Equation" r:id="rId3" imgW="17272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88448" y="2857056"/>
                        <a:ext cx="6633395" cy="15120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0533867"/>
              </p:ext>
            </p:extLst>
          </p:nvPr>
        </p:nvGraphicFramePr>
        <p:xfrm>
          <a:off x="1121746" y="1497012"/>
          <a:ext cx="4052888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61" name="Equation" r:id="rId5" imgW="1143000" imgH="228600" progId="Equation.3">
                  <p:embed/>
                </p:oleObj>
              </mc:Choice>
              <mc:Fallback>
                <p:oleObj name="Equation" r:id="rId5" imgW="11430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21746" y="1497012"/>
                        <a:ext cx="4052888" cy="809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2592452"/>
              </p:ext>
            </p:extLst>
          </p:nvPr>
        </p:nvGraphicFramePr>
        <p:xfrm>
          <a:off x="1952118" y="4954212"/>
          <a:ext cx="2585279" cy="14571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62" name="Equation" r:id="rId7" imgW="698500" imgH="393700" progId="Equation.DSMT4">
                  <p:embed/>
                </p:oleObj>
              </mc:Choice>
              <mc:Fallback>
                <p:oleObj name="Equation" r:id="rId7" imgW="6985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52118" y="4954212"/>
                        <a:ext cx="2585279" cy="14571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426112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uncountable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2972061"/>
              </p:ext>
            </p:extLst>
          </p:nvPr>
        </p:nvGraphicFramePr>
        <p:xfrm>
          <a:off x="2073626" y="193295"/>
          <a:ext cx="1507428" cy="129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201" name="Equation" r:id="rId5" imgW="457200" imgH="393700" progId="Equation.DSMT4">
                  <p:embed/>
                </p:oleObj>
              </mc:Choice>
              <mc:Fallback>
                <p:oleObj name="Equation" r:id="rId5" imgW="4572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73626" y="193295"/>
                        <a:ext cx="1507428" cy="1298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8419927"/>
              </p:ext>
            </p:extLst>
          </p:nvPr>
        </p:nvGraphicFramePr>
        <p:xfrm>
          <a:off x="479425" y="3908425"/>
          <a:ext cx="8153400" cy="1444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202" name="Equation" r:id="rId7" imgW="2222500" imgH="393700" progId="Equation.DSMT4">
                  <p:embed/>
                </p:oleObj>
              </mc:Choice>
              <mc:Fallback>
                <p:oleObj name="Equation" r:id="rId7" imgW="22225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79425" y="3908425"/>
                        <a:ext cx="8153400" cy="1444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6144088" y="3148570"/>
            <a:ext cx="2524852" cy="850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3600">
                <a:solidFill>
                  <a:schemeClr val="tx1"/>
                </a:solidFill>
                <a:latin typeface="Comic Sans MS" pitchFamily="66" charset="0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omic Sans MS" pitchFamily="66" charset="0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omic Sans MS" pitchFamily="66" charset="0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Comic Sans MS" pitchFamily="66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dirty="0" smtClean="0"/>
              <a:t>obviously </a:t>
            </a:r>
            <a:endParaRPr lang="en-US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8636893"/>
              </p:ext>
            </p:extLst>
          </p:nvPr>
        </p:nvGraphicFramePr>
        <p:xfrm>
          <a:off x="2816002" y="2819796"/>
          <a:ext cx="2995613" cy="1292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203" name="Equation" r:id="rId9" imgW="914400" imgH="393700" progId="Equation.DSMT4">
                  <p:embed/>
                </p:oleObj>
              </mc:Choice>
              <mc:Fallback>
                <p:oleObj name="Equation" r:id="rId9" imgW="9144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816002" y="2819796"/>
                        <a:ext cx="2995613" cy="1292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4289" y="1844779"/>
            <a:ext cx="1112345" cy="807374"/>
          </a:xfrm>
        </p:spPr>
        <p:txBody>
          <a:bodyPr/>
          <a:lstStyle/>
          <a:p>
            <a:r>
              <a:rPr lang="en-US" dirty="0" smtClean="0"/>
              <a:t>So </a:t>
            </a:r>
            <a:endParaRPr lang="en-US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1659256"/>
              </p:ext>
            </p:extLst>
          </p:nvPr>
        </p:nvGraphicFramePr>
        <p:xfrm>
          <a:off x="1802698" y="1482465"/>
          <a:ext cx="4826429" cy="15834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204" name="Equation" r:id="rId11" imgW="1473200" imgH="482600" progId="Equation.3">
                  <p:embed/>
                </p:oleObj>
              </mc:Choice>
              <mc:Fallback>
                <p:oleObj name="Equation" r:id="rId11" imgW="14732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802698" y="1482465"/>
                        <a:ext cx="4826429" cy="15834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7093223" y="2093399"/>
            <a:ext cx="1258210" cy="780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3600">
                <a:solidFill>
                  <a:schemeClr val="tx1"/>
                </a:solidFill>
                <a:latin typeface="Comic Sans MS" pitchFamily="66" charset="0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omic Sans MS" pitchFamily="66" charset="0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omic Sans MS" pitchFamily="66" charset="0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Comic Sans MS" pitchFamily="66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dirty="0" smtClean="0"/>
              <a:t>and</a:t>
            </a:r>
            <a:endParaRPr lang="en-US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421222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Strictly Smaller</a:t>
            </a:r>
            <a:endParaRPr lang="en-US" sz="4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7649" y="1655097"/>
            <a:ext cx="8831877" cy="2703871"/>
          </a:xfrm>
        </p:spPr>
        <p:txBody>
          <a:bodyPr anchor="ctr"/>
          <a:lstStyle/>
          <a:p>
            <a:r>
              <a:rPr lang="en-US" sz="4800" dirty="0" smtClean="0">
                <a:solidFill>
                  <a:srgbClr val="0000FF"/>
                </a:solidFill>
              </a:rPr>
              <a:t>A </a:t>
            </a:r>
            <a:r>
              <a:rPr lang="en-US" sz="4800" dirty="0" smtClean="0">
                <a:solidFill>
                  <a:srgbClr val="9933FF"/>
                </a:solidFill>
              </a:rPr>
              <a:t>strict</a:t>
            </a:r>
            <a:r>
              <a:rPr lang="en-US" sz="4800" dirty="0" smtClean="0">
                <a:solidFill>
                  <a:srgbClr val="0000FF"/>
                </a:solidFill>
              </a:rPr>
              <a:t> B </a:t>
            </a:r>
            <a:r>
              <a:rPr lang="en-US" sz="4800" dirty="0" smtClean="0"/>
              <a:t> ::=  </a:t>
            </a:r>
            <a:r>
              <a:rPr lang="en-US" sz="3600" dirty="0" smtClean="0">
                <a:solidFill>
                  <a:srgbClr val="FF0000"/>
                </a:solidFill>
              </a:rPr>
              <a:t>NOT</a:t>
            </a:r>
            <a:r>
              <a:rPr lang="en-US" sz="4800" dirty="0" smtClean="0">
                <a:solidFill>
                  <a:srgbClr val="0000FF"/>
                </a:solidFill>
              </a:rPr>
              <a:t>(A </a:t>
            </a:r>
            <a:r>
              <a:rPr lang="en-US" sz="4800" dirty="0" smtClean="0">
                <a:solidFill>
                  <a:srgbClr val="9933FF"/>
                </a:solidFill>
              </a:rPr>
              <a:t>surj</a:t>
            </a:r>
            <a:r>
              <a:rPr lang="en-US" sz="4800" dirty="0" smtClean="0">
                <a:solidFill>
                  <a:srgbClr val="0000FF"/>
                </a:solidFill>
              </a:rPr>
              <a:t> B)</a:t>
            </a:r>
          </a:p>
          <a:p>
            <a:pPr algn="ctr"/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A </a:t>
            </a:r>
            <a:r>
              <a:rPr lang="en-US" sz="4800" dirty="0" smtClean="0">
                <a:latin typeface="Comic Sans MS"/>
              </a:rPr>
              <a:t>is “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</a:rPr>
              <a:t>strictly smaller</a:t>
            </a:r>
            <a:r>
              <a:rPr lang="en-US" sz="4800" dirty="0" smtClean="0">
                <a:latin typeface="Comic Sans MS"/>
              </a:rPr>
              <a:t>”</a:t>
            </a:r>
            <a:r>
              <a:rPr lang="en-US" sz="4800" dirty="0" smtClean="0">
                <a:solidFill>
                  <a:srgbClr val="008000"/>
                </a:solidFill>
                <a:latin typeface="Comic Sans MS"/>
              </a:rPr>
              <a:t> </a:t>
            </a:r>
            <a:r>
              <a:rPr lang="en-US" sz="4800" dirty="0" smtClean="0">
                <a:latin typeface="Comic Sans MS"/>
              </a:rPr>
              <a:t>than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B</a:t>
            </a:r>
            <a:endParaRPr lang="en-US" sz="4800" dirty="0" smtClean="0">
              <a:solidFill>
                <a:srgbClr val="000000"/>
              </a:solidFill>
              <a:latin typeface="Comic Sans MS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006008"/>
              </p:ext>
            </p:extLst>
          </p:nvPr>
        </p:nvGraphicFramePr>
        <p:xfrm>
          <a:off x="1620469" y="4136136"/>
          <a:ext cx="5976199" cy="17817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Equation" r:id="rId5" imgW="1320800" imgH="393700" progId="Equation.DSMT4">
                  <p:embed/>
                </p:oleObj>
              </mc:Choice>
              <mc:Fallback>
                <p:oleObj name="Equation" r:id="rId5" imgW="13208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20469" y="4136136"/>
                        <a:ext cx="5976199" cy="17817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313733601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True"/>
  <p:tag name="USEBOLDAMS" val="False"/>
  <p:tag name="TEX2PS" val="latex $(base).tex; dvips -D $(res) -E -o $(base).ps $(base).dvi"/>
  <p:tag name="EXTERNALEDITCOMMAND" val="C:\Program Files\emacs-21.2\bin\runemacs.exe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348"/>
  <p:tag name="DEFAULTHEIGHT" val="200"/>
  <p:tag name="FIRSTALBERT20R2E20MEYER@YOGLRJUFUVWXY5M3" val="2810"/>
  <p:tag name="FIRSTMEYER@IBEILJMT5TCVIIY3" val="2810"/>
  <p:tag name="DEFAULTDISPLAYSOURCE" val="\documentclass{slides}\pagestyle{empty}&#10;\input{c:/latex-macros/texpoint.sty}&#10;\renewcommand\familydefault{cmss}&#10;&#10;\begin{document}&#10;$&#10;$&#10;\end{document}"/>
  <p:tag name="EMBEDFONTS" val="0"/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ACCESSLIS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39.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39.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39.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39.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3|47.1|2.2|15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3|47.1|2.2|15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3|47.1|2.2|15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3|47.1|2.2|15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3|47.1|2.2|15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9|5.4|4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2|6|5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8|44.6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8|44.6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8|44.6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5.2|8.7|12.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5.2|8.7|12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9|12.7|11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39.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4|3.7|1.5|0.8|0.8|1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21.3|9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.2|18.4|37.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3|13.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9"/>
</p:tagLst>
</file>

<file path=ppt/theme/theme1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31750">
          <a:solidFill>
            <a:schemeClr val="tx1"/>
          </a:solidFill>
          <a:tailEnd type="triangle" w="lg" len="med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txDef>
      <a:spPr>
        <a:noFill/>
      </a:spPr>
      <a:bodyPr wrap="none" rtlCol="0">
        <a:spAutoFit/>
      </a:bodyPr>
      <a:lstStyle>
        <a:defPPr>
          <a:defRPr sz="4400" dirty="0" smtClean="0">
            <a:latin typeface="Comic Sans MS"/>
            <a:cs typeface="Comic Sans MS"/>
          </a:defRPr>
        </a:defPPr>
      </a:lstStyle>
    </a:tx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4400" dirty="0" smtClean="0">
            <a:latin typeface="Comic Sans MS" pitchFamily="66" charset="0"/>
          </a:defRPr>
        </a:defPPr>
      </a:lstStyle>
    </a:tx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5402</TotalTime>
  <Words>1165</Words>
  <Application>Microsoft Macintosh PowerPoint</Application>
  <PresentationFormat>On-screen Show (4:3)</PresentationFormat>
  <Paragraphs>480</Paragraphs>
  <Slides>29</Slides>
  <Notes>27</Notes>
  <HiddenSlides>8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1_Custom Design</vt:lpstr>
      <vt:lpstr>2_Custom Design</vt:lpstr>
      <vt:lpstr>Equation</vt:lpstr>
      <vt:lpstr>PowerPoint Presentation</vt:lpstr>
      <vt:lpstr>Infinite Sizes</vt:lpstr>
      <vt:lpstr> Countable Sets</vt:lpstr>
      <vt:lpstr>Diagonal Arguments</vt:lpstr>
      <vt:lpstr>Diagonal Arguments</vt:lpstr>
      <vt:lpstr>Diagonal Arguments</vt:lpstr>
      <vt:lpstr>Diagonal Arguments</vt:lpstr>
      <vt:lpstr>is uncountable</vt:lpstr>
      <vt:lpstr>Strictly Smaller</vt:lpstr>
      <vt:lpstr>Cantor’s Theorem</vt:lpstr>
      <vt:lpstr>Diagonal Arguments</vt:lpstr>
      <vt:lpstr>Diagonal Arguments</vt:lpstr>
      <vt:lpstr>Diagonal Arguments</vt:lpstr>
      <vt:lpstr>Diagonal Arguments</vt:lpstr>
      <vt:lpstr>A strict Pow(A)</vt:lpstr>
      <vt:lpstr>A strict Pow(A)</vt:lpstr>
      <vt:lpstr>A strict Pow(A)</vt:lpstr>
      <vt:lpstr>A strict Pow(A)</vt:lpstr>
      <vt:lpstr>A strict Pow(A)</vt:lpstr>
      <vt:lpstr>A strict Pow(A)</vt:lpstr>
      <vt:lpstr>A strict Pow(A)</vt:lpstr>
      <vt:lpstr>is uncountable</vt:lpstr>
      <vt:lpstr>Proving Uncountability</vt:lpstr>
      <vt:lpstr>Proving Uncountability</vt:lpstr>
      <vt:lpstr>Proving Uncountability</vt:lpstr>
      <vt:lpstr> {0,1}ω  again</vt:lpstr>
      <vt:lpstr> {0,1}ω  again</vt:lpstr>
      <vt:lpstr>Real Numbers Uncountable</vt:lpstr>
      <vt:lpstr>Real Numbers Uncountable</vt:lpstr>
    </vt:vector>
  </TitlesOfParts>
  <Company>MIT 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Predicates &amp; Proof</dc:title>
  <dc:creator>Albert R. Meyer</dc:creator>
  <cp:lastModifiedBy>Albert R Meyer</cp:lastModifiedBy>
  <cp:revision>493</cp:revision>
  <cp:lastPrinted>2015-10-19T10:50:41Z</cp:lastPrinted>
  <dcterms:created xsi:type="dcterms:W3CDTF">2011-02-18T03:43:54Z</dcterms:created>
  <dcterms:modified xsi:type="dcterms:W3CDTF">2015-10-19T10:51:08Z</dcterms:modified>
</cp:coreProperties>
</file>