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57" r:id="rId2"/>
    <p:sldId id="353" r:id="rId3"/>
    <p:sldId id="326" r:id="rId4"/>
    <p:sldId id="355" r:id="rId5"/>
    <p:sldId id="363" r:id="rId6"/>
    <p:sldId id="358" r:id="rId7"/>
    <p:sldId id="359" r:id="rId8"/>
    <p:sldId id="347" r:id="rId9"/>
    <p:sldId id="362" r:id="rId10"/>
    <p:sldId id="349" r:id="rId11"/>
    <p:sldId id="360" r:id="rId12"/>
    <p:sldId id="365" r:id="rId13"/>
    <p:sldId id="366" r:id="rId14"/>
    <p:sldId id="361" r:id="rId15"/>
    <p:sldId id="367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717" autoAdjust="0"/>
    <p:restoredTop sz="94617" autoAdjust="0"/>
  </p:normalViewPr>
  <p:slideViewPr>
    <p:cSldViewPr snapToGrid="0" showGuides="1">
      <p:cViewPr varScale="1">
        <p:scale>
          <a:sx n="122" d="100"/>
          <a:sy n="122" d="100"/>
        </p:scale>
        <p:origin x="-304" y="-112"/>
      </p:cViewPr>
      <p:guideLst>
        <p:guide orient="horz" pos="2207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6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66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0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1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44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0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776255" y="6588834"/>
            <a:ext cx="13169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cardinality.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63" r:id="rId5"/>
    <p:sldLayoutId id="2147483657" r:id="rId6"/>
  </p:sldLayoutIdLst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tags" Target="../tags/tag14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1.e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(comparing the</a:t>
            </a:r>
            <a:r>
              <a:rPr kumimoji="0" lang="en-US" sz="6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 size of sets)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C</a:t>
            </a:r>
            <a:r>
              <a:rPr lang="en-US" sz="4800" dirty="0" smtClean="0"/>
              <a:t>ountable Sets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36" y="1420874"/>
            <a:ext cx="7502370" cy="1941451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933FF"/>
                </a:solidFill>
              </a:rPr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</a:t>
            </a:r>
          </a:p>
          <a:p>
            <a:r>
              <a:rPr lang="en-US" sz="4800" dirty="0" smtClean="0"/>
              <a:t>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9797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289" y="3173323"/>
            <a:ext cx="9043712" cy="92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same as  </a:t>
            </a:r>
            <a:r>
              <a:rPr lang="en-US" sz="54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bij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or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finite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437" y="4665388"/>
            <a:ext cx="8645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579665"/>
              </p:ext>
            </p:extLst>
          </p:nvPr>
        </p:nvGraphicFramePr>
        <p:xfrm>
          <a:off x="2875599" y="3175665"/>
          <a:ext cx="847905" cy="847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5599" y="3175665"/>
                        <a:ext cx="847905" cy="847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725910"/>
              </p:ext>
            </p:extLst>
          </p:nvPr>
        </p:nvGraphicFramePr>
        <p:xfrm>
          <a:off x="696582" y="4051950"/>
          <a:ext cx="7776236" cy="153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7" imgW="1346200" imgH="266700" progId="Equation.DSMT4">
                  <p:embed/>
                </p:oleObj>
              </mc:Choice>
              <mc:Fallback>
                <p:oleObj name="Equation" r:id="rId7" imgW="13462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6582" y="4051950"/>
                        <a:ext cx="7776236" cy="1538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" y="1516466"/>
            <a:ext cx="9033033" cy="1701399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0000FF"/>
                </a:solidFill>
              </a:rPr>
              <a:t>{0,1</a:t>
            </a:r>
            <a:r>
              <a:rPr lang="en-US" sz="4400" dirty="0" smtClean="0">
                <a:solidFill>
                  <a:srgbClr val="0000FF"/>
                </a:solidFill>
              </a:rPr>
              <a:t>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*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::= finite binary words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list the (empty) string of length 0</a:t>
            </a:r>
            <a:endParaRPr lang="en-US" sz="4400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2920" y="209227"/>
            <a:ext cx="7133722" cy="1108366"/>
          </a:xfrm>
        </p:spPr>
        <p:txBody>
          <a:bodyPr/>
          <a:lstStyle/>
          <a:p>
            <a:pPr algn="l"/>
            <a:r>
              <a:rPr lang="en-US" sz="4000" dirty="0" smtClean="0">
                <a:latin typeface="Comic Sans MS"/>
              </a:rPr>
              <a:t>Bina</a:t>
            </a:r>
            <a:r>
              <a:rPr lang="en-US" sz="4000" dirty="0" smtClean="0">
                <a:solidFill>
                  <a:schemeClr val="tx1"/>
                </a:solidFill>
                <a:latin typeface="Comic Sans MS"/>
              </a:rPr>
              <a:t>ry words are countable</a:t>
            </a:r>
            <a:endParaRPr lang="en-US" sz="40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510" y="3082995"/>
            <a:ext cx="7105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l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ist the 2 length-1 bit strings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112" y="3749364"/>
            <a:ext cx="8637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list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2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length-2 bit strings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(in binary notation order)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1181" y="5098025"/>
            <a:ext cx="7708092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3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length-3 bit strings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algn="ctr"/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8228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" y="1516466"/>
            <a:ext cx="9196137" cy="3480882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start with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(0,0)</a:t>
            </a:r>
          </a:p>
          <a:p>
            <a:r>
              <a:rPr lang="en-US" sz="4400" dirty="0" smtClean="0">
                <a:latin typeface="Comic Sans MS"/>
              </a:rPr>
              <a:t>then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(0,1)</a:t>
            </a:r>
            <a:r>
              <a:rPr lang="en-US" sz="4400" dirty="0" smtClean="0">
                <a:latin typeface="Comic Sans MS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(1,0)</a:t>
            </a:r>
          </a:p>
          <a:p>
            <a:r>
              <a:rPr lang="en-US" sz="4400" dirty="0">
                <a:latin typeface="Comic Sans MS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0,2)</a:t>
            </a:r>
            <a:r>
              <a:rPr lang="en-US" sz="4400" dirty="0">
                <a:latin typeface="Comic Sans MS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(2,0)</a:t>
            </a:r>
            <a:r>
              <a:rPr lang="en-US" sz="4400" dirty="0" smtClean="0">
                <a:latin typeface="Comic Sans MS"/>
              </a:rPr>
              <a:t>,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(1,1)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0,3)</a:t>
            </a:r>
            <a:r>
              <a:rPr lang="en-US" sz="4400" dirty="0">
                <a:latin typeface="Comic Sans MS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(3,0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4400" dirty="0">
                <a:latin typeface="Comic Sans MS"/>
              </a:rPr>
              <a:t>,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 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1,2)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(2,1)</a:t>
            </a:r>
            <a:endParaRPr lang="en-US" sz="4400" dirty="0">
              <a:solidFill>
                <a:srgbClr val="000000"/>
              </a:solidFill>
              <a:latin typeface="Comic Sans MS"/>
            </a:endParaRPr>
          </a:p>
          <a:p>
            <a:endParaRPr lang="en-US" sz="4400" dirty="0" smtClean="0">
              <a:solidFill>
                <a:srgbClr val="0000FF"/>
              </a:solidFill>
              <a:latin typeface="Comic Sans MS"/>
            </a:endParaRPr>
          </a:p>
          <a:p>
            <a:endParaRPr lang="en-US" sz="4400" dirty="0" smtClean="0">
              <a:solidFill>
                <a:srgbClr val="0000FF"/>
              </a:solidFill>
              <a:latin typeface="Comic Sans MS"/>
            </a:endParaRPr>
          </a:p>
          <a:p>
            <a:endParaRPr lang="en-US" sz="4400" dirty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2920" y="209227"/>
            <a:ext cx="7133722" cy="1108366"/>
          </a:xfrm>
        </p:spPr>
        <p:txBody>
          <a:bodyPr/>
          <a:lstStyle/>
          <a:p>
            <a:pPr algn="l"/>
            <a:r>
              <a:rPr lang="en-US" sz="4000" dirty="0" smtClean="0">
                <a:latin typeface="Comic Sans MS"/>
              </a:rPr>
              <a:t>                is</a:t>
            </a:r>
            <a:r>
              <a:rPr lang="en-US" sz="4000" dirty="0" smtClean="0">
                <a:solidFill>
                  <a:schemeClr val="tx1"/>
                </a:solidFill>
                <a:latin typeface="Comic Sans MS"/>
              </a:rPr>
              <a:t> countable</a:t>
            </a:r>
            <a:endParaRPr lang="en-US" sz="40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960" y="4516393"/>
            <a:ext cx="71330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0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⋮</a:t>
            </a:r>
          </a:p>
          <a:p>
            <a:pPr algn="ctr">
              <a:lnSpc>
                <a:spcPct val="80000"/>
              </a:lnSpc>
            </a:pP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then all pairs with sum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908462"/>
              </p:ext>
            </p:extLst>
          </p:nvPr>
        </p:nvGraphicFramePr>
        <p:xfrm>
          <a:off x="2440809" y="280947"/>
          <a:ext cx="2191700" cy="92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5" imgW="419100" imgH="177800" progId="Equation.DSMT4">
                  <p:embed/>
                </p:oleObj>
              </mc:Choice>
              <mc:Fallback>
                <p:oleObj name="Equation" r:id="rId5" imgW="4191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0809" y="280947"/>
                        <a:ext cx="2191700" cy="929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80502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>
                <a:solidFill>
                  <a:srgbClr val="000000"/>
                </a:solidFill>
              </a:rPr>
              <a:t>C</a:t>
            </a:r>
            <a:r>
              <a:rPr lang="en-US" sz="4400" dirty="0" err="1" smtClean="0">
                <a:solidFill>
                  <a:srgbClr val="000000"/>
                </a:solidFill>
              </a:rPr>
              <a:t>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676" y="1188711"/>
            <a:ext cx="882093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Lemma: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is </a:t>
            </a:r>
            <a:r>
              <a:rPr lang="en-US" sz="5400" kern="0" dirty="0" smtClean="0">
                <a:latin typeface="Comic Sans MS" pitchFamily="66" charset="0"/>
                <a:cs typeface="Comic Sans MS"/>
              </a:rPr>
              <a:t>countable </a:t>
            </a:r>
            <a:r>
              <a:rPr lang="en-US" sz="5400" kern="0" dirty="0" err="1" smtClean="0"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latin typeface="Comic Sans MS" pitchFamily="66" charset="0"/>
              <a:cs typeface="Comic Sans MS"/>
            </a:endParaRPr>
          </a:p>
          <a:p>
            <a:r>
              <a:rPr lang="en-US" sz="5400" kern="0" dirty="0" smtClean="0">
                <a:latin typeface="Comic Sans MS" pitchFamily="66" charset="0"/>
                <a:cs typeface="Comic Sans MS"/>
              </a:rPr>
              <a:t>can list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 smtClean="0">
                <a:latin typeface="Comic Sans MS" pitchFamily="66" charset="0"/>
                <a:cs typeface="Comic Sans MS"/>
              </a:rPr>
              <a:t> allowing</a:t>
            </a:r>
            <a:r>
              <a:rPr lang="en-US" sz="5400" kern="0" dirty="0" smtClean="0">
                <a:solidFill>
                  <a:srgbClr val="9751CB"/>
                </a:solidFill>
                <a:latin typeface="Comic Sans MS" pitchFamily="66" charset="0"/>
                <a:cs typeface="Comic Sans MS"/>
              </a:rPr>
              <a:t> repeats</a:t>
            </a:r>
            <a:r>
              <a:rPr lang="en-US" sz="5400" kern="0" dirty="0" smtClean="0">
                <a:latin typeface="Comic Sans MS" pitchFamily="66" charset="0"/>
                <a:cs typeface="Comic Sans MS"/>
              </a:rPr>
              <a:t>:</a:t>
            </a:r>
            <a:endParaRPr lang="en-US" sz="4000" dirty="0" smtClean="0">
              <a:latin typeface="Comic Sans MS"/>
              <a:cs typeface="Comic Sans M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695338" y="2703528"/>
            <a:ext cx="3678894" cy="1107996"/>
            <a:chOff x="2778428" y="2228728"/>
            <a:chExt cx="3678894" cy="1107996"/>
          </a:xfrm>
        </p:grpSpPr>
        <p:sp>
          <p:nvSpPr>
            <p:cNvPr id="2" name="Rectangle 1"/>
            <p:cNvSpPr/>
            <p:nvPr/>
          </p:nvSpPr>
          <p:spPr>
            <a:xfrm>
              <a:off x="3800450" y="2228728"/>
              <a:ext cx="2656872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6600" dirty="0" err="1" smtClean="0">
                  <a:solidFill>
                    <a:srgbClr val="0000FF"/>
                  </a:solidFill>
                  <a:latin typeface="Comic Sans MS"/>
                  <a:cs typeface="Comic Sans MS"/>
                  <a:sym typeface="Euclid Symbol"/>
                </a:rPr>
                <a:t>surj</a:t>
              </a:r>
              <a:r>
                <a:rPr lang="en-US" sz="6600" dirty="0" smtClean="0">
                  <a:solidFill>
                    <a:srgbClr val="0000FF"/>
                  </a:solidFill>
                  <a:latin typeface="Comic Sans MS"/>
                  <a:cs typeface="Comic Sans MS"/>
                  <a:sym typeface="Euclid Symbol"/>
                </a:rPr>
                <a:t> A</a:t>
              </a:r>
              <a:endParaRPr lang="en-US" sz="6600" dirty="0">
                <a:solidFill>
                  <a:srgbClr val="000000"/>
                </a:solidFill>
                <a:latin typeface="Comic Sans MS"/>
                <a:cs typeface="Comic Sans MS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0025773"/>
                </p:ext>
              </p:extLst>
            </p:nvPr>
          </p:nvGraphicFramePr>
          <p:xfrm>
            <a:off x="2778428" y="2261960"/>
            <a:ext cx="1019837" cy="1019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Equation" r:id="rId5" imgW="165100" imgH="165100" progId="Equation.DSMT4">
                    <p:embed/>
                  </p:oleObj>
                </mc:Choice>
                <mc:Fallback>
                  <p:oleObj name="Equation" r:id="rId5" imgW="1651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78428" y="2261960"/>
                          <a:ext cx="1019837" cy="1019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11855" y="3715377"/>
            <a:ext cx="83029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is 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C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countable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4724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614617"/>
              </p:ext>
            </p:extLst>
          </p:nvPr>
        </p:nvGraphicFramePr>
        <p:xfrm>
          <a:off x="1248534" y="2968492"/>
          <a:ext cx="2500992" cy="250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5" imgW="431800" imgH="431800" progId="Equation.DSMT4">
                  <p:embed/>
                </p:oleObj>
              </mc:Choice>
              <mc:Fallback>
                <p:oleObj name="Equation" r:id="rId5" imgW="431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8534" y="2968492"/>
                        <a:ext cx="2500992" cy="2500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000000"/>
                </a:solidFill>
              </a:rPr>
              <a:t>Rationals</a:t>
            </a:r>
            <a:r>
              <a:rPr lang="en-US" sz="4400" dirty="0" smtClean="0">
                <a:solidFill>
                  <a:srgbClr val="000000"/>
                </a:solidFill>
              </a:rPr>
              <a:t> are countable</a:t>
            </a:r>
            <a:endParaRPr lang="en-US" sz="4400" dirty="0">
              <a:solidFill>
                <a:srgbClr val="000000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77531"/>
              </p:ext>
            </p:extLst>
          </p:nvPr>
        </p:nvGraphicFramePr>
        <p:xfrm>
          <a:off x="1404055" y="3158360"/>
          <a:ext cx="6046561" cy="1351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7" imgW="1193800" imgH="266700" progId="Equation.DSMT4">
                  <p:embed/>
                </p:oleObj>
              </mc:Choice>
              <mc:Fallback>
                <p:oleObj name="Equation" r:id="rId7" imgW="1193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4055" y="3158360"/>
                        <a:ext cx="6046561" cy="1351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234448" y="953942"/>
            <a:ext cx="5709223" cy="2158679"/>
            <a:chOff x="1234448" y="953942"/>
            <a:chExt cx="5709223" cy="2158679"/>
          </a:xfrm>
        </p:grpSpPr>
        <p:sp>
          <p:nvSpPr>
            <p:cNvPr id="14" name="TextBox 13"/>
            <p:cNvSpPr txBox="1"/>
            <p:nvPr/>
          </p:nvSpPr>
          <p:spPr>
            <a:xfrm>
              <a:off x="1234448" y="1531254"/>
              <a:ext cx="459167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map</a:t>
              </a:r>
              <a:r>
                <a:rPr lang="en-US" sz="6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(</a:t>
              </a:r>
              <a:r>
                <a:rPr lang="en-US" sz="6000" dirty="0" err="1" smtClean="0">
                  <a:solidFill>
                    <a:srgbClr val="0000FF"/>
                  </a:solidFill>
                  <a:latin typeface="Comic Sans MS"/>
                  <a:cs typeface="Comic Sans MS"/>
                </a:rPr>
                <a:t>m,n</a:t>
              </a:r>
              <a:r>
                <a:rPr lang="en-US" sz="6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) </a:t>
              </a:r>
              <a:r>
                <a:rPr lang="en-US" sz="6000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to </a:t>
              </a: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1466675"/>
                </p:ext>
              </p:extLst>
            </p:nvPr>
          </p:nvGraphicFramePr>
          <p:xfrm>
            <a:off x="6068531" y="953942"/>
            <a:ext cx="875140" cy="2158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" name="Equation" r:id="rId9" imgW="190500" imgH="469900" progId="Equation.DSMT4">
                    <p:embed/>
                  </p:oleObj>
                </mc:Choice>
                <mc:Fallback>
                  <p:oleObj name="Equation" r:id="rId9" imgW="190500" imgH="469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068531" y="953942"/>
                          <a:ext cx="875140" cy="21586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625911"/>
              </p:ext>
            </p:extLst>
          </p:nvPr>
        </p:nvGraphicFramePr>
        <p:xfrm>
          <a:off x="5380271" y="2951564"/>
          <a:ext cx="2500992" cy="250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11" imgW="431800" imgH="431800" progId="Equation.DSMT4">
                  <p:embed/>
                </p:oleObj>
              </mc:Choice>
              <mc:Fallback>
                <p:oleObj name="Equation" r:id="rId11" imgW="431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0271" y="2951564"/>
                        <a:ext cx="2500992" cy="2500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129022" y="4644571"/>
            <a:ext cx="808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so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0069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8771" y="1346746"/>
            <a:ext cx="7326457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6600" b="1" baseline="30000" dirty="0" err="1" smtClean="0">
                <a:solidFill>
                  <a:srgbClr val="0000FF"/>
                </a:solidFill>
                <a:latin typeface="Euclid Symbol" charset="2"/>
                <a:cs typeface="Comic Sans MS"/>
              </a:rPr>
              <a:t>ω</a:t>
            </a:r>
            <a:r>
              <a:rPr lang="en-US" sz="6600" b="1" baseline="30000" dirty="0" smtClean="0">
                <a:solidFill>
                  <a:srgbClr val="0000FF"/>
                </a:solidFill>
                <a:latin typeface="Euclid Symbol" charset="2"/>
                <a:cs typeface="Comic Sans MS"/>
              </a:rPr>
              <a:t> 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and the</a:t>
            </a:r>
          </a:p>
          <a:p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real numbers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</a:p>
          <a:p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are </a:t>
            </a:r>
            <a:r>
              <a:rPr lang="en-US" sz="6600" dirty="0" smtClean="0">
                <a:solidFill>
                  <a:srgbClr val="FF0000"/>
                </a:solidFill>
                <a:latin typeface="Comic Sans MS"/>
                <a:cs typeface="Comic Sans MS"/>
              </a:rPr>
              <a:t>not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countable:</a:t>
            </a:r>
          </a:p>
          <a:p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next lecture.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000000"/>
                </a:solidFill>
              </a:rPr>
              <a:t>Reals</a:t>
            </a:r>
            <a:r>
              <a:rPr lang="en-US" sz="4400" dirty="0" smtClean="0">
                <a:solidFill>
                  <a:srgbClr val="000000"/>
                </a:solidFill>
              </a:rPr>
              <a:t> are </a:t>
            </a:r>
            <a:r>
              <a:rPr lang="en-US" sz="4400" dirty="0" smtClean="0">
                <a:solidFill>
                  <a:srgbClr val="FF0000"/>
                </a:solidFill>
              </a:rPr>
              <a:t>un</a:t>
            </a:r>
            <a:r>
              <a:rPr lang="en-US" sz="4400" dirty="0" smtClean="0">
                <a:solidFill>
                  <a:srgbClr val="000000"/>
                </a:solidFill>
              </a:rPr>
              <a:t>countable</a:t>
            </a:r>
            <a:endParaRPr lang="en-US" sz="4400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243095"/>
              </p:ext>
            </p:extLst>
          </p:nvPr>
        </p:nvGraphicFramePr>
        <p:xfrm>
          <a:off x="6297965" y="2263396"/>
          <a:ext cx="1139563" cy="113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7965" y="2263396"/>
                        <a:ext cx="1139563" cy="113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4307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Cantor’s Idea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52" y="1359555"/>
            <a:ext cx="8861369" cy="4096053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surj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func: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as big </a:t>
            </a:r>
            <a:r>
              <a:rPr lang="en-US" sz="4800" dirty="0" smtClean="0">
                <a:latin typeface="Comic Sans MS"/>
              </a:rPr>
              <a:t>as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bij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bijection: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same size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as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endParaRPr lang="en-US" sz="4800" dirty="0" smtClean="0">
              <a:latin typeface="Comic Sans MS"/>
            </a:endParaRPr>
          </a:p>
          <a:p>
            <a:endParaRPr lang="en-US" sz="4400" dirty="0">
              <a:latin typeface="Comic Sans MS"/>
            </a:endParaRPr>
          </a:p>
        </p:txBody>
      </p:sp>
      <p:sp useBgFill="1">
        <p:nvSpPr>
          <p:cNvPr id="3" name="TextBox 2"/>
          <p:cNvSpPr txBox="1"/>
          <p:nvPr/>
        </p:nvSpPr>
        <p:spPr>
          <a:xfrm>
            <a:off x="3434864" y="2280385"/>
            <a:ext cx="4146851" cy="8563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   “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|A|</a:t>
            </a:r>
            <a:r>
              <a:rPr lang="en-US" sz="4800" b="1" kern="0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|B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”   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886440" y="4174348"/>
            <a:ext cx="5214834" cy="8578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“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|A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b="1" kern="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” 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 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8914" y="179714"/>
            <a:ext cx="5260563" cy="1148106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err="1" smtClean="0"/>
              <a:t>bij</a:t>
            </a:r>
            <a:r>
              <a:rPr lang="en-US" sz="4000" dirty="0" smtClean="0"/>
              <a:t> </a:t>
            </a:r>
            <a:r>
              <a:rPr lang="en-US" sz="6000" dirty="0" smtClean="0">
                <a:latin typeface="Symbol" charset="2"/>
                <a:cs typeface="Symbol" charset="2"/>
              </a:rPr>
              <a:t> </a:t>
            </a:r>
            <a:r>
              <a:rPr lang="en-US" sz="6000" dirty="0" smtClean="0">
                <a:solidFill>
                  <a:srgbClr val="BC34AA"/>
                </a:solidFill>
                <a:latin typeface="Symbol" charset="2"/>
                <a:cs typeface="Symbol" charset="2"/>
              </a:rPr>
              <a:t>∞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</a:rPr>
              <a:t>-</a:t>
            </a:r>
            <a:r>
              <a:rPr lang="en-US" sz="4000" dirty="0" smtClean="0"/>
              <a:t>bit-strings</a:t>
            </a:r>
            <a:endParaRPr lang="en-US" sz="40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2374" y="1471613"/>
            <a:ext cx="74373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800" dirty="0" smtClean="0">
                <a:latin typeface="Comic Sans MS" pitchFamily="66" charset="0"/>
                <a:cs typeface="Comic Sans MS"/>
              </a:rPr>
              <a:t>infinite set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1  1 0  0  1  …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33400" y="245427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  , 2, 3,  ,  , 6, …  } 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67009" y="4100514"/>
            <a:ext cx="7800585" cy="161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a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from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to</a:t>
            </a:r>
          </a:p>
          <a:p>
            <a:pPr>
              <a:tabLst>
                <a:tab pos="1366838" algn="l"/>
              </a:tabLst>
            </a:pPr>
            <a:r>
              <a:rPr lang="en-US" sz="4800" i="1" dirty="0" smtClean="0">
                <a:latin typeface="Comic Sans MS" pitchFamily="66" charset="0"/>
                <a:cs typeface="Comic Sans MS"/>
              </a:rPr>
              <a:t>infinite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bit-strings,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4800" b="1" baseline="30000" dirty="0" smtClean="0">
                <a:solidFill>
                  <a:srgbClr val="FF6600"/>
                </a:solidFill>
                <a:latin typeface="Euclid Symbol" charset="2"/>
                <a:cs typeface="Comic Sans MS"/>
              </a:rPr>
              <a:t>ω</a:t>
            </a:r>
            <a:endParaRPr lang="en-US" sz="4800" b="1" baseline="30000" dirty="0">
              <a:solidFill>
                <a:srgbClr val="FF6600"/>
              </a:solidFill>
              <a:latin typeface="Euclid Symbol" charset="2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457674"/>
              </p:ext>
            </p:extLst>
          </p:nvPr>
        </p:nvGraphicFramePr>
        <p:xfrm>
          <a:off x="4237928" y="1327819"/>
          <a:ext cx="4334800" cy="1426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5" imgW="1003300" imgH="330200" progId="Equation.DSMT4">
                  <p:embed/>
                </p:oleObj>
              </mc:Choice>
              <mc:Fallback>
                <p:oleObj name="Equation" r:id="rId5" imgW="1003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7928" y="1327819"/>
                        <a:ext cx="4334800" cy="1426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930535"/>
              </p:ext>
            </p:extLst>
          </p:nvPr>
        </p:nvGraphicFramePr>
        <p:xfrm>
          <a:off x="1426131" y="374383"/>
          <a:ext cx="2509038" cy="105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6131" y="374383"/>
                        <a:ext cx="2509038" cy="105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385070"/>
              </p:ext>
            </p:extLst>
          </p:nvPr>
        </p:nvGraphicFramePr>
        <p:xfrm>
          <a:off x="5138465" y="4085781"/>
          <a:ext cx="2327783" cy="97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9" imgW="546100" imgH="228600" progId="Equation.DSMT4">
                  <p:embed/>
                </p:oleObj>
              </mc:Choice>
              <mc:Fallback>
                <p:oleObj name="Equation" r:id="rId9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8465" y="4085781"/>
                        <a:ext cx="2327783" cy="974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7" grpId="0"/>
      <p:bldP spid="340998" grpId="0" autoUpdateAnimBg="0"/>
      <p:bldP spid="340999" grpId="0"/>
      <p:bldP spid="3410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Familiar “size” properties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29432" y="2009494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095" y="2951238"/>
            <a:ext cx="8744857" cy="302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proof:</a:t>
            </a:r>
            <a:endParaRPr lang="en-US" sz="4000" dirty="0">
              <a:latin typeface="Comic Sans MS"/>
              <a:cs typeface="Comic Sans MS"/>
            </a:endParaRPr>
          </a:p>
          <a:p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h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ave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bijections</a:t>
            </a:r>
            <a:r>
              <a:rPr lang="en-US" sz="4400" dirty="0" smtClean="0">
                <a:latin typeface="Comic Sans MS"/>
                <a:cs typeface="Comic Sans MS"/>
              </a:rPr>
              <a:t>  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g:A</a:t>
            </a:r>
            <a:r>
              <a:rPr lang="en-US" sz="4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400" dirty="0" smtClean="0">
                <a:latin typeface="Comic Sans MS"/>
                <a:cs typeface="Comic Sans MS"/>
              </a:rPr>
              <a:t>,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f:B</a:t>
            </a:r>
            <a:r>
              <a:rPr lang="en-US" sz="4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  <a:cs typeface="Comic Sans MS"/>
              </a:rPr>
              <a:t>need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h:A</a:t>
            </a:r>
            <a:r>
              <a:rPr lang="en-US" sz="4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latin typeface="Comic Sans MS"/>
                <a:cs typeface="Comic Sans MS"/>
              </a:rPr>
              <a:t>define 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h::= </a:t>
            </a:r>
            <a:r>
              <a:rPr lang="en-US" sz="6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lang="en-US" sz="6000" dirty="0" err="1" smtClean="0">
                <a:solidFill>
                  <a:srgbClr val="0000FF"/>
                </a:solidFill>
                <a:latin typeface="CambriaMath"/>
              </a:rPr>
              <a:t>∘</a:t>
            </a:r>
            <a:r>
              <a:rPr lang="en-US" sz="6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Familiar “size” properties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29432" y="2009494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4744175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3876092"/>
            <a:ext cx="9144000" cy="120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|C|</a:t>
            </a:r>
            <a:endParaRPr lang="en-US" sz="4800" dirty="0">
              <a:solidFill>
                <a:srgbClr val="0000FF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49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Familiar “size” properties</a:t>
            </a:r>
            <a:endParaRPr lang="en-US" sz="40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23740" y="2267247"/>
            <a:ext cx="9056462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102957" y="1496303"/>
            <a:ext cx="8986451" cy="110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|A| </a:t>
            </a:r>
            <a:r>
              <a:rPr lang="en-US" sz="4800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|B|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64" y="3367357"/>
            <a:ext cx="9003851" cy="178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this is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5400" dirty="0" smtClean="0">
                <a:latin typeface="Comic Sans MS"/>
                <a:cs typeface="Comic Sans MS"/>
              </a:rPr>
              <a:t> obvious: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Schroeder-Bernstein </a:t>
            </a:r>
            <a:r>
              <a:rPr lang="en-US" sz="5400" dirty="0" err="1" smtClean="0">
                <a:latin typeface="Comic Sans MS"/>
                <a:cs typeface="Comic Sans MS"/>
              </a:rPr>
              <a:t>Thm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019" y="268236"/>
            <a:ext cx="7495615" cy="1120575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/>
              <a:t>familiar</a:t>
            </a:r>
            <a:r>
              <a:rPr lang="en-US" sz="4400" dirty="0" smtClean="0"/>
              <a:t> “size” property</a:t>
            </a:r>
            <a:endParaRPr lang="en-US" sz="4400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526" y="2212796"/>
            <a:ext cx="72238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“size +1 = size”</a:t>
            </a:r>
          </a:p>
          <a:p>
            <a:r>
              <a:rPr lang="en-US" sz="8000" dirty="0" smtClean="0">
                <a:latin typeface="Comic Sans MS"/>
                <a:cs typeface="Comic Sans MS"/>
              </a:rPr>
              <a:t>   for</a:t>
            </a:r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8000" dirty="0" smtClean="0">
                <a:solidFill>
                  <a:srgbClr val="BC34AA"/>
                </a:solidFill>
                <a:latin typeface="Comic Sans MS"/>
                <a:cs typeface="Comic Sans MS"/>
              </a:rPr>
              <a:t>∞</a:t>
            </a:r>
            <a:r>
              <a:rPr lang="en-US" sz="8000" dirty="0" smtClean="0">
                <a:solidFill>
                  <a:srgbClr val="000000"/>
                </a:solidFill>
                <a:latin typeface="Comic Sans MS"/>
                <a:cs typeface="Comic Sans MS"/>
              </a:rPr>
              <a:t>-sizes</a:t>
            </a:r>
            <a:endParaRPr lang="en-US" sz="8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96690" y="304187"/>
            <a:ext cx="7493000" cy="1084625"/>
          </a:xfrm>
        </p:spPr>
        <p:txBody>
          <a:bodyPr/>
          <a:lstStyle/>
          <a:p>
            <a:r>
              <a:rPr lang="en-US" sz="4400" dirty="0" smtClean="0"/>
              <a:t>Same Size Infinite Sets?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</a:t>
            </a:r>
            <a:r>
              <a:rPr lang="en-US" sz="7200" dirty="0" smtClean="0">
                <a:solidFill>
                  <a:srgbClr val="0000FF"/>
                </a:solidFill>
              </a:rPr>
              <a:t>{1, 2, 3, 4, 5…}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9933FF"/>
                </a:solidFill>
              </a:rPr>
              <a:t>   </a:t>
            </a:r>
            <a:r>
              <a:rPr lang="en-US" sz="7200" baseline="-25000" dirty="0" smtClean="0">
                <a:solidFill>
                  <a:srgbClr val="9933FF"/>
                </a:solidFill>
              </a:rPr>
              <a:t> </a:t>
            </a:r>
            <a:r>
              <a:rPr lang="en-US" sz="7200" dirty="0" smtClean="0">
                <a:solidFill>
                  <a:srgbClr val="9933FF"/>
                </a:solidFill>
              </a:rPr>
              <a:t>↑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4…}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3016" y="2405686"/>
            <a:ext cx="4429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 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3924" y="4726701"/>
            <a:ext cx="4374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 </a:t>
            </a:r>
            <a:r>
              <a:rPr lang="en-US" sz="6600" dirty="0" err="1" smtClean="0">
                <a:latin typeface="Comic Sans MS"/>
                <a:cs typeface="Comic Sans MS"/>
              </a:rPr>
              <a:t>bijection</a:t>
            </a:r>
            <a:endParaRPr lang="en-US" sz="6600" dirty="0">
              <a:latin typeface="Comic Sans MS"/>
              <a:cs typeface="Comic Sans MS"/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1065421" y="4788302"/>
            <a:ext cx="75947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 </a:t>
            </a: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“same size”      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245199"/>
              </p:ext>
            </p:extLst>
          </p:nvPr>
        </p:nvGraphicFramePr>
        <p:xfrm>
          <a:off x="662669" y="4772898"/>
          <a:ext cx="115093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669" y="4772898"/>
                        <a:ext cx="1150937" cy="115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468855"/>
              </p:ext>
            </p:extLst>
          </p:nvPr>
        </p:nvGraphicFramePr>
        <p:xfrm>
          <a:off x="6748346" y="4460024"/>
          <a:ext cx="1476679" cy="147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7" imgW="215900" imgH="215900" progId="Equation.DSMT4">
                  <p:embed/>
                </p:oleObj>
              </mc:Choice>
              <mc:Fallback>
                <p:oleObj name="Equation" r:id="rId7" imgW="215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48346" y="4460024"/>
                        <a:ext cx="1476679" cy="1476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449645" y="4769059"/>
            <a:ext cx="8209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   “same size as” 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</a:t>
            </a:r>
            <a:r>
              <a:rPr lang="en-US" sz="7200" dirty="0">
                <a:solidFill>
                  <a:srgbClr val="0000FF"/>
                </a:solidFill>
              </a:rPr>
              <a:t>{0, 1,-1, 2,-2,…}</a:t>
            </a:r>
          </a:p>
          <a:p>
            <a:pPr marL="0">
              <a:spcBef>
                <a:spcPts val="0"/>
              </a:spcBef>
            </a:pPr>
            <a:endParaRPr lang="en-US" sz="7200" dirty="0" smtClean="0">
              <a:solidFill>
                <a:srgbClr val="0000FF"/>
              </a:solidFill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{0, 1</a:t>
            </a:r>
            <a:r>
              <a:rPr lang="en-US" sz="7200" dirty="0">
                <a:solidFill>
                  <a:srgbClr val="0000FF"/>
                </a:solidFill>
              </a:rPr>
              <a:t>, 2, 3, 4</a:t>
            </a:r>
            <a:r>
              <a:rPr lang="en-US" sz="7200" dirty="0" smtClean="0">
                <a:solidFill>
                  <a:srgbClr val="0000FF"/>
                </a:solidFill>
              </a:rPr>
              <a:t>,…}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4866" y="2387007"/>
            <a:ext cx="56290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 ↑↑ ↑ 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155850"/>
              </p:ext>
            </p:extLst>
          </p:nvPr>
        </p:nvGraphicFramePr>
        <p:xfrm>
          <a:off x="479870" y="4772898"/>
          <a:ext cx="115093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870" y="4772898"/>
                        <a:ext cx="1150937" cy="115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775329"/>
              </p:ext>
            </p:extLst>
          </p:nvPr>
        </p:nvGraphicFramePr>
        <p:xfrm>
          <a:off x="7743921" y="4718402"/>
          <a:ext cx="1098206" cy="119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7" imgW="152400" imgH="165100" progId="Equation.3">
                  <p:embed/>
                </p:oleObj>
              </mc:Choice>
              <mc:Fallback>
                <p:oleObj name="Equation" r:id="rId7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43921" y="4718402"/>
                        <a:ext cx="1098206" cy="1190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1496690" y="304187"/>
            <a:ext cx="7493000" cy="1084625"/>
          </a:xfrm>
        </p:spPr>
        <p:txBody>
          <a:bodyPr/>
          <a:lstStyle/>
          <a:p>
            <a:r>
              <a:rPr lang="en-US" sz="4400" dirty="0" smtClean="0"/>
              <a:t>Same Size Infinite Sets?</a:t>
            </a:r>
            <a:endParaRPr lang="en-US" sz="4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866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2.3|30.8|16.2|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|10.3|7.6|6|5.5|1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|10.3|7.6|6|5.5|1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11.9|6.8|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9|2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2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7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1.1|23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10.7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5400" dirty="0" smtClean="0">
            <a:solidFill>
              <a:srgbClr val="0000FF"/>
            </a:solidFill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4862</TotalTime>
  <Words>582</Words>
  <Application>Microsoft Macintosh PowerPoint</Application>
  <PresentationFormat>On-screen Show (4:3)</PresentationFormat>
  <Paragraphs>100</Paragraphs>
  <Slides>15</Slides>
  <Notes>15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1_Custom Design</vt:lpstr>
      <vt:lpstr>Equation</vt:lpstr>
      <vt:lpstr>PowerPoint Presentation</vt:lpstr>
      <vt:lpstr>Cantor’s Idea</vt:lpstr>
      <vt:lpstr> bij  ∞-bit-strings</vt:lpstr>
      <vt:lpstr>Familiar “size” properties</vt:lpstr>
      <vt:lpstr>Familiar “size” properties</vt:lpstr>
      <vt:lpstr>Familiar “size” properties</vt:lpstr>
      <vt:lpstr>UNfamiliar “size” property</vt:lpstr>
      <vt:lpstr>Same Size Infinite Sets?</vt:lpstr>
      <vt:lpstr>Same Size Infinite Sets?</vt:lpstr>
      <vt:lpstr> Countable Sets</vt:lpstr>
      <vt:lpstr>Binary words are countable</vt:lpstr>
      <vt:lpstr>                is countable</vt:lpstr>
      <vt:lpstr>Proving Countability</vt:lpstr>
      <vt:lpstr>Rationals are countable</vt:lpstr>
      <vt:lpstr>Reals are uncountable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420</cp:revision>
  <cp:lastPrinted>2015-03-01T18:50:55Z</cp:lastPrinted>
  <dcterms:created xsi:type="dcterms:W3CDTF">2011-02-18T03:43:54Z</dcterms:created>
  <dcterms:modified xsi:type="dcterms:W3CDTF">2015-03-03T20:46:38Z</dcterms:modified>
</cp:coreProperties>
</file>