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322" r:id="rId2"/>
    <p:sldId id="433" r:id="rId3"/>
    <p:sldId id="427" r:id="rId4"/>
    <p:sldId id="436" r:id="rId5"/>
    <p:sldId id="431" r:id="rId6"/>
    <p:sldId id="429" r:id="rId7"/>
    <p:sldId id="432" r:id="rId8"/>
    <p:sldId id="430" r:id="rId9"/>
    <p:sldId id="434" r:id="rId10"/>
    <p:sldId id="437" r:id="rId11"/>
    <p:sldId id="438" r:id="rId12"/>
    <p:sldId id="439" r:id="rId13"/>
    <p:sldId id="440" r:id="rId14"/>
  </p:sldIdLst>
  <p:sldSz cx="9144000" cy="6858000" type="screen4x3"/>
  <p:notesSz cx="9601200" cy="7315200"/>
  <p:custDataLst>
    <p:tags r:id="rId18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92082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9" autoAdjust="0"/>
    <p:restoredTop sz="94620" autoAdjust="0"/>
  </p:normalViewPr>
  <p:slideViewPr>
    <p:cSldViewPr snapToObjects="1" showGuides="1">
      <p:cViewPr>
        <p:scale>
          <a:sx n="99" d="100"/>
          <a:sy n="99" d="100"/>
        </p:scale>
        <p:origin x="-1136" y="-136"/>
      </p:cViewPr>
      <p:guideLst>
        <p:guide orient="horz" pos="2160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1792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predict.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predict.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predict.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predict.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predict.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29,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predict.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1447800"/>
            <a:ext cx="83439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versus</a:t>
            </a:r>
          </a:p>
          <a:p>
            <a:pPr algn="ctr"/>
            <a:r>
              <a:rPr lang="en-US" sz="8000" b="1" dirty="0" err="1" smtClean="0">
                <a:solidFill>
                  <a:schemeClr val="tx2"/>
                </a:solidFill>
                <a:latin typeface="Comic Sans MS" pitchFamily="66" charset="0"/>
              </a:rPr>
              <a:t>Predicton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predict.</a:t>
            </a:r>
            <a:fld id="{B6F1E441-844C-41E3-A135-77978BB3664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0814" y="1371600"/>
            <a:ext cx="8255986" cy="3490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Lab managers confused test</a:t>
            </a:r>
          </a:p>
          <a:p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confidence</a:t>
            </a:r>
            <a:r>
              <a:rPr lang="en-US" sz="4800" dirty="0" smtClean="0">
                <a:latin typeface="Comic Sans MS"/>
                <a:cs typeface="Comic Sans MS"/>
              </a:rPr>
              <a:t>,</a:t>
            </a:r>
          </a:p>
          <a:p>
            <a:endParaRPr lang="en-US" sz="4800" dirty="0">
              <a:latin typeface="Comic Sans MS"/>
              <a:cs typeface="Comic Sans MS"/>
            </a:endParaRPr>
          </a:p>
          <a:p>
            <a:r>
              <a:rPr lang="en-US" sz="4800" dirty="0" smtClean="0">
                <a:latin typeface="Comic Sans MS"/>
                <a:cs typeface="Comic Sans MS"/>
              </a:rPr>
              <a:t>with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predictive probability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/>
              <a:cs typeface="Comic Sans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614763"/>
              </p:ext>
            </p:extLst>
          </p:nvPr>
        </p:nvGraphicFramePr>
        <p:xfrm>
          <a:off x="1526189" y="2903538"/>
          <a:ext cx="5910263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3" imgW="1549400" imgH="254000" progId="Equation.DSMT4">
                  <p:embed/>
                </p:oleObj>
              </mc:Choice>
              <mc:Fallback>
                <p:oleObj name="Equation" r:id="rId3" imgW="15494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6189" y="2903538"/>
                        <a:ext cx="5910263" cy="969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358044"/>
              </p:ext>
            </p:extLst>
          </p:nvPr>
        </p:nvGraphicFramePr>
        <p:xfrm>
          <a:off x="1454752" y="4724400"/>
          <a:ext cx="682466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5" imgW="1447800" imgH="241300" progId="Equation.DSMT4">
                  <p:embed/>
                </p:oleObj>
              </mc:Choice>
              <mc:Fallback>
                <p:oleObj name="Equation" r:id="rId5" imgW="14478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4752" y="4724400"/>
                        <a:ext cx="6824662" cy="113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95400" y="304800"/>
            <a:ext cx="7543800" cy="10668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Confidence </a:t>
            </a:r>
            <a:r>
              <a:rPr lang="en-US" sz="4800" dirty="0" err="1" smtClean="0">
                <a:solidFill>
                  <a:schemeClr val="tx1"/>
                </a:solidFill>
              </a:rPr>
              <a:t>vs</a:t>
            </a:r>
            <a:r>
              <a:rPr lang="en-US" sz="4800" dirty="0" smtClean="0">
                <a:solidFill>
                  <a:schemeClr val="tx1"/>
                </a:solidFill>
              </a:rPr>
              <a:t> Prediction</a:t>
            </a:r>
          </a:p>
        </p:txBody>
      </p:sp>
    </p:spTree>
    <p:extLst>
      <p:ext uri="{BB962C8B-B14F-4D97-AF65-F5344CB8AC3E}">
        <p14:creationId xmlns:p14="http://schemas.microsoft.com/office/powerpoint/2010/main" val="281802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predict.</a:t>
            </a:r>
            <a:fld id="{B6F1E441-844C-41E3-A135-77978BB3664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19200" y="457200"/>
            <a:ext cx="7391400" cy="9144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600" dirty="0" smtClean="0">
                <a:solidFill>
                  <a:schemeClr val="tx1"/>
                </a:solidFill>
              </a:rPr>
              <a:t>Cherry </a:t>
            </a:r>
            <a:r>
              <a:rPr lang="en-US" sz="3600" dirty="0">
                <a:solidFill>
                  <a:schemeClr val="tx1"/>
                </a:solidFill>
              </a:rPr>
              <a:t>Picking voids </a:t>
            </a:r>
            <a:r>
              <a:rPr lang="en-US" sz="3600" dirty="0" smtClean="0">
                <a:solidFill>
                  <a:schemeClr val="tx1"/>
                </a:solidFill>
              </a:rPr>
              <a:t>Confidence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350" y="1371600"/>
            <a:ext cx="4496543" cy="2917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Confidence is</a:t>
            </a:r>
          </a:p>
          <a:p>
            <a:endParaRPr lang="en-US" sz="5400" dirty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Not same as</a:t>
            </a:r>
            <a:endParaRPr lang="en-US" sz="5400" dirty="0">
              <a:latin typeface="Comic Sans MS"/>
              <a:cs typeface="Comic Sans M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565222"/>
              </p:ext>
            </p:extLst>
          </p:nvPr>
        </p:nvGraphicFramePr>
        <p:xfrm>
          <a:off x="898525" y="2438400"/>
          <a:ext cx="716756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3" imgW="1879600" imgH="241300" progId="Equation.DSMT4">
                  <p:embed/>
                </p:oleObj>
              </mc:Choice>
              <mc:Fallback>
                <p:oleObj name="Equation" r:id="rId3" imgW="18796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8525" y="2438400"/>
                        <a:ext cx="7167563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554116"/>
              </p:ext>
            </p:extLst>
          </p:nvPr>
        </p:nvGraphicFramePr>
        <p:xfrm>
          <a:off x="514350" y="4343400"/>
          <a:ext cx="823277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5" imgW="2159000" imgH="241300" progId="Equation.DSMT4">
                  <p:embed/>
                </p:oleObj>
              </mc:Choice>
              <mc:Fallback>
                <p:oleObj name="Equation" r:id="rId5" imgW="2159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350" y="4343400"/>
                        <a:ext cx="8232775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72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334000"/>
          </a:xfrm>
        </p:spPr>
        <p:txBody>
          <a:bodyPr/>
          <a:lstStyle/>
          <a:p>
            <a:r>
              <a:rPr lang="en-US" sz="4800" dirty="0" smtClean="0"/>
              <a:t>If you do </a:t>
            </a:r>
            <a:r>
              <a:rPr lang="en-US" sz="4800" dirty="0" smtClean="0"/>
              <a:t>50 tests with 98% confidence, but only report the one that shows </a:t>
            </a:r>
            <a:r>
              <a:rPr lang="en-US" sz="4800" dirty="0" smtClean="0"/>
              <a:t>positive</a:t>
            </a:r>
            <a:endParaRPr lang="en-US" sz="4800" dirty="0" smtClean="0"/>
          </a:p>
          <a:p>
            <a:r>
              <a:rPr lang="en-US" sz="4800" dirty="0"/>
              <a:t>t</a:t>
            </a:r>
            <a:r>
              <a:rPr lang="en-US" sz="4800" dirty="0" smtClean="0"/>
              <a:t>hen silly </a:t>
            </a:r>
            <a:r>
              <a:rPr lang="en-US" sz="4800" dirty="0" smtClean="0"/>
              <a:t>to </a:t>
            </a:r>
            <a:r>
              <a:rPr lang="en-US" sz="4800" dirty="0" smtClean="0"/>
              <a:t>be confident about </a:t>
            </a:r>
            <a:r>
              <a:rPr lang="en-US" sz="4800" dirty="0" smtClean="0"/>
              <a:t>that one report.</a:t>
            </a:r>
          </a:p>
          <a:p>
            <a:pPr algn="ctr"/>
            <a:r>
              <a:rPr lang="en-US" sz="4800" dirty="0"/>
              <a:t>See </a:t>
            </a:r>
            <a:r>
              <a:rPr lang="en-US" sz="4800" dirty="0">
                <a:solidFill>
                  <a:srgbClr val="660066"/>
                </a:solidFill>
              </a:rPr>
              <a:t>http://</a:t>
            </a:r>
            <a:r>
              <a:rPr lang="en-US" sz="4800" dirty="0" err="1">
                <a:solidFill>
                  <a:srgbClr val="660066"/>
                </a:solidFill>
              </a:rPr>
              <a:t>xkcd.com</a:t>
            </a:r>
            <a:r>
              <a:rPr lang="en-US" sz="4800" dirty="0">
                <a:solidFill>
                  <a:srgbClr val="660066"/>
                </a:solidFill>
              </a:rPr>
              <a:t>/882/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19200" y="457200"/>
            <a:ext cx="7391400" cy="9144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600" dirty="0" smtClean="0">
                <a:solidFill>
                  <a:schemeClr val="tx1"/>
                </a:solidFill>
              </a:rPr>
              <a:t>Cherry </a:t>
            </a:r>
            <a:r>
              <a:rPr lang="en-US" sz="3600" dirty="0">
                <a:solidFill>
                  <a:schemeClr val="tx1"/>
                </a:solidFill>
              </a:rPr>
              <a:t>Picking voids </a:t>
            </a:r>
            <a:r>
              <a:rPr lang="en-US" sz="3600" dirty="0" smtClean="0">
                <a:solidFill>
                  <a:schemeClr val="tx1"/>
                </a:solidFill>
              </a:rPr>
              <a:t>Confidence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predict.</a:t>
            </a:r>
            <a:fld id="{B6F1E441-844C-41E3-A135-77978BB3664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300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6482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Ask </a:t>
            </a:r>
            <a:r>
              <a:rPr lang="en-US" sz="4800" dirty="0"/>
              <a:t>“Why am I</a:t>
            </a:r>
          </a:p>
          <a:p>
            <a:r>
              <a:rPr lang="en-US" sz="4800" dirty="0"/>
              <a:t>hearing about this particular </a:t>
            </a:r>
          </a:p>
          <a:p>
            <a:r>
              <a:rPr lang="en-US" sz="4800" dirty="0" smtClean="0"/>
              <a:t>outcome?  </a:t>
            </a:r>
            <a:r>
              <a:rPr lang="en-US" sz="4800" dirty="0"/>
              <a:t>How many </a:t>
            </a:r>
          </a:p>
          <a:p>
            <a:r>
              <a:rPr lang="en-US" sz="4800" dirty="0"/>
              <a:t>others were tried and not</a:t>
            </a:r>
          </a:p>
          <a:p>
            <a:r>
              <a:rPr lang="en-US" sz="4800" dirty="0"/>
              <a:t>reported?” </a:t>
            </a:r>
            <a:endParaRPr lang="en-US" sz="48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19200" y="457200"/>
            <a:ext cx="7391400" cy="9144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600" dirty="0" smtClean="0">
                <a:solidFill>
                  <a:schemeClr val="tx1"/>
                </a:solidFill>
              </a:rPr>
              <a:t>Cherry </a:t>
            </a:r>
            <a:r>
              <a:rPr lang="en-US" sz="3600" dirty="0">
                <a:solidFill>
                  <a:schemeClr val="tx1"/>
                </a:solidFill>
              </a:rPr>
              <a:t>Picking voids </a:t>
            </a:r>
            <a:r>
              <a:rPr lang="en-US" sz="3600" dirty="0" smtClean="0">
                <a:solidFill>
                  <a:schemeClr val="tx1"/>
                </a:solidFill>
              </a:rPr>
              <a:t>Confidence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predict.</a:t>
            </a:r>
            <a:fld id="{B6F1E441-844C-41E3-A135-77978BB3664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963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predict.</a:t>
            </a:r>
            <a:fld id="{B6F1E441-844C-41E3-A135-77978BB3664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TB LAB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38238"/>
            <a:ext cx="9136936" cy="437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Lab offers alternative TB test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that managers believe is 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95% accurate.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It’s independent of prior test,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so useful to confirm diagnoses.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8974910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predict.</a:t>
            </a:r>
            <a:fld id="{B6F1E441-844C-41E3-A135-77978BB3664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257" y="1111508"/>
            <a:ext cx="8620143" cy="320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Since prior test is 98% correct,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managers think their retest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should show about 2% errors.</a:t>
            </a:r>
          </a:p>
          <a:p>
            <a:r>
              <a:rPr lang="en-US" sz="4400" dirty="0">
                <a:latin typeface="Comic Sans MS"/>
                <a:cs typeface="Comic Sans MS"/>
              </a:rPr>
              <a:t>(Actually 2</a:t>
            </a:r>
            <a:r>
              <a:rPr lang="en-US" sz="4400" b="1" dirty="0">
                <a:latin typeface="Euclid Symbol" charset="2"/>
                <a:cs typeface="Euclid Symbol" charset="2"/>
              </a:rPr>
              <a:t> </a:t>
            </a:r>
            <a:r>
              <a:rPr lang="en-US" sz="4400" b="1" dirty="0">
                <a:solidFill>
                  <a:prstClr val="black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b="1" dirty="0">
                <a:solidFill>
                  <a:prstClr val="black"/>
                </a:solidFill>
                <a:latin typeface="AbadiMT-CondensedExtraBold"/>
              </a:rPr>
              <a:t> </a:t>
            </a:r>
            <a:r>
              <a:rPr lang="en-US" sz="4400" dirty="0">
                <a:latin typeface="Comic Sans MS"/>
                <a:cs typeface="Comic Sans MS"/>
              </a:rPr>
              <a:t>(0.1</a:t>
            </a:r>
            <a:r>
              <a:rPr lang="en-US" sz="4400" dirty="0">
                <a:solidFill>
                  <a:prstClr val="black"/>
                </a:solidFill>
                <a:latin typeface="Comic Sans MS"/>
                <a:cs typeface="Comic Sans MS"/>
              </a:rPr>
              <a:t>)%)</a:t>
            </a:r>
            <a:r>
              <a:rPr lang="en-US" sz="4400" dirty="0" smtClean="0">
                <a:solidFill>
                  <a:prstClr val="black"/>
                </a:solidFill>
                <a:latin typeface="Comic Sans MS"/>
                <a:cs typeface="Comic Sans MS"/>
              </a:rPr>
              <a:t>.</a:t>
            </a:r>
            <a:endParaRPr lang="en-US" sz="4400" dirty="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TB LAB test</a:t>
            </a:r>
          </a:p>
        </p:txBody>
      </p:sp>
    </p:spTree>
    <p:extLst>
      <p:ext uri="{BB962C8B-B14F-4D97-AF65-F5344CB8AC3E}">
        <p14:creationId xmlns:p14="http://schemas.microsoft.com/office/powerpoint/2010/main" val="38903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predict.</a:t>
            </a:r>
            <a:fld id="{B6F1E441-844C-41E3-A135-77978BB3664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257" y="1111508"/>
            <a:ext cx="862014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Since prior test is 98% correct,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managers think their retest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should show about 2% errors. </a:t>
            </a:r>
            <a:endParaRPr lang="en-US" sz="4400" dirty="0" smtClean="0">
              <a:solidFill>
                <a:prstClr val="black"/>
              </a:solidFill>
              <a:latin typeface="Comic Sans MS"/>
              <a:cs typeface="Comic Sans MS"/>
            </a:endParaRPr>
          </a:p>
          <a:p>
            <a:r>
              <a:rPr lang="en-US" sz="4400" dirty="0" smtClean="0">
                <a:solidFill>
                  <a:prstClr val="black"/>
                </a:solidFill>
                <a:latin typeface="Comic Sans MS"/>
                <a:cs typeface="Comic Sans MS"/>
              </a:rPr>
              <a:t>They are upset when nearly all</a:t>
            </a:r>
          </a:p>
          <a:p>
            <a:r>
              <a:rPr lang="en-US" sz="4400" dirty="0" smtClean="0">
                <a:solidFill>
                  <a:prstClr val="black"/>
                </a:solidFill>
                <a:latin typeface="Comic Sans MS"/>
                <a:cs typeface="Comic Sans MS"/>
              </a:rPr>
              <a:t>their retests disagree with the</a:t>
            </a:r>
          </a:p>
          <a:p>
            <a:r>
              <a:rPr lang="en-US" sz="4400" dirty="0" smtClean="0">
                <a:solidFill>
                  <a:prstClr val="black"/>
                </a:solidFill>
                <a:latin typeface="Comic Sans MS"/>
                <a:cs typeface="Comic Sans MS"/>
              </a:rPr>
              <a:t>prior test.</a:t>
            </a:r>
            <a:endParaRPr lang="en-US" sz="4400" dirty="0">
              <a:latin typeface="Comic Sans MS"/>
              <a:cs typeface="Comic Sans M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TB LAB test</a:t>
            </a:r>
          </a:p>
        </p:txBody>
      </p:sp>
    </p:spTree>
    <p:extLst>
      <p:ext uri="{BB962C8B-B14F-4D97-AF65-F5344CB8AC3E}">
        <p14:creationId xmlns:p14="http://schemas.microsoft.com/office/powerpoint/2010/main" val="4756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predict.</a:t>
            </a:r>
            <a:fld id="{B6F1E441-844C-41E3-A135-77978BB3664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596" y="1327958"/>
            <a:ext cx="8547603" cy="391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Should they be upset?</a:t>
            </a:r>
          </a:p>
          <a:p>
            <a:r>
              <a:rPr lang="en-US" sz="5400" dirty="0" smtClean="0">
                <a:solidFill>
                  <a:prstClr val="black"/>
                </a:solidFill>
                <a:latin typeface="Comic Sans MS"/>
                <a:cs typeface="Comic Sans MS"/>
              </a:rPr>
              <a:t>Is their test broken?</a:t>
            </a:r>
          </a:p>
          <a:p>
            <a:r>
              <a:rPr lang="en-US" sz="5400" dirty="0" smtClean="0">
                <a:solidFill>
                  <a:prstClr val="black"/>
                </a:solidFill>
                <a:latin typeface="Comic Sans MS"/>
                <a:cs typeface="Comic Sans MS"/>
              </a:rPr>
              <a:t>If not, what’s wrong with</a:t>
            </a:r>
          </a:p>
          <a:p>
            <a:r>
              <a:rPr lang="en-US" sz="5400" dirty="0" smtClean="0">
                <a:solidFill>
                  <a:prstClr val="black"/>
                </a:solidFill>
                <a:latin typeface="Comic Sans MS"/>
                <a:cs typeface="Comic Sans MS"/>
              </a:rPr>
              <a:t>their reasoning?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33600" y="304799"/>
            <a:ext cx="6705600" cy="1023159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TB LAB test broken?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93934" y="1327958"/>
            <a:ext cx="1145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A92082"/>
                </a:solidFill>
                <a:latin typeface="Comic Sans MS"/>
                <a:cs typeface="Comic Sans MS"/>
              </a:rPr>
              <a:t>No!</a:t>
            </a:r>
            <a:endParaRPr lang="en-US" sz="4800" dirty="0">
              <a:solidFill>
                <a:srgbClr val="A92082"/>
              </a:solidFill>
              <a:latin typeface="Comic Sans MS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96200" y="2369403"/>
            <a:ext cx="1145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A92082"/>
                </a:solidFill>
                <a:latin typeface="Comic Sans MS"/>
                <a:cs typeface="Comic Sans MS"/>
              </a:rPr>
              <a:t>No!</a:t>
            </a:r>
            <a:endParaRPr lang="en-US" sz="4800" dirty="0">
              <a:solidFill>
                <a:srgbClr val="A92082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27380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predict.</a:t>
            </a:r>
            <a:fld id="{B6F1E441-844C-41E3-A135-77978BB3664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71600" y="304800"/>
            <a:ext cx="70866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98% Confident Sample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295400"/>
            <a:ext cx="853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If the lab got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random 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sample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of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prior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test results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from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6322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predict.</a:t>
            </a:r>
            <a:fld id="{B6F1E441-844C-41E3-A135-77978BB3664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71600" y="304800"/>
            <a:ext cx="70866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98% Confident Sample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295401"/>
            <a:ext cx="868680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If the lab got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random 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sample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of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prior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test results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from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everyone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,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then they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should indeed expect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98%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of prior tests correct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But they get </a:t>
            </a:r>
            <a:r>
              <a:rPr lang="en-US" sz="4000" dirty="0" smtClean="0">
                <a:solidFill>
                  <a:srgbClr val="FF00FF"/>
                </a:solidFill>
                <a:latin typeface="Comic Sans MS"/>
                <a:cs typeface="Comic Sans MS"/>
              </a:rPr>
              <a:t>sample from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worried</a:t>
            </a:r>
          </a:p>
          <a:p>
            <a:pPr lvl="0"/>
            <a:r>
              <a:rPr lang="en-US" sz="4000" dirty="0" smtClean="0">
                <a:latin typeface="Comic Sans MS"/>
                <a:cs typeface="Comic Sans MS"/>
              </a:rPr>
              <a:t>people with</a:t>
            </a:r>
            <a:r>
              <a:rPr lang="en-US" sz="4000" dirty="0" smtClean="0">
                <a:solidFill>
                  <a:srgbClr val="FF00FF"/>
                </a:solidFill>
                <a:latin typeface="Comic Sans MS"/>
                <a:cs typeface="Comic Sans MS"/>
              </a:rPr>
              <a:t> TB+ prior test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result.</a:t>
            </a:r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8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predict.</a:t>
            </a:r>
            <a:fld id="{B6F1E441-844C-41E3-A135-77978BB3664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0" y="304800"/>
            <a:ext cx="67818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Predictive Probability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295400"/>
            <a:ext cx="8915400" cy="429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Sample from people with a </a:t>
            </a:r>
            <a:r>
              <a:rPr lang="en-US" sz="4400" dirty="0" smtClean="0">
                <a:solidFill>
                  <a:srgbClr val="FF00FF"/>
                </a:solidFill>
                <a:latin typeface="Comic Sans MS"/>
                <a:cs typeface="Comic Sans MS"/>
              </a:rPr>
              <a:t>TB+ prior test result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will be mistaken about 99.5% of the time</a:t>
            </a:r>
            <a:r>
              <a:rPr lang="is-I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…</a:t>
            </a: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lvl="0"/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b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ecause the 2% false positive rate for prior test </a:t>
            </a:r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is  200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larger than  TB rate.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11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predict.</a:t>
            </a:r>
            <a:fld id="{B6F1E441-844C-41E3-A135-77978BB3664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0814" y="1371600"/>
            <a:ext cx="8255986" cy="2603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Lab managers confused test</a:t>
            </a:r>
          </a:p>
          <a:p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confidence</a:t>
            </a:r>
            <a:r>
              <a:rPr lang="en-US" sz="4800" dirty="0" smtClean="0">
                <a:latin typeface="Comic Sans MS"/>
                <a:cs typeface="Comic Sans MS"/>
              </a:rPr>
              <a:t>,</a:t>
            </a:r>
          </a:p>
          <a:p>
            <a:endParaRPr lang="en-US" sz="4800" dirty="0">
              <a:latin typeface="Comic Sans MS"/>
              <a:cs typeface="Comic Sans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032920"/>
              </p:ext>
            </p:extLst>
          </p:nvPr>
        </p:nvGraphicFramePr>
        <p:xfrm>
          <a:off x="1333500" y="2927350"/>
          <a:ext cx="62960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3" imgW="1651000" imgH="241300" progId="Equation.DSMT4">
                  <p:embed/>
                </p:oleObj>
              </mc:Choice>
              <mc:Fallback>
                <p:oleObj name="Equation" r:id="rId3" imgW="1651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3500" y="2927350"/>
                        <a:ext cx="6296025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95400" y="304800"/>
            <a:ext cx="7543800" cy="10668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Confidence </a:t>
            </a:r>
            <a:r>
              <a:rPr lang="en-US" sz="4800" dirty="0" err="1" smtClean="0">
                <a:solidFill>
                  <a:schemeClr val="tx1"/>
                </a:solidFill>
              </a:rPr>
              <a:t>vs</a:t>
            </a:r>
            <a:r>
              <a:rPr lang="en-US" sz="4800" dirty="0" smtClean="0">
                <a:solidFill>
                  <a:schemeClr val="tx1"/>
                </a:solidFill>
              </a:rPr>
              <a:t> Prediction</a:t>
            </a:r>
          </a:p>
        </p:txBody>
      </p:sp>
    </p:spTree>
    <p:extLst>
      <p:ext uri="{BB962C8B-B14F-4D97-AF65-F5344CB8AC3E}">
        <p14:creationId xmlns:p14="http://schemas.microsoft.com/office/powerpoint/2010/main" val="288596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12030</TotalTime>
  <Words>370</Words>
  <Application>Microsoft Macintosh PowerPoint</Application>
  <PresentationFormat>On-screen Show (4:3)</PresentationFormat>
  <Paragraphs>78</Paragraphs>
  <Slides>13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6.042 Lecture Template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1339</cp:revision>
  <cp:lastPrinted>2016-04-22T18:51:20Z</cp:lastPrinted>
  <dcterms:created xsi:type="dcterms:W3CDTF">2011-04-05T13:58:44Z</dcterms:created>
  <dcterms:modified xsi:type="dcterms:W3CDTF">2016-08-26T13:09:33Z</dcterms:modified>
</cp:coreProperties>
</file>