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22" r:id="rId2"/>
    <p:sldId id="448" r:id="rId3"/>
    <p:sldId id="433" r:id="rId4"/>
    <p:sldId id="427" r:id="rId5"/>
    <p:sldId id="436" r:id="rId6"/>
    <p:sldId id="431" r:id="rId7"/>
    <p:sldId id="429" r:id="rId8"/>
    <p:sldId id="432" r:id="rId9"/>
    <p:sldId id="438" r:id="rId10"/>
    <p:sldId id="443" r:id="rId11"/>
    <p:sldId id="445" r:id="rId12"/>
    <p:sldId id="444" r:id="rId13"/>
    <p:sldId id="446" r:id="rId14"/>
    <p:sldId id="439" r:id="rId15"/>
    <p:sldId id="441" r:id="rId16"/>
    <p:sldId id="449" r:id="rId17"/>
    <p:sldId id="430" r:id="rId18"/>
    <p:sldId id="434" r:id="rId19"/>
    <p:sldId id="447" r:id="rId20"/>
    <p:sldId id="450" r:id="rId21"/>
    <p:sldId id="440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13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409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752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Cherry Picking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82120"/>
              </p:ext>
            </p:extLst>
          </p:nvPr>
        </p:nvGraphicFramePr>
        <p:xfrm>
          <a:off x="1295399" y="680154"/>
          <a:ext cx="9448801" cy="59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6858000" imgH="4318000" progId="Word.Document.12">
                  <p:embed/>
                </p:oleObj>
              </mc:Choice>
              <mc:Fallback>
                <p:oleObj name="Document" r:id="rId4" imgW="68580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399" y="680154"/>
                        <a:ext cx="9448801" cy="59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35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6925"/>
              </p:ext>
            </p:extLst>
          </p:nvPr>
        </p:nvGraphicFramePr>
        <p:xfrm>
          <a:off x="304800" y="1701800"/>
          <a:ext cx="1307306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6858000" imgH="1625600" progId="Word.Document.12">
                  <p:embed/>
                </p:oleObj>
              </mc:Choice>
              <mc:Fallback>
                <p:oleObj name="Document" r:id="rId4" imgW="68580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701800"/>
                        <a:ext cx="1307306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68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36341"/>
              </p:ext>
            </p:extLst>
          </p:nvPr>
        </p:nvGraphicFramePr>
        <p:xfrm>
          <a:off x="1066800" y="914400"/>
          <a:ext cx="11394831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6858000" imgH="3302000" progId="Word.Document.12">
                  <p:embed/>
                </p:oleObj>
              </mc:Choice>
              <mc:Fallback>
                <p:oleObj name="Document" r:id="rId4" imgW="68580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914400"/>
                        <a:ext cx="11394831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638800" y="3657600"/>
            <a:ext cx="1447800" cy="2514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8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9484"/>
              </p:ext>
            </p:extLst>
          </p:nvPr>
        </p:nvGraphicFramePr>
        <p:xfrm>
          <a:off x="2131016" y="838200"/>
          <a:ext cx="12727984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6858000" imgH="2997200" progId="Word.Document.12">
                  <p:embed/>
                </p:oleObj>
              </mc:Choice>
              <mc:Fallback>
                <p:oleObj name="Document" r:id="rId4" imgW="6858000" imgH="299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1016" y="838200"/>
                        <a:ext cx="12727984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55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r>
              <a:rPr lang="en-US" sz="4800" dirty="0" smtClean="0"/>
              <a:t>Do </a:t>
            </a:r>
            <a:r>
              <a:rPr lang="en-US" sz="4800" dirty="0"/>
              <a:t>2</a:t>
            </a:r>
            <a:r>
              <a:rPr lang="en-US" sz="4800" dirty="0" smtClean="0"/>
              <a:t>0 tests with 95% confidence, but only report the one that shows positive.</a:t>
            </a:r>
          </a:p>
          <a:p>
            <a:r>
              <a:rPr lang="en-US" sz="4800" dirty="0" smtClean="0"/>
              <a:t>Silly to assert confidence in that one report.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536146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their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retest 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 from worried </a:t>
            </a:r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5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99.01%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1%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100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8392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05093"/>
              </p:ext>
            </p:extLst>
          </p:nvPr>
        </p:nvGraphicFramePr>
        <p:xfrm>
          <a:off x="1333500" y="30416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30416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39014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8327"/>
              </p:ext>
            </p:extLst>
          </p:nvPr>
        </p:nvGraphicFramePr>
        <p:xfrm>
          <a:off x="1549400" y="3068638"/>
          <a:ext cx="58626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536700" imgH="254000" progId="Equation.DSMT4">
                  <p:embed/>
                </p:oleObj>
              </mc:Choice>
              <mc:Fallback>
                <p:oleObj name="Equation" r:id="rId3" imgW="1536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3068638"/>
                        <a:ext cx="5862638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14276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8288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rgbClr val="FF00FF"/>
                </a:solidFill>
                <a:latin typeface="Comic Sans MS" pitchFamily="66" charset="0"/>
              </a:rPr>
              <a:t>Selective Sampling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Confidence</a:t>
            </a:r>
          </a:p>
        </p:txBody>
      </p:sp>
    </p:spTree>
    <p:extLst>
      <p:ext uri="{BB962C8B-B14F-4D97-AF65-F5344CB8AC3E}">
        <p14:creationId xmlns:p14="http://schemas.microsoft.com/office/powerpoint/2010/main" val="25261949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20715"/>
              </p:ext>
            </p:extLst>
          </p:nvPr>
        </p:nvGraphicFramePr>
        <p:xfrm>
          <a:off x="1549400" y="3068638"/>
          <a:ext cx="58626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1536700" imgH="254000" progId="Equation.DSMT4">
                  <p:embed/>
                </p:oleObj>
              </mc:Choice>
              <mc:Fallback>
                <p:oleObj name="Equation" r:id="rId3" imgW="1536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3068638"/>
                        <a:ext cx="5862638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20265"/>
              </p:ext>
            </p:extLst>
          </p:nvPr>
        </p:nvGraphicFramePr>
        <p:xfrm>
          <a:off x="1447800" y="4883150"/>
          <a:ext cx="63452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883150"/>
                        <a:ext cx="6345237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7194" y="3962400"/>
            <a:ext cx="6398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</p:spTree>
    <p:extLst>
      <p:ext uri="{BB962C8B-B14F-4D97-AF65-F5344CB8AC3E}">
        <p14:creationId xmlns:p14="http://schemas.microsoft.com/office/powerpoint/2010/main" val="6620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For claimed confidence</a:t>
            </a:r>
          </a:p>
          <a:p>
            <a:r>
              <a:rPr lang="en-US" sz="4800" dirty="0"/>
              <a:t>a</a:t>
            </a:r>
            <a:r>
              <a:rPr lang="en-US" sz="4800" dirty="0" smtClean="0"/>
              <a:t>sk </a:t>
            </a:r>
            <a:r>
              <a:rPr lang="en-US" sz="4800" dirty="0"/>
              <a:t>“Why am </a:t>
            </a:r>
            <a:r>
              <a:rPr lang="en-US" sz="4800" dirty="0" smtClean="0"/>
              <a:t>I hearing </a:t>
            </a:r>
            <a:r>
              <a:rPr lang="en-US" sz="4800" dirty="0"/>
              <a:t>about this particular </a:t>
            </a:r>
            <a:r>
              <a:rPr lang="en-US" sz="4800" dirty="0" smtClean="0"/>
              <a:t>outcome?  </a:t>
            </a:r>
          </a:p>
          <a:p>
            <a:r>
              <a:rPr lang="en-US" sz="4800" dirty="0" smtClean="0"/>
              <a:t>How </a:t>
            </a:r>
            <a:r>
              <a:rPr lang="en-US" sz="4800" dirty="0"/>
              <a:t>many </a:t>
            </a:r>
            <a:r>
              <a:rPr lang="en-US" sz="4800" dirty="0" smtClean="0"/>
              <a:t>others </a:t>
            </a:r>
            <a:r>
              <a:rPr lang="en-US" sz="4800" dirty="0"/>
              <a:t>were tried and </a:t>
            </a:r>
            <a:r>
              <a:rPr lang="en-US" sz="4800" dirty="0" smtClean="0"/>
              <a:t>not reported</a:t>
            </a:r>
            <a:r>
              <a:rPr lang="en-US" sz="4800" dirty="0"/>
              <a:t>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99%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1% 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</a:t>
            </a:r>
            <a:r>
              <a:rPr lang="en-US" sz="4400" dirty="0" smtClean="0">
                <a:latin typeface="Comic Sans MS"/>
                <a:cs typeface="Comic Sans MS"/>
              </a:rPr>
              <a:t>1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>
                <a:latin typeface="Comic Sans MS"/>
                <a:cs typeface="Comic Sans MS"/>
              </a:rPr>
              <a:t>(</a:t>
            </a:r>
            <a:r>
              <a:rPr lang="en-US" sz="4400" smtClean="0">
                <a:latin typeface="Comic Sans MS"/>
                <a:cs typeface="Comic Sans MS"/>
              </a:rPr>
              <a:t>0.05</a:t>
            </a:r>
            <a:r>
              <a:rPr lang="en-US" sz="4400" smtClean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99%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1%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nearly all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So what’s wrong with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tests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selective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sample:</a:t>
            </a:r>
            <a:endParaRPr lang="en-US" sz="4000" dirty="0" smtClean="0">
              <a:latin typeface="Comic Sans MS"/>
              <a:cs typeface="Comic Sans MS"/>
            </a:endParaRP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who opted for their test.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167005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47215"/>
              </p:ext>
            </p:extLst>
          </p:nvPr>
        </p:nvGraphicFramePr>
        <p:xfrm>
          <a:off x="898525" y="273685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73685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23539"/>
              </p:ext>
            </p:extLst>
          </p:nvPr>
        </p:nvGraphicFramePr>
        <p:xfrm>
          <a:off x="514350" y="464185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64185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12154</TotalTime>
  <Words>519</Words>
  <Application>Microsoft Macintosh PowerPoint</Application>
  <PresentationFormat>On-screen Show (4:3)</PresentationFormat>
  <Paragraphs>109</Paragraphs>
  <Slides>21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6.042 Lecture Template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1348</cp:revision>
  <cp:lastPrinted>2016-04-29T01:18:51Z</cp:lastPrinted>
  <dcterms:created xsi:type="dcterms:W3CDTF">2011-04-05T13:58:44Z</dcterms:created>
  <dcterms:modified xsi:type="dcterms:W3CDTF">2016-08-26T13:18:06Z</dcterms:modified>
</cp:coreProperties>
</file>