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322" r:id="rId2"/>
    <p:sldId id="448" r:id="rId3"/>
    <p:sldId id="433" r:id="rId4"/>
    <p:sldId id="427" r:id="rId5"/>
    <p:sldId id="436" r:id="rId6"/>
    <p:sldId id="431" r:id="rId7"/>
    <p:sldId id="429" r:id="rId8"/>
    <p:sldId id="432" r:id="rId9"/>
    <p:sldId id="438" r:id="rId10"/>
    <p:sldId id="443" r:id="rId11"/>
    <p:sldId id="445" r:id="rId12"/>
    <p:sldId id="444" r:id="rId13"/>
    <p:sldId id="446" r:id="rId14"/>
    <p:sldId id="439" r:id="rId15"/>
    <p:sldId id="441" r:id="rId16"/>
    <p:sldId id="449" r:id="rId17"/>
    <p:sldId id="430" r:id="rId18"/>
    <p:sldId id="434" r:id="rId19"/>
    <p:sldId id="447" r:id="rId20"/>
    <p:sldId id="450" r:id="rId21"/>
    <p:sldId id="440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3" d="100"/>
        <a:sy n="193" d="100"/>
      </p:scale>
      <p:origin x="0" y="21768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select.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752600"/>
            <a:ext cx="8534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Cherry Picking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voids 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082120"/>
              </p:ext>
            </p:extLst>
          </p:nvPr>
        </p:nvGraphicFramePr>
        <p:xfrm>
          <a:off x="1295399" y="680154"/>
          <a:ext cx="9448801" cy="594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3" imgW="6858000" imgH="4318000" progId="Word.Document.12">
                  <p:embed/>
                </p:oleObj>
              </mc:Choice>
              <mc:Fallback>
                <p:oleObj name="Document" r:id="rId3" imgW="6858000" imgH="4318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399" y="680154"/>
                        <a:ext cx="9448801" cy="5949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43494"/>
            <a:ext cx="53208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http://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xkcd.com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/882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/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5351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006925"/>
              </p:ext>
            </p:extLst>
          </p:nvPr>
        </p:nvGraphicFramePr>
        <p:xfrm>
          <a:off x="304800" y="1701800"/>
          <a:ext cx="13073063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3" imgW="6858000" imgH="1625600" progId="Word.Document.12">
                  <p:embed/>
                </p:oleObj>
              </mc:Choice>
              <mc:Fallback>
                <p:oleObj name="Document" r:id="rId3" imgW="6858000" imgH="162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701800"/>
                        <a:ext cx="13073063" cy="309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43494"/>
            <a:ext cx="53208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http://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xkcd.com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/882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/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068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936341"/>
              </p:ext>
            </p:extLst>
          </p:nvPr>
        </p:nvGraphicFramePr>
        <p:xfrm>
          <a:off x="1066800" y="914400"/>
          <a:ext cx="11394831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3" imgW="6858000" imgH="3302000" progId="Word.Document.12">
                  <p:embed/>
                </p:oleObj>
              </mc:Choice>
              <mc:Fallback>
                <p:oleObj name="Document" r:id="rId3" imgW="6858000" imgH="330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914400"/>
                        <a:ext cx="11394831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5638800" y="3657600"/>
            <a:ext cx="1447800" cy="2514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43494"/>
            <a:ext cx="53208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http://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xkcd.com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/882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/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08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49484"/>
              </p:ext>
            </p:extLst>
          </p:nvPr>
        </p:nvGraphicFramePr>
        <p:xfrm>
          <a:off x="2131016" y="838200"/>
          <a:ext cx="12727984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3" imgW="6858000" imgH="2997200" progId="Word.Document.12">
                  <p:embed/>
                </p:oleObj>
              </mc:Choice>
              <mc:Fallback>
                <p:oleObj name="Document" r:id="rId3" imgW="6858000" imgH="299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1016" y="838200"/>
                        <a:ext cx="12727984" cy="556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43494"/>
            <a:ext cx="53208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http://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xkcd.com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/882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/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55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839200" cy="4114800"/>
          </a:xfrm>
        </p:spPr>
        <p:txBody>
          <a:bodyPr/>
          <a:lstStyle/>
          <a:p>
            <a:r>
              <a:rPr lang="en-US" sz="4800" dirty="0" smtClean="0"/>
              <a:t>Do </a:t>
            </a:r>
            <a:r>
              <a:rPr lang="en-US" sz="4800" dirty="0"/>
              <a:t>2</a:t>
            </a:r>
            <a:r>
              <a:rPr lang="en-US" sz="4800" dirty="0" smtClean="0"/>
              <a:t>0 tests with 95% confidence, but only report the one that shows positive.</a:t>
            </a:r>
          </a:p>
          <a:p>
            <a:r>
              <a:rPr lang="en-US" sz="4800" dirty="0" smtClean="0"/>
              <a:t>Silly to assert confidence in that one report.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133600" y="152400"/>
            <a:ext cx="6096000" cy="15240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rgbClr val="FF00FF"/>
                </a:solidFill>
              </a:rPr>
              <a:t>Cherry Picking</a:t>
            </a:r>
            <a:endParaRPr lang="en-US" sz="4800" dirty="0">
              <a:solidFill>
                <a:srgbClr val="FF00FF"/>
              </a:solidFill>
            </a:endParaRPr>
          </a:p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voids Confidence</a:t>
            </a:r>
          </a:p>
        </p:txBody>
      </p:sp>
    </p:spTree>
    <p:extLst>
      <p:ext uri="{BB962C8B-B14F-4D97-AF65-F5344CB8AC3E}">
        <p14:creationId xmlns:p14="http://schemas.microsoft.com/office/powerpoint/2010/main" val="341143008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478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Selective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1"/>
            <a:ext cx="8686800" cy="536146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then they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should indeed expect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98%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correct.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their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retest sample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is from worried </a:t>
            </a:r>
            <a:r>
              <a:rPr lang="en-US" sz="4000" dirty="0" smtClean="0">
                <a:latin typeface="Comic Sans MS"/>
                <a:cs typeface="Comic Sans MS"/>
              </a:rPr>
              <a:t>people with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 TB+ prior test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result.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99%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1"/>
            <a:ext cx="8686800" cy="47459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then they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should indeed expect 99% prior correct.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they get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sample 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worried</a:t>
            </a:r>
          </a:p>
          <a:p>
            <a:pPr lvl="0"/>
            <a:r>
              <a:rPr lang="en-US" sz="4000" dirty="0" smtClean="0">
                <a:latin typeface="Comic Sans MS"/>
                <a:cs typeface="Comic Sans MS"/>
              </a:rPr>
              <a:t>people with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 TB+ prior test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result.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5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0" y="304800"/>
            <a:ext cx="67818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Predictive Probability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915400" cy="429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Sample from people with a </a:t>
            </a:r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TB+ prior test result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will be mistaken about 99.01% of the time</a:t>
            </a:r>
            <a:r>
              <a:rPr lang="is-I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…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lvl="0"/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ecause the 1% false positive rate for prior test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is 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100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larger than  TB rate.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177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839200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expected</a:t>
            </a: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error rate,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but got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505093"/>
              </p:ext>
            </p:extLst>
          </p:nvPr>
        </p:nvGraphicFramePr>
        <p:xfrm>
          <a:off x="1333500" y="3041650"/>
          <a:ext cx="62960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1651000" imgH="241300" progId="Equation.DSMT4">
                  <p:embed/>
                </p:oleObj>
              </mc:Choice>
              <mc:Fallback>
                <p:oleObj name="Equation" r:id="rId3" imgW="1651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500" y="3041650"/>
                        <a:ext cx="629602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839014"/>
              </p:ext>
            </p:extLst>
          </p:nvPr>
        </p:nvGraphicFramePr>
        <p:xfrm>
          <a:off x="773113" y="4876800"/>
          <a:ext cx="77009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5" imgW="2019300" imgH="241300" progId="Equation.DSMT4">
                  <p:embed/>
                </p:oleObj>
              </mc:Choice>
              <mc:Fallback>
                <p:oleObj name="Equation" r:id="rId5" imgW="2019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113" y="4876800"/>
                        <a:ext cx="7700962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478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Selective Sample</a:t>
            </a:r>
          </a:p>
        </p:txBody>
      </p:sp>
    </p:spTree>
    <p:extLst>
      <p:ext uri="{BB962C8B-B14F-4D97-AF65-F5344CB8AC3E}">
        <p14:creationId xmlns:p14="http://schemas.microsoft.com/office/powerpoint/2010/main" val="28859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763000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expected</a:t>
            </a: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error rate,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but got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442102"/>
              </p:ext>
            </p:extLst>
          </p:nvPr>
        </p:nvGraphicFramePr>
        <p:xfrm>
          <a:off x="1525588" y="3068638"/>
          <a:ext cx="59118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1549400" imgH="254000" progId="Equation.DSMT4">
                  <p:embed/>
                </p:oleObj>
              </mc:Choice>
              <mc:Fallback>
                <p:oleObj name="Equation" r:id="rId3" imgW="1549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5588" y="3068638"/>
                        <a:ext cx="5911850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478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Selective Sample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14276"/>
              </p:ext>
            </p:extLst>
          </p:nvPr>
        </p:nvGraphicFramePr>
        <p:xfrm>
          <a:off x="773113" y="4876800"/>
          <a:ext cx="77009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2019300" imgH="241300" progId="Equation.DSMT4">
                  <p:embed/>
                </p:oleObj>
              </mc:Choice>
              <mc:Fallback>
                <p:oleObj name="Equation" r:id="rId5" imgW="2019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113" y="4876800"/>
                        <a:ext cx="7700962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select.</a:t>
            </a:r>
            <a:fld id="{FA37E6F2-F2EB-4CD5-AFBF-DAF43A4D56E9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828800"/>
            <a:ext cx="8534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 smtClean="0">
                <a:solidFill>
                  <a:srgbClr val="FF00FF"/>
                </a:solidFill>
                <a:latin typeface="Comic Sans MS" pitchFamily="66" charset="0"/>
              </a:rPr>
              <a:t>Selective Sampling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voids Confidence</a:t>
            </a:r>
          </a:p>
        </p:txBody>
      </p:sp>
    </p:spTree>
    <p:extLst>
      <p:ext uri="{BB962C8B-B14F-4D97-AF65-F5344CB8AC3E}">
        <p14:creationId xmlns:p14="http://schemas.microsoft.com/office/powerpoint/2010/main" val="252619497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763000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expected</a:t>
            </a: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error rate,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but got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108746"/>
              </p:ext>
            </p:extLst>
          </p:nvPr>
        </p:nvGraphicFramePr>
        <p:xfrm>
          <a:off x="1525588" y="3068638"/>
          <a:ext cx="59118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1549400" imgH="254000" progId="Equation.DSMT4">
                  <p:embed/>
                </p:oleObj>
              </mc:Choice>
              <mc:Fallback>
                <p:oleObj name="Equation" r:id="rId3" imgW="1549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5588" y="3068638"/>
                        <a:ext cx="5911850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513316"/>
              </p:ext>
            </p:extLst>
          </p:nvPr>
        </p:nvGraphicFramePr>
        <p:xfrm>
          <a:off x="1504950" y="4883150"/>
          <a:ext cx="63436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1346200" imgH="241300" progId="Equation.DSMT4">
                  <p:embed/>
                </p:oleObj>
              </mc:Choice>
              <mc:Fallback>
                <p:oleObj name="Equation" r:id="rId5" imgW="1346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4950" y="4883150"/>
                        <a:ext cx="6343650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7194" y="3962400"/>
            <a:ext cx="6398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predictive probability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478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Selective Sample</a:t>
            </a:r>
          </a:p>
        </p:txBody>
      </p:sp>
    </p:spTree>
    <p:extLst>
      <p:ext uri="{BB962C8B-B14F-4D97-AF65-F5344CB8AC3E}">
        <p14:creationId xmlns:p14="http://schemas.microsoft.com/office/powerpoint/2010/main" val="6620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42672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For claimed confidence</a:t>
            </a:r>
          </a:p>
          <a:p>
            <a:r>
              <a:rPr lang="en-US" sz="4800" dirty="0"/>
              <a:t>a</a:t>
            </a:r>
            <a:r>
              <a:rPr lang="en-US" sz="4800" dirty="0" smtClean="0"/>
              <a:t>sk </a:t>
            </a:r>
            <a:r>
              <a:rPr lang="en-US" sz="4800" dirty="0"/>
              <a:t>“Why am </a:t>
            </a:r>
            <a:r>
              <a:rPr lang="en-US" sz="4800" dirty="0" smtClean="0"/>
              <a:t>I hearing </a:t>
            </a:r>
            <a:r>
              <a:rPr lang="en-US" sz="4800" dirty="0"/>
              <a:t>about this particular </a:t>
            </a:r>
            <a:r>
              <a:rPr lang="en-US" sz="4800" dirty="0" smtClean="0"/>
              <a:t>outcome?  </a:t>
            </a:r>
          </a:p>
          <a:p>
            <a:r>
              <a:rPr lang="en-US" sz="4800" dirty="0" smtClean="0"/>
              <a:t>How </a:t>
            </a:r>
            <a:r>
              <a:rPr lang="en-US" sz="4800" dirty="0"/>
              <a:t>many </a:t>
            </a:r>
            <a:r>
              <a:rPr lang="en-US" sz="4800" dirty="0" smtClean="0"/>
              <a:t>others </a:t>
            </a:r>
            <a:r>
              <a:rPr lang="en-US" sz="4800" dirty="0"/>
              <a:t>were tried and </a:t>
            </a:r>
            <a:r>
              <a:rPr lang="en-US" sz="4800" dirty="0" smtClean="0"/>
              <a:t>not reported</a:t>
            </a:r>
            <a:r>
              <a:rPr lang="en-US" sz="4800" dirty="0"/>
              <a:t>?” </a:t>
            </a:r>
            <a:endParaRPr lang="en-US" sz="4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200" y="457200"/>
            <a:ext cx="7391400" cy="9144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Cherry </a:t>
            </a:r>
            <a:r>
              <a:rPr lang="en-US" sz="3600" dirty="0">
                <a:solidFill>
                  <a:schemeClr val="tx1"/>
                </a:solidFill>
              </a:rPr>
              <a:t>Picking voids </a:t>
            </a:r>
            <a:r>
              <a:rPr lang="en-US" sz="3600" dirty="0" smtClean="0">
                <a:solidFill>
                  <a:schemeClr val="tx1"/>
                </a:solidFill>
              </a:rPr>
              <a:t>Confidence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38238"/>
            <a:ext cx="9136936" cy="437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offers alternative TB test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that managers believe is 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95% accurate.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It’s independent of prior test,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so useful to confirm diagnoses.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8974910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257" y="1111508"/>
            <a:ext cx="8620143" cy="320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Since prior test is </a:t>
            </a:r>
            <a:r>
              <a:rPr lang="en-US" sz="4400" dirty="0" smtClean="0">
                <a:latin typeface="Comic Sans MS"/>
                <a:cs typeface="Comic Sans MS"/>
              </a:rPr>
              <a:t>98% </a:t>
            </a:r>
            <a:r>
              <a:rPr lang="en-US" sz="4400" dirty="0" smtClean="0">
                <a:latin typeface="Comic Sans MS"/>
                <a:cs typeface="Comic Sans MS"/>
              </a:rPr>
              <a:t>correct,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managers think their retest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should show about </a:t>
            </a:r>
            <a:r>
              <a:rPr lang="en-US" sz="4400" dirty="0" smtClean="0">
                <a:latin typeface="Comic Sans MS"/>
                <a:cs typeface="Comic Sans MS"/>
              </a:rPr>
              <a:t>2% </a:t>
            </a:r>
            <a:r>
              <a:rPr lang="en-US" sz="4400" dirty="0" smtClean="0">
                <a:latin typeface="Comic Sans MS"/>
                <a:cs typeface="Comic Sans MS"/>
              </a:rPr>
              <a:t>errors.</a:t>
            </a:r>
          </a:p>
          <a:p>
            <a:r>
              <a:rPr lang="en-US" sz="4400" dirty="0">
                <a:latin typeface="Comic Sans MS"/>
                <a:cs typeface="Comic Sans MS"/>
              </a:rPr>
              <a:t>(Actually </a:t>
            </a:r>
            <a:r>
              <a:rPr lang="en-US" sz="4400" dirty="0" smtClean="0">
                <a:latin typeface="Comic Sans MS"/>
                <a:cs typeface="Comic Sans MS"/>
              </a:rPr>
              <a:t>2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b="1" dirty="0">
                <a:solidFill>
                  <a:prstClr val="black"/>
                </a:solidFill>
                <a:latin typeface="AbadiMT-CondensedExtraBold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(</a:t>
            </a:r>
            <a:r>
              <a:rPr lang="en-US" sz="4400" dirty="0" smtClean="0">
                <a:latin typeface="Comic Sans MS"/>
                <a:cs typeface="Comic Sans MS"/>
              </a:rPr>
              <a:t>0.1</a:t>
            </a:r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)</a:t>
            </a:r>
            <a:r>
              <a:rPr lang="en-US" sz="4400" dirty="0">
                <a:solidFill>
                  <a:prstClr val="black"/>
                </a:solidFill>
                <a:latin typeface="Comic Sans MS"/>
                <a:cs typeface="Comic Sans MS"/>
              </a:rPr>
              <a:t>%)</a:t>
            </a:r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</p:spTree>
    <p:extLst>
      <p:ext uri="{BB962C8B-B14F-4D97-AF65-F5344CB8AC3E}">
        <p14:creationId xmlns:p14="http://schemas.microsoft.com/office/powerpoint/2010/main" val="38903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257" y="1111508"/>
            <a:ext cx="862014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Since prior test is </a:t>
            </a:r>
            <a:r>
              <a:rPr lang="en-US" sz="4400" dirty="0" smtClean="0">
                <a:latin typeface="Comic Sans MS"/>
                <a:cs typeface="Comic Sans MS"/>
              </a:rPr>
              <a:t>98% </a:t>
            </a:r>
            <a:r>
              <a:rPr lang="en-US" sz="4400" dirty="0" smtClean="0">
                <a:latin typeface="Comic Sans MS"/>
                <a:cs typeface="Comic Sans MS"/>
              </a:rPr>
              <a:t>correct,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managers think their retest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should show about </a:t>
            </a:r>
            <a:r>
              <a:rPr lang="en-US" sz="4400" dirty="0" smtClean="0">
                <a:latin typeface="Comic Sans MS"/>
                <a:cs typeface="Comic Sans MS"/>
              </a:rPr>
              <a:t>2% </a:t>
            </a:r>
            <a:r>
              <a:rPr lang="en-US" sz="4400" dirty="0" smtClean="0">
                <a:latin typeface="Comic Sans MS"/>
                <a:cs typeface="Comic Sans MS"/>
              </a:rPr>
              <a:t>errors. </a:t>
            </a:r>
            <a:endParaRPr lang="en-US" sz="4400" dirty="0" smtClean="0">
              <a:solidFill>
                <a:prstClr val="black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They are upset when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nearly all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their retests disagree with the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prior test.</a:t>
            </a:r>
            <a:endParaRPr lang="en-US" sz="4400" dirty="0">
              <a:solidFill>
                <a:schemeClr val="accent5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</p:spTree>
    <p:extLst>
      <p:ext uri="{BB962C8B-B14F-4D97-AF65-F5344CB8AC3E}">
        <p14:creationId xmlns:p14="http://schemas.microsoft.com/office/powerpoint/2010/main" val="4756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96" y="1327958"/>
            <a:ext cx="8547603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Should they be upset?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Is their test broken?</a:t>
            </a:r>
          </a:p>
          <a:p>
            <a:r>
              <a:rPr lang="en-US" sz="6600" dirty="0" smtClean="0">
                <a:solidFill>
                  <a:prstClr val="black"/>
                </a:solidFill>
                <a:latin typeface="Comic Sans MS"/>
                <a:cs typeface="Comic Sans MS"/>
              </a:rPr>
              <a:t>So what’s wrong with</a:t>
            </a:r>
          </a:p>
          <a:p>
            <a:r>
              <a:rPr lang="en-US" sz="6600" dirty="0" smtClean="0">
                <a:solidFill>
                  <a:prstClr val="black"/>
                </a:solidFill>
                <a:latin typeface="Comic Sans MS"/>
                <a:cs typeface="Comic Sans MS"/>
              </a:rPr>
              <a:t>their reasoning?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28800" y="304799"/>
            <a:ext cx="6705600" cy="1023159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 broken?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3934" y="1327958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2369403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7380165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98% </a:t>
            </a:r>
            <a:r>
              <a:rPr lang="en-US" sz="4800" dirty="0" smtClean="0">
                <a:solidFill>
                  <a:schemeClr val="tx1"/>
                </a:solidFill>
              </a:rPr>
              <a:t>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98% </a:t>
            </a:r>
            <a:r>
              <a:rPr lang="en-US" sz="4800" dirty="0" smtClean="0">
                <a:solidFill>
                  <a:schemeClr val="tx1"/>
                </a:solidFill>
              </a:rPr>
              <a:t>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1"/>
            <a:ext cx="86868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then they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should indeed expect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98%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tests correct.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they get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selective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sample:</a:t>
            </a:r>
            <a:endParaRPr lang="en-US" sz="4000" dirty="0" smtClean="0">
              <a:latin typeface="Comic Sans MS"/>
              <a:cs typeface="Comic Sans MS"/>
            </a:endParaRPr>
          </a:p>
          <a:p>
            <a:pPr lvl="0"/>
            <a:r>
              <a:rPr lang="en-US" sz="4000" dirty="0" smtClean="0">
                <a:latin typeface="Comic Sans MS"/>
                <a:cs typeface="Comic Sans MS"/>
              </a:rPr>
              <a:t>people who opted for their test.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33600" y="152400"/>
            <a:ext cx="6096000" cy="15240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rgbClr val="FF00FF"/>
                </a:solidFill>
              </a:rPr>
              <a:t>Cherry Picking</a:t>
            </a:r>
            <a:endParaRPr lang="en-US" sz="4800" dirty="0">
              <a:solidFill>
                <a:srgbClr val="FF00FF"/>
              </a:solidFill>
            </a:endParaRPr>
          </a:p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voids Confidence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350" y="1670050"/>
            <a:ext cx="4496543" cy="291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Confidence is</a:t>
            </a:r>
          </a:p>
          <a:p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Not same as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847215"/>
              </p:ext>
            </p:extLst>
          </p:nvPr>
        </p:nvGraphicFramePr>
        <p:xfrm>
          <a:off x="898525" y="2736850"/>
          <a:ext cx="71675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1879600" imgH="241300" progId="Equation.DSMT4">
                  <p:embed/>
                </p:oleObj>
              </mc:Choice>
              <mc:Fallback>
                <p:oleObj name="Equation" r:id="rId3" imgW="1879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525" y="2736850"/>
                        <a:ext cx="7167563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523539"/>
              </p:ext>
            </p:extLst>
          </p:nvPr>
        </p:nvGraphicFramePr>
        <p:xfrm>
          <a:off x="514350" y="4641850"/>
          <a:ext cx="82327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5" imgW="2159000" imgH="241300" progId="Equation.DSMT4">
                  <p:embed/>
                </p:oleObj>
              </mc:Choice>
              <mc:Fallback>
                <p:oleObj name="Equation" r:id="rId5" imgW="2159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350" y="4641850"/>
                        <a:ext cx="823277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12159</TotalTime>
  <Words>519</Words>
  <Application>Microsoft Macintosh PowerPoint</Application>
  <PresentationFormat>On-screen Show (4:3)</PresentationFormat>
  <Paragraphs>109</Paragraphs>
  <Slides>21</Slides>
  <Notes>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6.042 Lecture Template</vt:lpstr>
      <vt:lpstr>Equation</vt:lpstr>
      <vt:lpstr>Document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1349</cp:revision>
  <cp:lastPrinted>2016-04-29T01:18:51Z</cp:lastPrinted>
  <dcterms:created xsi:type="dcterms:W3CDTF">2011-04-05T13:58:44Z</dcterms:created>
  <dcterms:modified xsi:type="dcterms:W3CDTF">2016-05-08T17:39:18Z</dcterms:modified>
</cp:coreProperties>
</file>