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322" r:id="rId2"/>
    <p:sldId id="427" r:id="rId3"/>
    <p:sldId id="435" r:id="rId4"/>
    <p:sldId id="431" r:id="rId5"/>
    <p:sldId id="436" r:id="rId6"/>
    <p:sldId id="432" r:id="rId7"/>
    <p:sldId id="434" r:id="rId8"/>
    <p:sldId id="443" r:id="rId9"/>
    <p:sldId id="420" r:id="rId10"/>
    <p:sldId id="419" r:id="rId11"/>
    <p:sldId id="421" r:id="rId12"/>
    <p:sldId id="438" r:id="rId13"/>
    <p:sldId id="423" r:id="rId14"/>
    <p:sldId id="439" r:id="rId15"/>
    <p:sldId id="442" r:id="rId16"/>
    <p:sldId id="441" r:id="rId17"/>
    <p:sldId id="424" r:id="rId18"/>
    <p:sldId id="440" r:id="rId19"/>
  </p:sldIdLst>
  <p:sldSz cx="9144000" cy="6858000" type="screen4x3"/>
  <p:notesSz cx="9601200" cy="7315200"/>
  <p:custDataLst>
    <p:tags r:id="rId2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94620" autoAdjust="0"/>
  </p:normalViewPr>
  <p:slideViewPr>
    <p:cSldViewPr snapToObjects="1" showGuides="1">
      <p:cViewPr>
        <p:scale>
          <a:sx n="90" d="100"/>
          <a:sy n="90" d="100"/>
        </p:scale>
        <p:origin x="-1392" y="-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1F982-AFE8-4DF3-92B6-756DCF784EA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539D4-74E1-492A-9468-BA66B65E4B9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9EB05-1C43-48AF-B618-537D2B3DD42D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6271B-90D1-4EEB-A9C3-C58AB99790EE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F6F92-C0CF-4F5E-AB63-5A19019BBFC5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truth.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3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3.pn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3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447800"/>
            <a:ext cx="83439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versus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Truth</a:t>
            </a:r>
            <a:endParaRPr lang="en-US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96B5C7C7-3FC0-4B55-9934-A080551106B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915400" cy="35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5400" dirty="0" smtClean="0">
                <a:latin typeface="Comic Sans MS" pitchFamily="66" charset="0"/>
              </a:rPr>
              <a:t>Talking about</a:t>
            </a:r>
          </a:p>
          <a:p>
            <a:pPr lvl="1" algn="l">
              <a:lnSpc>
                <a:spcPct val="90000"/>
              </a:lnSpc>
            </a:pPr>
            <a:r>
              <a:rPr lang="en-US" sz="5400" dirty="0" smtClean="0">
                <a:latin typeface="Comic Sans MS" pitchFamily="66" charset="0"/>
              </a:rPr>
              <a:t>“</a:t>
            </a:r>
            <a:r>
              <a:rPr lang="en-US" sz="5400" dirty="0">
                <a:latin typeface="Comic Sans MS" pitchFamily="66" charset="0"/>
              </a:rPr>
              <a:t>the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probability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that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you   </a:t>
            </a:r>
          </a:p>
          <a:p>
            <a:pPr lvl="1" algn="l">
              <a:lnSpc>
                <a:spcPct val="90000"/>
              </a:lnSpc>
            </a:pP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E5"/>
                </a:solidFill>
                <a:latin typeface="Comic Sans MS" pitchFamily="66" charset="0"/>
              </a:rPr>
              <a:t>personally</a:t>
            </a:r>
            <a:r>
              <a:rPr lang="en-US" sz="5400" dirty="0" smtClean="0">
                <a:latin typeface="Comic Sans MS" pitchFamily="66" charset="0"/>
              </a:rPr>
              <a:t> have TB”</a:t>
            </a:r>
            <a:endParaRPr lang="en-US" sz="5400" dirty="0">
              <a:latin typeface="Comic Sans MS" pitchFamily="66" charset="0"/>
            </a:endParaRPr>
          </a:p>
          <a:p>
            <a:pPr algn="l">
              <a:lnSpc>
                <a:spcPct val="90000"/>
              </a:lnSpc>
            </a:pPr>
            <a:r>
              <a:rPr lang="en-US" sz="5400" dirty="0" smtClean="0">
                <a:solidFill>
                  <a:srgbClr val="CC0000"/>
                </a:solidFill>
                <a:latin typeface="Comic Sans MS" pitchFamily="66" charset="0"/>
              </a:rPr>
              <a:t>  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5400" dirty="0">
                <a:solidFill>
                  <a:srgbClr val="FF0000"/>
                </a:solidFill>
                <a:latin typeface="Comic Sans MS" pitchFamily="66" charset="0"/>
              </a:rPr>
              <a:t>-technically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meaningless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2362200"/>
            <a:ext cx="5791200" cy="1752600"/>
            <a:chOff x="528" y="2304"/>
            <a:chExt cx="4656" cy="384"/>
          </a:xfrm>
        </p:grpSpPr>
        <p:sp>
          <p:nvSpPr>
            <p:cNvPr id="34824" name="Line 5"/>
            <p:cNvSpPr>
              <a:spLocks noChangeShapeType="1"/>
            </p:cNvSpPr>
            <p:nvPr/>
          </p:nvSpPr>
          <p:spPr bwMode="auto">
            <a:xfrm>
              <a:off x="528" y="2304"/>
              <a:ext cx="4656" cy="384"/>
            </a:xfrm>
            <a:prstGeom prst="line">
              <a:avLst/>
            </a:prstGeom>
            <a:noFill/>
            <a:ln w="889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4825" name="Line 6"/>
            <p:cNvSpPr>
              <a:spLocks noChangeShapeType="1"/>
            </p:cNvSpPr>
            <p:nvPr/>
          </p:nvSpPr>
          <p:spPr bwMode="auto">
            <a:xfrm flipV="1">
              <a:off x="528" y="2304"/>
              <a:ext cx="4656" cy="384"/>
            </a:xfrm>
            <a:prstGeom prst="line">
              <a:avLst/>
            </a:prstGeom>
            <a:noFill/>
            <a:ln w="88900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34822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You are </a:t>
            </a:r>
            <a:r>
              <a:rPr lang="en-US" sz="4800" dirty="0" smtClean="0">
                <a:solidFill>
                  <a:srgbClr val="FF00FF"/>
                </a:solidFill>
              </a:rPr>
              <a:t>not</a:t>
            </a:r>
            <a:r>
              <a:rPr lang="en-US" sz="4800" dirty="0" smtClean="0"/>
              <a:t> Random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0386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4A7F8015-3123-4EEE-BF99-E293B8DB180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We can model the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outcomes</a:t>
            </a:r>
            <a:r>
              <a:rPr lang="en-US" sz="4800" dirty="0">
                <a:latin typeface="Comic Sans MS" pitchFamily="66" charset="0"/>
              </a:rPr>
              <a:t> of our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TB test</a:t>
            </a:r>
            <a:r>
              <a:rPr lang="en-US" sz="4800" dirty="0" smtClean="0">
                <a:latin typeface="Comic Sans MS" pitchFamily="66" charset="0"/>
              </a:rPr>
              <a:t> as random.  Then we </a:t>
            </a:r>
            <a:r>
              <a:rPr lang="en-US" sz="4800" dirty="0">
                <a:latin typeface="Comic Sans MS" pitchFamily="66" charset="0"/>
              </a:rPr>
              <a:t>can </a:t>
            </a:r>
            <a:r>
              <a:rPr lang="en-US" sz="4800" dirty="0" smtClean="0">
                <a:latin typeface="Comic Sans MS" pitchFamily="66" charset="0"/>
              </a:rPr>
              <a:t>talk about the probability the test is correct.   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79433825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4A7F8015-3123-4EEE-BF99-E293B8DB180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6106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We can model the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outcomes</a:t>
            </a:r>
            <a:r>
              <a:rPr lang="en-US" sz="4800" dirty="0">
                <a:latin typeface="Comic Sans MS" pitchFamily="66" charset="0"/>
              </a:rPr>
              <a:t> of our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TB test</a:t>
            </a:r>
            <a:r>
              <a:rPr lang="en-US" sz="4800" dirty="0" smtClean="0">
                <a:latin typeface="Comic Sans MS" pitchFamily="66" charset="0"/>
              </a:rPr>
              <a:t> as random.  Then we </a:t>
            </a:r>
            <a:r>
              <a:rPr lang="en-US" sz="4800" dirty="0">
                <a:latin typeface="Comic Sans MS" pitchFamily="66" charset="0"/>
              </a:rPr>
              <a:t>can </a:t>
            </a:r>
            <a:r>
              <a:rPr lang="en-US" sz="4800" dirty="0" smtClean="0">
                <a:latin typeface="Comic Sans MS" pitchFamily="66" charset="0"/>
              </a:rPr>
              <a:t>talk about the probability the test is correct. We can say “A test which is correct 99% of the time shows you have TB.”</a:t>
            </a:r>
            <a:endParaRPr lang="en-US" sz="4800" dirty="0">
              <a:latin typeface="Comic Sans MS" pitchFamily="66" charset="0"/>
            </a:endParaRPr>
          </a:p>
        </p:txBody>
      </p:sp>
      <p:pic>
        <p:nvPicPr>
          <p:cNvPr id="36869" name="Picture 7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18287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8392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For </a:t>
            </a:r>
            <a:r>
              <a:rPr lang="en-US" sz="5400" dirty="0">
                <a:latin typeface="Comic Sans MS" pitchFamily="66" charset="0"/>
              </a:rPr>
              <a:t>simplicity </a:t>
            </a:r>
            <a:r>
              <a:rPr lang="en-US" sz="5400" dirty="0" smtClean="0">
                <a:latin typeface="Comic Sans MS" pitchFamily="66" charset="0"/>
              </a:rPr>
              <a:t>say</a:t>
            </a:r>
          </a:p>
          <a:p>
            <a:pPr algn="l">
              <a:spcBef>
                <a:spcPts val="3000"/>
              </a:spcBef>
            </a:pPr>
            <a:r>
              <a:rPr lang="en-US" sz="6000" dirty="0" smtClean="0">
                <a:solidFill>
                  <a:srgbClr val="A92082"/>
                </a:solidFill>
                <a:latin typeface="Comic Sans MS" pitchFamily="66" charset="0"/>
              </a:rPr>
              <a:t>The hypothesis that you have TB holds at the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99% </a:t>
            </a:r>
            <a:r>
              <a:rPr lang="en-US" sz="6000" dirty="0">
                <a:solidFill>
                  <a:srgbClr val="0000E5"/>
                </a:solidFill>
                <a:latin typeface="Comic Sans MS" pitchFamily="66" charset="0"/>
              </a:rPr>
              <a:t>confidence </a:t>
            </a:r>
            <a:r>
              <a:rPr lang="en-US" sz="6000" dirty="0" smtClean="0">
                <a:solidFill>
                  <a:srgbClr val="0000E5"/>
                </a:solidFill>
                <a:latin typeface="Comic Sans MS" pitchFamily="66" charset="0"/>
              </a:rPr>
              <a:t>level.</a:t>
            </a:r>
            <a:endParaRPr lang="en-US" sz="6000" dirty="0">
              <a:solidFill>
                <a:srgbClr val="0000E5"/>
              </a:solidFill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381171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52400" y="1371600"/>
            <a:ext cx="8839200" cy="387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In other words,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either you have TB or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something unlikely (1%)</a:t>
            </a:r>
          </a:p>
          <a:p>
            <a:pPr algn="l">
              <a:lnSpc>
                <a:spcPct val="70000"/>
              </a:lnSpc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happened.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18008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371600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But lots of things happen all </a:t>
            </a:r>
            <a:r>
              <a:rPr lang="en-US" sz="6000" dirty="0">
                <a:latin typeface="Comic Sans MS" pitchFamily="66" charset="0"/>
              </a:rPr>
              <a:t>the time</a:t>
            </a:r>
            <a:r>
              <a:rPr lang="en-US" sz="6000" dirty="0" smtClean="0">
                <a:latin typeface="Comic Sans MS" pitchFamily="66" charset="0"/>
              </a:rPr>
              <a:t>, and many are unlikely.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18395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FE75FCEF-2C00-453D-8F19-57E1BCE16A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37160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n-US" sz="6000" dirty="0" smtClean="0">
                <a:latin typeface="Comic Sans MS" pitchFamily="66" charset="0"/>
              </a:rPr>
              <a:t>But lots of things happen all </a:t>
            </a:r>
            <a:r>
              <a:rPr lang="en-US" sz="6000" dirty="0">
                <a:latin typeface="Comic Sans MS" pitchFamily="66" charset="0"/>
              </a:rPr>
              <a:t>the time</a:t>
            </a:r>
            <a:r>
              <a:rPr lang="en-US" sz="6000" dirty="0" smtClean="0">
                <a:latin typeface="Comic Sans MS" pitchFamily="66" charset="0"/>
              </a:rPr>
              <a:t>, and many are unlikely.  The unlikely event may offer little information about TB.</a:t>
            </a:r>
            <a:endParaRPr lang="en-US" sz="6000" dirty="0">
              <a:latin typeface="Comic Sans MS" pitchFamily="66" charset="0"/>
            </a:endParaRPr>
          </a:p>
        </p:txBody>
      </p:sp>
      <p:pic>
        <p:nvPicPr>
          <p:cNvPr id="37892" name="Picture 4" descr="texpointerror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80000" y="3810000"/>
            <a:ext cx="1588" cy="1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1298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038600"/>
          </a:xfrm>
        </p:spPr>
        <p:txBody>
          <a:bodyPr/>
          <a:lstStyle/>
          <a:p>
            <a:r>
              <a:rPr lang="en-US" sz="5400" dirty="0" smtClean="0"/>
              <a:t>Claiming a fact holds at a </a:t>
            </a:r>
          </a:p>
          <a:p>
            <a:r>
              <a:rPr lang="en-US" sz="5400" dirty="0" smtClean="0">
                <a:solidFill>
                  <a:srgbClr val="006600"/>
                </a:solidFill>
              </a:rPr>
              <a:t>high confidence level</a:t>
            </a:r>
            <a:r>
              <a:rPr lang="en-US" sz="5400" dirty="0" smtClean="0"/>
              <a:t>,  </a:t>
            </a:r>
          </a:p>
          <a:p>
            <a:r>
              <a:rPr lang="en-US" sz="5400" dirty="0" smtClean="0"/>
              <a:t>does </a:t>
            </a:r>
            <a:r>
              <a:rPr lang="en-US" sz="5400" dirty="0" smtClean="0">
                <a:solidFill>
                  <a:srgbClr val="FF00FF"/>
                </a:solidFill>
              </a:rPr>
              <a:t>not</a:t>
            </a:r>
            <a:r>
              <a:rPr lang="en-US" sz="5400" dirty="0" smtClean="0"/>
              <a:t> mean that it is </a:t>
            </a:r>
          </a:p>
          <a:p>
            <a:r>
              <a:rPr lang="en-US" sz="5400" dirty="0" smtClean="0"/>
              <a:t>true or even probable.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E78F4000-603A-43A9-9772-EA15786EFD2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47428109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86800" cy="43434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when you are told that </a:t>
            </a:r>
          </a:p>
          <a:p>
            <a:r>
              <a:rPr lang="en-US" sz="4800" dirty="0" smtClean="0"/>
              <a:t>some fact holds at a </a:t>
            </a:r>
            <a:r>
              <a:rPr lang="en-US" sz="4800" dirty="0" smtClean="0">
                <a:solidFill>
                  <a:srgbClr val="006600"/>
                </a:solidFill>
              </a:rPr>
              <a:t>high </a:t>
            </a:r>
          </a:p>
          <a:p>
            <a:r>
              <a:rPr lang="en-US" sz="4800" dirty="0" smtClean="0">
                <a:solidFill>
                  <a:srgbClr val="006600"/>
                </a:solidFill>
              </a:rPr>
              <a:t>confidence level</a:t>
            </a:r>
            <a:r>
              <a:rPr lang="en-US" sz="4800" dirty="0" smtClean="0"/>
              <a:t>, remember </a:t>
            </a:r>
          </a:p>
          <a:p>
            <a:r>
              <a:rPr lang="en-US" sz="4800" dirty="0" smtClean="0"/>
              <a:t>that a random test</a:t>
            </a:r>
          </a:p>
          <a:p>
            <a:r>
              <a:rPr lang="en-US" sz="4800" dirty="0" smtClean="0"/>
              <a:t>lies behind this claim. </a:t>
            </a:r>
            <a:endParaRPr lang="en-US" sz="4800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E78F4000-603A-43A9-9772-EA15786EFD2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574" y="4604230"/>
            <a:ext cx="838402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</a:pPr>
            <a:r>
              <a:rPr lang="en-US" sz="4400" kern="0" dirty="0" smtClean="0">
                <a:solidFill>
                  <a:srgbClr val="000000"/>
                </a:solidFill>
                <a:latin typeface="Comic Sans MS"/>
              </a:rPr>
              <a:t>                                       </a:t>
            </a: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Ask</a:t>
            </a:r>
          </a:p>
          <a:p>
            <a:pPr marL="342900" lvl="0" indent="-342900" algn="l" eaLnBrk="0" hangingPunct="0">
              <a:spcBef>
                <a:spcPts val="0"/>
              </a:spcBef>
            </a:pPr>
            <a:r>
              <a:rPr lang="en-US" sz="4800" kern="0" dirty="0" smtClean="0">
                <a:solidFill>
                  <a:srgbClr val="000000"/>
                </a:solidFill>
                <a:latin typeface="Comic Sans MS"/>
              </a:rPr>
              <a:t>yourself </a:t>
            </a:r>
            <a:r>
              <a:rPr lang="en-US" sz="4800" kern="0" dirty="0" smtClean="0">
                <a:solidFill>
                  <a:srgbClr val="0000CC"/>
                </a:solidFill>
                <a:latin typeface="Comic Sans MS"/>
              </a:rPr>
              <a:t>“what experiment?”</a:t>
            </a:r>
          </a:p>
          <a:p>
            <a:endParaRPr lang="en-US" sz="2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5334000" cy="990600"/>
          </a:xfrm>
          <a:noFill/>
        </p:spPr>
        <p:txBody>
          <a:bodyPr/>
          <a:lstStyle/>
          <a:p>
            <a:pPr eaLnBrk="1" hangingPunct="1"/>
            <a:r>
              <a:rPr lang="en-US" sz="4800" dirty="0" smtClean="0">
                <a:solidFill>
                  <a:srgbClr val="0006FE"/>
                </a:solidFill>
              </a:rPr>
              <a:t>Confidence</a:t>
            </a:r>
          </a:p>
        </p:txBody>
      </p:sp>
    </p:spTree>
    <p:extLst>
      <p:ext uri="{BB962C8B-B14F-4D97-AF65-F5344CB8AC3E}">
        <p14:creationId xmlns:p14="http://schemas.microsoft.com/office/powerpoint/2010/main" val="234116194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/>
                <a:cs typeface="Comic Sans MS"/>
              </a:rPr>
              <a:t>Your doctor </a:t>
            </a:r>
            <a:r>
              <a:rPr lang="en-US" sz="5400" dirty="0" smtClean="0">
                <a:latin typeface="Comic Sans MS"/>
                <a:cs typeface="Comic Sans MS"/>
              </a:rPr>
              <a:t>tests you, and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it 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says </a:t>
            </a:r>
            <a:r>
              <a:rPr lang="en-US" sz="5400" dirty="0">
                <a:solidFill>
                  <a:srgbClr val="EE040A"/>
                </a:solidFill>
                <a:latin typeface="Comic Sans MS"/>
                <a:cs typeface="Comic Sans MS"/>
              </a:rPr>
              <a:t>TB</a:t>
            </a:r>
            <a:r>
              <a:rPr lang="en-US" sz="5400" dirty="0" smtClean="0">
                <a:solidFill>
                  <a:srgbClr val="EE040A"/>
                </a:solidFill>
                <a:latin typeface="Comic Sans MS"/>
                <a:cs typeface="Comic Sans MS"/>
              </a:rPr>
              <a:t>!  </a:t>
            </a:r>
            <a:r>
              <a:rPr lang="en-US" sz="5400" dirty="0" smtClean="0">
                <a:latin typeface="Comic Sans MS"/>
                <a:cs typeface="Comic Sans MS"/>
              </a:rPr>
              <a:t>He says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“The </a:t>
            </a:r>
            <a:r>
              <a:rPr lang="en-US" sz="5400" dirty="0">
                <a:latin typeface="Comic Sans MS"/>
                <a:cs typeface="Comic Sans MS"/>
              </a:rPr>
              <a:t>hypothesis that you have </a:t>
            </a:r>
            <a:r>
              <a:rPr lang="en-US" sz="5400" dirty="0" smtClean="0">
                <a:latin typeface="Comic Sans MS"/>
                <a:cs typeface="Comic Sans MS"/>
              </a:rPr>
              <a:t>TB holds </a:t>
            </a:r>
            <a:r>
              <a:rPr lang="en-US" sz="5400" dirty="0">
                <a:latin typeface="Comic Sans MS"/>
                <a:cs typeface="Comic Sans MS"/>
              </a:rPr>
              <a:t>at the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99% </a:t>
            </a:r>
            <a:r>
              <a:rPr lang="en-US" sz="4800" kern="0" dirty="0">
                <a:solidFill>
                  <a:srgbClr val="0000FF"/>
                </a:solidFill>
                <a:latin typeface="Comic Sans MS" pitchFamily="66" charset="0"/>
              </a:rPr>
              <a:t>confidence level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.”</a:t>
            </a:r>
            <a:endParaRPr lang="en-US" sz="4800" kern="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772178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199038" y="1061467"/>
            <a:ext cx="8944962" cy="457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Actually, it’s a rare doctor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who would say this.  Most likely they would say</a:t>
            </a:r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“The </a:t>
            </a:r>
            <a:r>
              <a:rPr lang="en-US" sz="5400" kern="0" dirty="0" smtClean="0">
                <a:solidFill>
                  <a:srgbClr val="0000FF"/>
                </a:solidFill>
                <a:latin typeface="Comic Sans MS" pitchFamily="66" charset="0"/>
              </a:rPr>
              <a:t>probability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you </a:t>
            </a:r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</a:rPr>
              <a:t>have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TB is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99%.”</a:t>
            </a:r>
            <a:endParaRPr lang="en-US" sz="4800" kern="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  <a:noFill/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99% accurate TB testing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3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76200" y="1315283"/>
            <a:ext cx="8944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But we know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probability someone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has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TB,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given they test positive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Probability of TB?</a:t>
            </a:r>
            <a:endParaRPr lang="en-US" sz="4800" dirty="0">
              <a:solidFill>
                <a:srgbClr val="FF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72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7" name="AutoShape 21"/>
          <p:cNvCxnSpPr>
            <a:cxnSpLocks noChangeShapeType="1"/>
          </p:cNvCxnSpPr>
          <p:nvPr/>
        </p:nvCxnSpPr>
        <p:spPr bwMode="auto">
          <a:xfrm>
            <a:off x="1219200" y="35433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TextBox 1"/>
          <p:cNvSpPr txBox="1"/>
          <p:nvPr/>
        </p:nvSpPr>
        <p:spPr>
          <a:xfrm>
            <a:off x="76200" y="1315283"/>
            <a:ext cx="89449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kern="0" dirty="0" smtClean="0">
                <a:solidFill>
                  <a:srgbClr val="000000"/>
                </a:solidFill>
                <a:latin typeface="Comic Sans MS" pitchFamily="66" charset="0"/>
              </a:rPr>
              <a:t>But we know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probability someone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has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TB,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given they test positive, </a:t>
            </a:r>
            <a:r>
              <a:rPr lang="is-IS" sz="5400" kern="0" dirty="0" smtClean="0">
                <a:solidFill>
                  <a:srgbClr val="000000"/>
                </a:solidFill>
                <a:latin typeface="Comic Sans MS" pitchFamily="66" charset="0"/>
              </a:rPr>
              <a:t>depends on the probability a </a:t>
            </a:r>
            <a:r>
              <a:rPr lang="is-IS" sz="5400" kern="0" dirty="0" smtClean="0">
                <a:solidFill>
                  <a:srgbClr val="FF00FF"/>
                </a:solidFill>
                <a:latin typeface="Comic Sans MS" pitchFamily="66" charset="0"/>
              </a:rPr>
              <a:t>random person</a:t>
            </a:r>
            <a:r>
              <a:rPr lang="is-IS" sz="5400" kern="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is-IS" sz="5400" kern="0" dirty="0" smtClean="0">
                <a:latin typeface="Comic Sans MS" pitchFamily="66" charset="0"/>
              </a:rPr>
              <a:t>has TB.</a:t>
            </a:r>
            <a:endParaRPr lang="en-US" sz="5400" dirty="0">
              <a:latin typeface="Comic Sans MS"/>
              <a:cs typeface="Comic Sans M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endParaRPr lang="en-US" sz="4800" dirty="0">
              <a:solidFill>
                <a:srgbClr val="FF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15993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</a:t>
            </a:r>
            <a:r>
              <a:rPr lang="en-US" sz="4800" dirty="0"/>
              <a:t>P</a:t>
            </a:r>
            <a:r>
              <a:rPr lang="en-US" sz="4800" dirty="0" smtClean="0"/>
              <a:t>erson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495799"/>
          </a:xfrm>
        </p:spPr>
        <p:txBody>
          <a:bodyPr/>
          <a:lstStyle/>
          <a:p>
            <a:r>
              <a:rPr lang="en-US" sz="5400" dirty="0" smtClean="0"/>
              <a:t>We don’t really mean the “probability” that you </a:t>
            </a:r>
            <a:r>
              <a:rPr lang="en-US" sz="5400" dirty="0" smtClean="0">
                <a:solidFill>
                  <a:srgbClr val="A92082"/>
                </a:solidFill>
              </a:rPr>
              <a:t>personally</a:t>
            </a:r>
            <a:r>
              <a:rPr lang="en-US" sz="5400" dirty="0" smtClean="0"/>
              <a:t> have TB.  We’re just thinking of you as a </a:t>
            </a:r>
            <a:r>
              <a:rPr lang="en-US" sz="5400" dirty="0" smtClean="0">
                <a:solidFill>
                  <a:srgbClr val="008000"/>
                </a:solidFill>
              </a:rPr>
              <a:t>random person</a:t>
            </a:r>
            <a:r>
              <a:rPr lang="en-US" sz="5400" dirty="0" smtClean="0"/>
              <a:t>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48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r>
              <a:rPr lang="en-US" sz="4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r>
              <a:rPr lang="en-US" sz="5400" dirty="0" smtClean="0"/>
              <a:t>But you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personally</a:t>
            </a:r>
            <a:r>
              <a:rPr lang="en-US" sz="5400" dirty="0" smtClean="0"/>
              <a:t> are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not</a:t>
            </a:r>
            <a:r>
              <a:rPr lang="en-US" sz="5400" dirty="0" smtClean="0"/>
              <a:t> a random person.</a:t>
            </a:r>
          </a:p>
          <a:p>
            <a:r>
              <a:rPr lang="en-US" sz="5400" dirty="0" smtClean="0"/>
              <a:t>Either </a:t>
            </a:r>
            <a:r>
              <a:rPr lang="en-US" sz="5400" dirty="0" smtClean="0">
                <a:solidFill>
                  <a:srgbClr val="FF0000"/>
                </a:solidFill>
              </a:rPr>
              <a:t>you have</a:t>
            </a:r>
            <a:r>
              <a:rPr lang="en-US" sz="5400" dirty="0" smtClean="0"/>
              <a:t> TB, or 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you don’t</a:t>
            </a:r>
            <a:r>
              <a:rPr lang="en-US" sz="5400" dirty="0" smtClean="0"/>
              <a:t>.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3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A Random Person</a:t>
            </a:r>
            <a:r>
              <a:rPr lang="en-US" sz="4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r>
              <a:rPr lang="en-US" sz="5400" dirty="0" smtClean="0"/>
              <a:t>But you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personally</a:t>
            </a:r>
            <a:r>
              <a:rPr lang="en-US" sz="5400" dirty="0" smtClean="0"/>
              <a:t> are</a:t>
            </a:r>
          </a:p>
          <a:p>
            <a:r>
              <a:rPr lang="en-US" sz="5400" dirty="0" smtClean="0">
                <a:solidFill>
                  <a:srgbClr val="FF0000"/>
                </a:solidFill>
              </a:rPr>
              <a:t>not</a:t>
            </a:r>
            <a:r>
              <a:rPr lang="en-US" sz="5400" dirty="0" smtClean="0"/>
              <a:t> a random person.</a:t>
            </a:r>
          </a:p>
          <a:p>
            <a:r>
              <a:rPr lang="en-US" sz="5400" dirty="0" smtClean="0"/>
              <a:t>Either </a:t>
            </a:r>
            <a:r>
              <a:rPr lang="en-US" sz="5400" dirty="0" smtClean="0">
                <a:solidFill>
                  <a:srgbClr val="FF0000"/>
                </a:solidFill>
              </a:rPr>
              <a:t>you have</a:t>
            </a:r>
            <a:r>
              <a:rPr lang="en-US" sz="5400" dirty="0" smtClean="0"/>
              <a:t> TB, or </a:t>
            </a:r>
          </a:p>
          <a:p>
            <a:r>
              <a:rPr lang="en-US" sz="5400" dirty="0" smtClean="0">
                <a:solidFill>
                  <a:srgbClr val="008000"/>
                </a:solidFill>
              </a:rPr>
              <a:t>you don’t</a:t>
            </a:r>
            <a:r>
              <a:rPr lang="en-US" sz="5400" dirty="0"/>
              <a:t>.  Nothing </a:t>
            </a:r>
          </a:p>
          <a:p>
            <a:r>
              <a:rPr lang="en-US" sz="5400" dirty="0"/>
              <a:t>probabilistic about this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truth.</a:t>
            </a:r>
            <a:fld id="{FA37E6F2-F2EB-4CD5-AFBF-DAF43A4D56E9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2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truth.</a:t>
            </a:r>
            <a:fld id="{B6100CB1-975D-41F5-9A6C-8F34E133D00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3200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6000" dirty="0" smtClean="0"/>
              <a:t>Whether you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personally</a:t>
            </a:r>
            <a:r>
              <a:rPr lang="en-US" sz="6000" dirty="0" smtClean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sz="6000" dirty="0" smtClean="0"/>
              <a:t>have TB is </a:t>
            </a:r>
            <a:r>
              <a:rPr lang="en-US" sz="6000" dirty="0" smtClean="0">
                <a:solidFill>
                  <a:srgbClr val="FF00FF"/>
                </a:solidFill>
              </a:rPr>
              <a:t>unknown</a:t>
            </a:r>
            <a:r>
              <a:rPr lang="en-US" sz="6000" dirty="0" smtClean="0"/>
              <a:t>,</a:t>
            </a:r>
          </a:p>
          <a:p>
            <a:pPr eaLnBrk="1" hangingPunct="1">
              <a:spcBef>
                <a:spcPct val="0"/>
              </a:spcBef>
            </a:pPr>
            <a:r>
              <a:rPr lang="en-US" sz="6000" dirty="0" smtClean="0"/>
              <a:t>but </a:t>
            </a:r>
            <a:r>
              <a:rPr lang="en-US" sz="6000" dirty="0" smtClean="0">
                <a:solidFill>
                  <a:srgbClr val="FF0000"/>
                </a:solidFill>
              </a:rPr>
              <a:t>not</a:t>
            </a:r>
            <a:r>
              <a:rPr lang="en-US" sz="6000" dirty="0" smtClean="0"/>
              <a:t> a random event!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6324600" cy="1143000"/>
          </a:xfrm>
        </p:spPr>
        <p:txBody>
          <a:bodyPr/>
          <a:lstStyle/>
          <a:p>
            <a:r>
              <a:rPr lang="en-US" sz="4800" dirty="0" smtClean="0"/>
              <a:t>You are </a:t>
            </a:r>
            <a:r>
              <a:rPr lang="en-US" sz="4800" dirty="0" smtClean="0">
                <a:solidFill>
                  <a:srgbClr val="FF0000"/>
                </a:solidFill>
              </a:rPr>
              <a:t>not</a:t>
            </a:r>
            <a:r>
              <a:rPr lang="en-US" sz="4800" dirty="0" smtClean="0"/>
              <a:t> Random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8860500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put{C:/latex-macros/texpoint.sty}&#10;\begin{document}&#10;$  3$&#10;\end{document}"/>
  <p:tag name="EXTERNALNAME" val="TP_tmp"/>
  <p:tag name="BLEND" val="0"/>
  <p:tag name="TRANSPARENT" val="1"/>
  <p:tag name="RESOLUTION" val="300"/>
  <p:tag name="WORKAROUNDTRANSPARENCYBUG" val="0"/>
  <p:tag name="ALLOWFONTSUBSTITUTION" val="0"/>
  <p:tag name="BITMAPFORMAT" val="png256"/>
  <p:tag name="ORIGWIDTH" val="63.875"/>
  <p:tag name="PICTUREFILESIZE" val="395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12115</TotalTime>
  <Words>501</Words>
  <Application>Microsoft Macintosh PowerPoint</Application>
  <PresentationFormat>On-screen Show (4:3)</PresentationFormat>
  <Paragraphs>99</Paragraphs>
  <Slides>18</Slides>
  <Notes>15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6.042 Lecture Template</vt:lpstr>
      <vt:lpstr>PowerPoint Presentation</vt:lpstr>
      <vt:lpstr>99% accurate TB testing</vt:lpstr>
      <vt:lpstr>99% accurate TB testing</vt:lpstr>
      <vt:lpstr>Probability of TB?</vt:lpstr>
      <vt:lpstr>A Random Person</vt:lpstr>
      <vt:lpstr>A Random Person</vt:lpstr>
      <vt:lpstr>A Random Person?</vt:lpstr>
      <vt:lpstr>A Random Person?</vt:lpstr>
      <vt:lpstr>You are not Random</vt:lpstr>
      <vt:lpstr>You are not Random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  <vt:lpstr>Confidence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1361</cp:revision>
  <cp:lastPrinted>2016-04-29T01:29:34Z</cp:lastPrinted>
  <dcterms:created xsi:type="dcterms:W3CDTF">2011-04-05T13:58:44Z</dcterms:created>
  <dcterms:modified xsi:type="dcterms:W3CDTF">2016-08-26T12:59:57Z</dcterms:modified>
</cp:coreProperties>
</file>