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4.bin" ContentType="application/vnd.openxmlformats-officedocument.oleObject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257" r:id="rId2"/>
    <p:sldId id="349" r:id="rId3"/>
    <p:sldId id="360" r:id="rId4"/>
    <p:sldId id="365" r:id="rId5"/>
    <p:sldId id="366" r:id="rId6"/>
    <p:sldId id="361" r:id="rId7"/>
    <p:sldId id="367" r:id="rId8"/>
  </p:sldIdLst>
  <p:sldSz cx="9144000" cy="6858000" type="screen4x3"/>
  <p:notesSz cx="9601200" cy="73152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717" autoAdjust="0"/>
    <p:restoredTop sz="94617" autoAdjust="0"/>
  </p:normalViewPr>
  <p:slideViewPr>
    <p:cSldViewPr snapToGrid="0" showGuides="1">
      <p:cViewPr varScale="1">
        <p:scale>
          <a:sx n="107" d="100"/>
          <a:sy n="107" d="100"/>
        </p:scale>
        <p:origin x="-928" y="-96"/>
      </p:cViewPr>
      <p:guideLst>
        <p:guide orient="horz" pos="220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776255" y="6588834"/>
            <a:ext cx="13169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countable.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</p:sldLayoutIdLst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8.bin"/><Relationship Id="rId12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7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Countable</a:t>
            </a:r>
          </a:p>
          <a:p>
            <a:pPr algn="ctr">
              <a:defRPr/>
            </a:pPr>
            <a:r>
              <a:rPr kumimoji="0" lang="en-US" sz="8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Comic Sans MS"/>
              </a:rPr>
              <a:t>Sets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4800" dirty="0" smtClean="0">
                <a:solidFill>
                  <a:srgbClr val="000000"/>
                </a:solidFill>
              </a:rPr>
              <a:t>C</a:t>
            </a:r>
            <a:r>
              <a:rPr lang="en-US" sz="4800" dirty="0" smtClean="0"/>
              <a:t>ountable Sets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436" y="1420874"/>
            <a:ext cx="7502370" cy="1941451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is </a:t>
            </a:r>
            <a:r>
              <a:rPr lang="en-US" sz="4800" dirty="0" smtClean="0">
                <a:solidFill>
                  <a:srgbClr val="9933FF"/>
                </a:solidFill>
              </a:rPr>
              <a:t>countable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can be</a:t>
            </a:r>
          </a:p>
          <a:p>
            <a:r>
              <a:rPr lang="en-US" sz="4800" dirty="0" smtClean="0"/>
              <a:t>listed  </a:t>
            </a:r>
            <a:r>
              <a:rPr lang="en-US" sz="4800" dirty="0" smtClean="0">
                <a:latin typeface="Comic Sans MS"/>
              </a:rPr>
              <a:t>a</a:t>
            </a:r>
            <a:r>
              <a:rPr lang="en-US" sz="4800" baseline="-25000" dirty="0" smtClean="0">
                <a:latin typeface="Comic Sans MS"/>
              </a:rPr>
              <a:t>0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1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2</a:t>
            </a:r>
            <a:r>
              <a:rPr lang="en-US" sz="4800" dirty="0" smtClean="0"/>
              <a:t>,….</a:t>
            </a:r>
          </a:p>
        </p:txBody>
      </p:sp>
      <p:sp>
        <p:nvSpPr>
          <p:cNvPr id="7" name="Left Brace 6"/>
          <p:cNvSpPr/>
          <p:nvPr/>
        </p:nvSpPr>
        <p:spPr>
          <a:xfrm>
            <a:off x="4572000" y="3023616"/>
            <a:ext cx="2926080" cy="195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9797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289" y="3173323"/>
            <a:ext cx="9043712" cy="929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same as  </a:t>
            </a:r>
            <a:r>
              <a:rPr lang="en-US" sz="54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Math Two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bij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A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/>
              </a:rPr>
              <a:t>or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A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/>
              </a:rPr>
              <a:t>finite</a:t>
            </a:r>
            <a:endParaRPr lang="en-US" sz="5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437" y="4665388"/>
            <a:ext cx="8645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579665"/>
              </p:ext>
            </p:extLst>
          </p:nvPr>
        </p:nvGraphicFramePr>
        <p:xfrm>
          <a:off x="2875599" y="3175665"/>
          <a:ext cx="847905" cy="847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75599" y="3175665"/>
                        <a:ext cx="847905" cy="847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725910"/>
              </p:ext>
            </p:extLst>
          </p:nvPr>
        </p:nvGraphicFramePr>
        <p:xfrm>
          <a:off x="696582" y="4051950"/>
          <a:ext cx="7776236" cy="1538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7" imgW="1346200" imgH="266700" progId="Equation.DSMT4">
                  <p:embed/>
                </p:oleObj>
              </mc:Choice>
              <mc:Fallback>
                <p:oleObj name="Equation" r:id="rId7" imgW="13462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6582" y="4051950"/>
                        <a:ext cx="7776236" cy="1538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977" y="1516466"/>
            <a:ext cx="9033033" cy="1701399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0000FF"/>
                </a:solidFill>
              </a:rPr>
              <a:t>{0,1</a:t>
            </a:r>
            <a:r>
              <a:rPr lang="en-US" sz="4400" dirty="0" smtClean="0">
                <a:solidFill>
                  <a:srgbClr val="0000FF"/>
                </a:solidFill>
              </a:rPr>
              <a:t>}</a:t>
            </a:r>
            <a:r>
              <a:rPr lang="en-US" sz="44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*</a:t>
            </a:r>
            <a:r>
              <a:rPr lang="en-US" sz="4400" dirty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::= finite binary words</a:t>
            </a:r>
          </a:p>
          <a:p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list the (empty) string of length 0</a:t>
            </a:r>
            <a:endParaRPr lang="en-US" sz="4400" dirty="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42920" y="209227"/>
            <a:ext cx="7133722" cy="1108366"/>
          </a:xfrm>
        </p:spPr>
        <p:txBody>
          <a:bodyPr/>
          <a:lstStyle/>
          <a:p>
            <a:pPr algn="l"/>
            <a:r>
              <a:rPr lang="en-US" sz="4000" dirty="0" smtClean="0">
                <a:latin typeface="Comic Sans MS"/>
              </a:rPr>
              <a:t>Bina</a:t>
            </a:r>
            <a:r>
              <a:rPr lang="en-US" sz="4000" dirty="0" smtClean="0">
                <a:solidFill>
                  <a:schemeClr val="tx1"/>
                </a:solidFill>
                <a:latin typeface="Comic Sans MS"/>
              </a:rPr>
              <a:t>ry words are countable</a:t>
            </a:r>
            <a:endParaRPr lang="en-US" sz="4000" dirty="0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510" y="3082995"/>
            <a:ext cx="7105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l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ist the 2 length-1 bit strings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112" y="3749364"/>
            <a:ext cx="86370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hen list the 2</a:t>
            </a:r>
            <a:r>
              <a:rPr lang="en-US" sz="4000" baseline="30000" dirty="0" smtClean="0">
                <a:solidFill>
                  <a:srgbClr val="000000"/>
                </a:solidFill>
                <a:latin typeface="Comic Sans MS"/>
                <a:cs typeface="Comic Sans MS"/>
              </a:rPr>
              <a:t>2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length-2 bit strings</a:t>
            </a:r>
          </a:p>
          <a:p>
            <a:pPr algn="ctr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(in binary notation order)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1181" y="5098025"/>
            <a:ext cx="7708092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hen the 2</a:t>
            </a:r>
            <a:r>
              <a:rPr lang="en-US" sz="4000" baseline="30000" dirty="0" smtClean="0">
                <a:solidFill>
                  <a:srgbClr val="000000"/>
                </a:solidFill>
                <a:latin typeface="Comic Sans MS"/>
                <a:cs typeface="Comic Sans MS"/>
              </a:rPr>
              <a:t>3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length-3 bit strings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algn="ctr"/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82287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977" y="1516466"/>
            <a:ext cx="9196137" cy="3480882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start with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 (0,0)</a:t>
            </a:r>
          </a:p>
          <a:p>
            <a:r>
              <a:rPr lang="en-US" sz="4400" dirty="0" smtClean="0">
                <a:latin typeface="Comic Sans MS"/>
              </a:rPr>
              <a:t>then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(0,1)</a:t>
            </a:r>
            <a:r>
              <a:rPr lang="en-US" sz="4400" dirty="0" smtClean="0">
                <a:latin typeface="Comic Sans MS"/>
              </a:rPr>
              <a:t>,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(1,0)</a:t>
            </a:r>
          </a:p>
          <a:p>
            <a:r>
              <a:rPr lang="en-US" sz="4400" dirty="0">
                <a:latin typeface="Comic Sans MS"/>
              </a:rPr>
              <a:t>then </a:t>
            </a:r>
            <a:r>
              <a:rPr lang="en-US" sz="4400" dirty="0">
                <a:solidFill>
                  <a:srgbClr val="0000FF"/>
                </a:solidFill>
                <a:latin typeface="Comic Sans MS"/>
              </a:rPr>
              <a:t>(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0,2)</a:t>
            </a:r>
            <a:r>
              <a:rPr lang="en-US" sz="4400" dirty="0">
                <a:latin typeface="Comic Sans MS"/>
              </a:rPr>
              <a:t>,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(2,0)</a:t>
            </a:r>
            <a:r>
              <a:rPr lang="en-US" sz="4400" dirty="0" smtClean="0">
                <a:latin typeface="Comic Sans MS"/>
              </a:rPr>
              <a:t>,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 (1,1)</a:t>
            </a:r>
          </a:p>
          <a:p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then </a:t>
            </a:r>
            <a:r>
              <a:rPr lang="en-US" sz="4400" dirty="0">
                <a:solidFill>
                  <a:srgbClr val="0000FF"/>
                </a:solidFill>
                <a:latin typeface="Comic Sans MS"/>
              </a:rPr>
              <a:t>(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0,3)</a:t>
            </a:r>
            <a:r>
              <a:rPr lang="en-US" sz="4400" dirty="0">
                <a:latin typeface="Comic Sans MS"/>
              </a:rPr>
              <a:t>,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(3,0</a:t>
            </a:r>
            <a:r>
              <a:rPr lang="en-US" sz="4400" dirty="0">
                <a:solidFill>
                  <a:srgbClr val="0000FF"/>
                </a:solidFill>
                <a:latin typeface="Comic Sans MS"/>
              </a:rPr>
              <a:t>)</a:t>
            </a:r>
            <a:r>
              <a:rPr lang="en-US" sz="4400" dirty="0">
                <a:latin typeface="Comic Sans MS"/>
              </a:rPr>
              <a:t>,</a:t>
            </a:r>
            <a:r>
              <a:rPr lang="en-US" sz="4400" dirty="0">
                <a:solidFill>
                  <a:srgbClr val="0000FF"/>
                </a:solidFill>
                <a:latin typeface="Comic Sans MS"/>
              </a:rPr>
              <a:t> (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1,2)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,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 (2,1)</a:t>
            </a:r>
            <a:endParaRPr lang="en-US" sz="4400" dirty="0">
              <a:solidFill>
                <a:srgbClr val="000000"/>
              </a:solidFill>
              <a:latin typeface="Comic Sans MS"/>
            </a:endParaRPr>
          </a:p>
          <a:p>
            <a:endParaRPr lang="en-US" sz="4400" dirty="0" smtClean="0">
              <a:solidFill>
                <a:srgbClr val="0000FF"/>
              </a:solidFill>
              <a:latin typeface="Comic Sans MS"/>
            </a:endParaRPr>
          </a:p>
          <a:p>
            <a:endParaRPr lang="en-US" sz="4400" dirty="0" smtClean="0">
              <a:solidFill>
                <a:srgbClr val="0000FF"/>
              </a:solidFill>
              <a:latin typeface="Comic Sans MS"/>
            </a:endParaRPr>
          </a:p>
          <a:p>
            <a:endParaRPr lang="en-US" sz="4400" dirty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42920" y="209227"/>
            <a:ext cx="7133722" cy="1108366"/>
          </a:xfrm>
        </p:spPr>
        <p:txBody>
          <a:bodyPr/>
          <a:lstStyle/>
          <a:p>
            <a:pPr algn="l"/>
            <a:r>
              <a:rPr lang="en-US" sz="4000" dirty="0" smtClean="0">
                <a:latin typeface="Comic Sans MS"/>
              </a:rPr>
              <a:t>                is</a:t>
            </a:r>
            <a:r>
              <a:rPr lang="en-US" sz="4000" dirty="0" smtClean="0">
                <a:solidFill>
                  <a:schemeClr val="tx1"/>
                </a:solidFill>
                <a:latin typeface="Comic Sans MS"/>
              </a:rPr>
              <a:t> countable</a:t>
            </a:r>
            <a:endParaRPr lang="en-US" sz="4000" dirty="0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960" y="4516393"/>
            <a:ext cx="71330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6000" b="1" dirty="0" smtClean="0">
                <a:solidFill>
                  <a:srgbClr val="000000"/>
                </a:solidFill>
                <a:latin typeface="Comic Sans MS"/>
                <a:cs typeface="Comic Sans MS"/>
              </a:rPr>
              <a:t>⋮</a:t>
            </a:r>
          </a:p>
          <a:p>
            <a:pPr algn="ctr">
              <a:lnSpc>
                <a:spcPct val="80000"/>
              </a:lnSpc>
            </a:pP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then all pairs with sum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 n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908462"/>
              </p:ext>
            </p:extLst>
          </p:nvPr>
        </p:nvGraphicFramePr>
        <p:xfrm>
          <a:off x="2440809" y="280947"/>
          <a:ext cx="2191700" cy="92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5" imgW="419100" imgH="177800" progId="Equation.DSMT4">
                  <p:embed/>
                </p:oleObj>
              </mc:Choice>
              <mc:Fallback>
                <p:oleObj name="Equation" r:id="rId5" imgW="4191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40809" y="280947"/>
                        <a:ext cx="2191700" cy="929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580502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Proving </a:t>
            </a:r>
            <a:r>
              <a:rPr lang="en-US" sz="4400" dirty="0" err="1">
                <a:solidFill>
                  <a:srgbClr val="000000"/>
                </a:solidFill>
              </a:rPr>
              <a:t>C</a:t>
            </a:r>
            <a:r>
              <a:rPr lang="en-US" sz="4400" dirty="0" err="1" smtClean="0">
                <a:solidFill>
                  <a:srgbClr val="000000"/>
                </a:solidFill>
              </a:rPr>
              <a:t>ountability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0676" y="1188711"/>
            <a:ext cx="882093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Lemma: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is </a:t>
            </a:r>
            <a:r>
              <a:rPr lang="en-US" sz="5400" kern="0" dirty="0" smtClean="0">
                <a:latin typeface="Comic Sans MS" pitchFamily="66" charset="0"/>
                <a:cs typeface="Comic Sans MS"/>
              </a:rPr>
              <a:t>countable </a:t>
            </a:r>
            <a:r>
              <a:rPr lang="en-US" sz="5400" kern="0" dirty="0" err="1" smtClean="0">
                <a:latin typeface="Comic Sans MS" pitchFamily="66" charset="0"/>
                <a:cs typeface="Comic Sans MS"/>
              </a:rPr>
              <a:t>iff</a:t>
            </a:r>
            <a:endParaRPr lang="en-US" sz="5400" kern="0" dirty="0" smtClean="0">
              <a:latin typeface="Comic Sans MS" pitchFamily="66" charset="0"/>
              <a:cs typeface="Comic Sans MS"/>
            </a:endParaRPr>
          </a:p>
          <a:p>
            <a:r>
              <a:rPr lang="en-US" sz="5400" kern="0" dirty="0" smtClean="0">
                <a:latin typeface="Comic Sans MS" pitchFamily="66" charset="0"/>
                <a:cs typeface="Comic Sans MS"/>
              </a:rPr>
              <a:t>can list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kern="0" dirty="0" smtClean="0">
                <a:latin typeface="Comic Sans MS" pitchFamily="66" charset="0"/>
                <a:cs typeface="Comic Sans MS"/>
              </a:rPr>
              <a:t> allowing</a:t>
            </a:r>
            <a:r>
              <a:rPr lang="en-US" sz="5400" kern="0" dirty="0" smtClean="0">
                <a:solidFill>
                  <a:srgbClr val="9751CB"/>
                </a:solidFill>
                <a:latin typeface="Comic Sans MS" pitchFamily="66" charset="0"/>
                <a:cs typeface="Comic Sans MS"/>
              </a:rPr>
              <a:t> repeats</a:t>
            </a:r>
            <a:r>
              <a:rPr lang="en-US" sz="5400" kern="0" dirty="0" smtClean="0">
                <a:latin typeface="Comic Sans MS" pitchFamily="66" charset="0"/>
                <a:cs typeface="Comic Sans MS"/>
              </a:rPr>
              <a:t>:</a:t>
            </a:r>
            <a:endParaRPr lang="en-US" sz="4000" dirty="0" smtClean="0">
              <a:latin typeface="Comic Sans MS"/>
              <a:cs typeface="Comic Sans M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695338" y="2703528"/>
            <a:ext cx="3678894" cy="1107996"/>
            <a:chOff x="2778428" y="2228728"/>
            <a:chExt cx="3678894" cy="1107996"/>
          </a:xfrm>
        </p:grpSpPr>
        <p:sp>
          <p:nvSpPr>
            <p:cNvPr id="2" name="Rectangle 1"/>
            <p:cNvSpPr/>
            <p:nvPr/>
          </p:nvSpPr>
          <p:spPr>
            <a:xfrm>
              <a:off x="3800450" y="2228728"/>
              <a:ext cx="2656872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6600" dirty="0" err="1" smtClean="0">
                  <a:solidFill>
                    <a:srgbClr val="0000FF"/>
                  </a:solidFill>
                  <a:latin typeface="Comic Sans MS"/>
                  <a:cs typeface="Comic Sans MS"/>
                  <a:sym typeface="Euclid Symbol"/>
                </a:rPr>
                <a:t>surj</a:t>
              </a:r>
              <a:r>
                <a:rPr lang="en-US" sz="6600" dirty="0" smtClean="0">
                  <a:solidFill>
                    <a:srgbClr val="0000FF"/>
                  </a:solidFill>
                  <a:latin typeface="Comic Sans MS"/>
                  <a:cs typeface="Comic Sans MS"/>
                  <a:sym typeface="Euclid Symbol"/>
                </a:rPr>
                <a:t> A</a:t>
              </a:r>
              <a:endParaRPr lang="en-US" sz="6600" dirty="0">
                <a:solidFill>
                  <a:srgbClr val="000000"/>
                </a:solidFill>
                <a:latin typeface="Comic Sans MS"/>
                <a:cs typeface="Comic Sans MS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0025773"/>
                </p:ext>
              </p:extLst>
            </p:nvPr>
          </p:nvGraphicFramePr>
          <p:xfrm>
            <a:off x="2778428" y="2261960"/>
            <a:ext cx="1019837" cy="1019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" name="Equation" r:id="rId5" imgW="165100" imgH="165100" progId="Equation.DSMT4">
                    <p:embed/>
                  </p:oleObj>
                </mc:Choice>
                <mc:Fallback>
                  <p:oleObj name="Equation" r:id="rId5" imgW="1651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78428" y="2261960"/>
                          <a:ext cx="1019837" cy="10198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Box 3"/>
          <p:cNvSpPr txBox="1"/>
          <p:nvPr/>
        </p:nvSpPr>
        <p:spPr>
          <a:xfrm>
            <a:off x="11855" y="3715377"/>
            <a:ext cx="83029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Corollary: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is countable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iff</a:t>
            </a:r>
            <a:endParaRPr lang="en-US" sz="5400" kern="0" dirty="0" smtClean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  <a:p>
            <a:pPr algn="ctr"/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        C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for some countable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47246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614617"/>
              </p:ext>
            </p:extLst>
          </p:nvPr>
        </p:nvGraphicFramePr>
        <p:xfrm>
          <a:off x="1248534" y="2968492"/>
          <a:ext cx="2500992" cy="2500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5" imgW="431800" imgH="431800" progId="Equation.DSMT4">
                  <p:embed/>
                </p:oleObj>
              </mc:Choice>
              <mc:Fallback>
                <p:oleObj name="Equation" r:id="rId5" imgW="4318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8534" y="2968492"/>
                        <a:ext cx="2500992" cy="2500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err="1" smtClean="0">
                <a:solidFill>
                  <a:srgbClr val="000000"/>
                </a:solidFill>
              </a:rPr>
              <a:t>Rationals</a:t>
            </a:r>
            <a:r>
              <a:rPr lang="en-US" sz="4400" dirty="0" smtClean="0">
                <a:solidFill>
                  <a:srgbClr val="000000"/>
                </a:solidFill>
              </a:rPr>
              <a:t> are countable</a:t>
            </a:r>
            <a:endParaRPr lang="en-US" sz="4400" dirty="0">
              <a:solidFill>
                <a:srgbClr val="000000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677531"/>
              </p:ext>
            </p:extLst>
          </p:nvPr>
        </p:nvGraphicFramePr>
        <p:xfrm>
          <a:off x="1404055" y="3158360"/>
          <a:ext cx="6046561" cy="1351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7" imgW="1193800" imgH="266700" progId="Equation.DSMT4">
                  <p:embed/>
                </p:oleObj>
              </mc:Choice>
              <mc:Fallback>
                <p:oleObj name="Equation" r:id="rId7" imgW="11938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4055" y="3158360"/>
                        <a:ext cx="6046561" cy="1351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234448" y="953942"/>
            <a:ext cx="5709223" cy="2158679"/>
            <a:chOff x="1234448" y="953942"/>
            <a:chExt cx="5709223" cy="2158679"/>
          </a:xfrm>
        </p:grpSpPr>
        <p:sp>
          <p:nvSpPr>
            <p:cNvPr id="14" name="TextBox 13"/>
            <p:cNvSpPr txBox="1"/>
            <p:nvPr/>
          </p:nvSpPr>
          <p:spPr>
            <a:xfrm>
              <a:off x="1234448" y="1531254"/>
              <a:ext cx="459167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0000"/>
                  </a:solidFill>
                  <a:latin typeface="Comic Sans MS"/>
                  <a:cs typeface="Comic Sans MS"/>
                </a:rPr>
                <a:t>map</a:t>
              </a:r>
              <a:r>
                <a:rPr lang="en-US" sz="6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(</a:t>
              </a:r>
              <a:r>
                <a:rPr lang="en-US" sz="6000" dirty="0" err="1" smtClean="0">
                  <a:solidFill>
                    <a:srgbClr val="0000FF"/>
                  </a:solidFill>
                  <a:latin typeface="Comic Sans MS"/>
                  <a:cs typeface="Comic Sans MS"/>
                </a:rPr>
                <a:t>m,n</a:t>
              </a:r>
              <a:r>
                <a:rPr lang="en-US" sz="6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) </a:t>
              </a:r>
              <a:r>
                <a:rPr lang="en-US" sz="6000" dirty="0" smtClean="0">
                  <a:solidFill>
                    <a:srgbClr val="000000"/>
                  </a:solidFill>
                  <a:latin typeface="Comic Sans MS"/>
                  <a:cs typeface="Comic Sans MS"/>
                </a:rPr>
                <a:t>to </a:t>
              </a: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1466675"/>
                </p:ext>
              </p:extLst>
            </p:nvPr>
          </p:nvGraphicFramePr>
          <p:xfrm>
            <a:off x="6068531" y="953942"/>
            <a:ext cx="875140" cy="2158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2" name="Equation" r:id="rId9" imgW="190500" imgH="469900" progId="Equation.DSMT4">
                    <p:embed/>
                  </p:oleObj>
                </mc:Choice>
                <mc:Fallback>
                  <p:oleObj name="Equation" r:id="rId9" imgW="190500" imgH="469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068531" y="953942"/>
                          <a:ext cx="875140" cy="21586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625911"/>
              </p:ext>
            </p:extLst>
          </p:nvPr>
        </p:nvGraphicFramePr>
        <p:xfrm>
          <a:off x="5380271" y="2951564"/>
          <a:ext cx="2500992" cy="2500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11" imgW="431800" imgH="431800" progId="Equation.DSMT4">
                  <p:embed/>
                </p:oleObj>
              </mc:Choice>
              <mc:Fallback>
                <p:oleObj name="Equation" r:id="rId11" imgW="4318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80271" y="2951564"/>
                        <a:ext cx="2500992" cy="2500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129022" y="4644571"/>
            <a:ext cx="808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so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00695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8771" y="1346746"/>
            <a:ext cx="7326457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But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{0,1}</a:t>
            </a:r>
            <a:r>
              <a:rPr lang="en-US" sz="6600" b="1" baseline="30000" dirty="0" err="1" smtClean="0">
                <a:solidFill>
                  <a:srgbClr val="0000FF"/>
                </a:solidFill>
                <a:latin typeface="Euclid Symbol" charset="2"/>
                <a:cs typeface="Comic Sans MS"/>
              </a:rPr>
              <a:t>ω</a:t>
            </a:r>
            <a:r>
              <a:rPr lang="en-US" sz="6600" b="1" baseline="30000" dirty="0" smtClean="0">
                <a:solidFill>
                  <a:srgbClr val="0000FF"/>
                </a:solidFill>
                <a:latin typeface="Euclid Symbol" charset="2"/>
                <a:cs typeface="Comic Sans MS"/>
              </a:rPr>
              <a:t>  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and the</a:t>
            </a:r>
          </a:p>
          <a:p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real numbers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  </a:t>
            </a:r>
          </a:p>
          <a:p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are </a:t>
            </a:r>
            <a:r>
              <a:rPr lang="en-US" sz="6600" dirty="0" smtClean="0">
                <a:solidFill>
                  <a:srgbClr val="FF0000"/>
                </a:solidFill>
                <a:latin typeface="Comic Sans MS"/>
                <a:cs typeface="Comic Sans MS"/>
              </a:rPr>
              <a:t>not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 countable:</a:t>
            </a:r>
          </a:p>
          <a:p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next lecture.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err="1" smtClean="0">
                <a:solidFill>
                  <a:srgbClr val="000000"/>
                </a:solidFill>
              </a:rPr>
              <a:t>Reals</a:t>
            </a:r>
            <a:r>
              <a:rPr lang="en-US" sz="4400" dirty="0" smtClean="0">
                <a:solidFill>
                  <a:srgbClr val="000000"/>
                </a:solidFill>
              </a:rPr>
              <a:t> are </a:t>
            </a:r>
            <a:r>
              <a:rPr lang="en-US" sz="4400" dirty="0" smtClean="0">
                <a:solidFill>
                  <a:srgbClr val="FF0000"/>
                </a:solidFill>
              </a:rPr>
              <a:t>un</a:t>
            </a:r>
            <a:r>
              <a:rPr lang="en-US" sz="4400" dirty="0" smtClean="0">
                <a:solidFill>
                  <a:srgbClr val="000000"/>
                </a:solidFill>
              </a:rPr>
              <a:t>countable</a:t>
            </a:r>
            <a:endParaRPr lang="en-US" sz="4400" dirty="0">
              <a:solidFill>
                <a:srgbClr val="00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243095"/>
              </p:ext>
            </p:extLst>
          </p:nvPr>
        </p:nvGraphicFramePr>
        <p:xfrm>
          <a:off x="6297965" y="2263396"/>
          <a:ext cx="1139563" cy="113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97965" y="2263396"/>
                        <a:ext cx="1139563" cy="113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43071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2.3|30.8|16.2|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4|10.3|7.6|6|5.5|1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4|10.3|7.6|6|5.5|11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5400" dirty="0" smtClean="0">
            <a:solidFill>
              <a:srgbClr val="0000FF"/>
            </a:solidFill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4863</TotalTime>
  <Words>207</Words>
  <Application>Microsoft Macintosh PowerPoint</Application>
  <PresentationFormat>On-screen Show (4:3)</PresentationFormat>
  <Paragraphs>46</Paragraphs>
  <Slides>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1_Custom Design</vt:lpstr>
      <vt:lpstr>Equation</vt:lpstr>
      <vt:lpstr>PowerPoint Presentation</vt:lpstr>
      <vt:lpstr> Countable Sets</vt:lpstr>
      <vt:lpstr>Binary words are countable</vt:lpstr>
      <vt:lpstr>                is countable</vt:lpstr>
      <vt:lpstr>Proving Countability</vt:lpstr>
      <vt:lpstr>Rationals are countable</vt:lpstr>
      <vt:lpstr>Reals are uncountable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420</cp:revision>
  <cp:lastPrinted>2015-03-02T16:45:14Z</cp:lastPrinted>
  <dcterms:created xsi:type="dcterms:W3CDTF">2011-02-18T03:43:54Z</dcterms:created>
  <dcterms:modified xsi:type="dcterms:W3CDTF">2015-03-02T16:45:20Z</dcterms:modified>
</cp:coreProperties>
</file>