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  <p:sldMasterId id="2147483677" r:id="rId3"/>
  </p:sldMasterIdLst>
  <p:notesMasterIdLst>
    <p:notesMasterId r:id="rId17"/>
  </p:notesMasterIdLst>
  <p:handoutMasterIdLst>
    <p:handoutMasterId r:id="rId18"/>
  </p:handoutMasterIdLst>
  <p:sldIdLst>
    <p:sldId id="392" r:id="rId4"/>
    <p:sldId id="427" r:id="rId5"/>
    <p:sldId id="431" r:id="rId6"/>
    <p:sldId id="435" r:id="rId7"/>
    <p:sldId id="436" r:id="rId8"/>
    <p:sldId id="447" r:id="rId9"/>
    <p:sldId id="439" r:id="rId10"/>
    <p:sldId id="441" r:id="rId11"/>
    <p:sldId id="444" r:id="rId12"/>
    <p:sldId id="445" r:id="rId13"/>
    <p:sldId id="429" r:id="rId14"/>
    <p:sldId id="446" r:id="rId15"/>
    <p:sldId id="443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9837" autoAdjust="0"/>
  </p:normalViewPr>
  <p:slideViewPr>
    <p:cSldViewPr snapToGrid="0" showGuides="1">
      <p:cViewPr>
        <p:scale>
          <a:sx n="100" d="100"/>
          <a:sy n="100" d="100"/>
        </p:scale>
        <p:origin x="-80" y="-80"/>
      </p:cViewPr>
      <p:guideLst>
        <p:guide orient="horz" pos="2240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digital..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2207" y="6553200"/>
            <a:ext cx="921797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digital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fld id="{C3C9801B-391E-452B-A4C3-BC5EC51A0B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1709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digital..</a:t>
            </a:r>
            <a:fld id="{A528ADE2-B74F-4D9D-8D04-FB5D781EAB5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9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digital..</a:t>
            </a:r>
            <a:fld id="{B3A503E6-B8FE-4B0A-9976-9CA65DFEA87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655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2207" y="6553200"/>
            <a:ext cx="921797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28008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digital..</a:t>
            </a:r>
            <a:fld id="{7D4651B8-09C8-4A4D-BE8E-31B6C97A420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812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digital..</a:t>
            </a:r>
            <a:fld id="{85BC747C-4E6E-462A-A001-3C1CA56269D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24664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digital..</a:t>
            </a:r>
            <a:fld id="{B7856ECB-7BA5-4EA4-A170-7A96316AE30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12777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883BA68D-4400-4AD9-848C-65748A4D082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81830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2207" y="6553200"/>
            <a:ext cx="921797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digital.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digital..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digital..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digital..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digital..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5" y="6553200"/>
            <a:ext cx="96011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digital..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2207" y="6553200"/>
            <a:ext cx="921797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digital.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digital.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theme" Target="../theme/theme3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92139" y="6553200"/>
            <a:ext cx="10518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digital I.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13</a:t>
            </a:r>
            <a:r>
              <a:rPr lang="en-US" sz="1100" dirty="0" smtClean="0">
                <a:latin typeface="Comic Sans MS" pitchFamily="66" charset="0"/>
              </a:rPr>
              <a:t>, 2015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48214" y="6553200"/>
            <a:ext cx="7957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digital.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2207" y="6553200"/>
            <a:ext cx="9217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digital.</a:t>
            </a:r>
            <a:fld id="{EBFB97A3-F52F-4FD6-B1AC-522A20C9546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February 13, 2015</a:t>
            </a:r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84414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6" Type="http://schemas.openxmlformats.org/officeDocument/2006/relationships/image" Target="../media/image6.png"/><Relationship Id="rId7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500" y="1830949"/>
            <a:ext cx="9042400" cy="3198251"/>
          </a:xfrm>
        </p:spPr>
        <p:txBody>
          <a:bodyPr/>
          <a:lstStyle/>
          <a:p>
            <a:pPr algn="ctr"/>
            <a:r>
              <a:rPr lang="en-US" sz="11500" b="0" dirty="0" smtClean="0"/>
              <a:t>Digital Logic</a:t>
            </a:r>
            <a:endParaRPr lang="en-US" sz="11500" b="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9987" y="6553200"/>
            <a:ext cx="744014" cy="276999"/>
          </a:xfrm>
          <a:noFill/>
        </p:spPr>
        <p:txBody>
          <a:bodyPr/>
          <a:lstStyle/>
          <a:p>
            <a:r>
              <a:rPr lang="en-US" dirty="0" smtClean="0"/>
              <a:t>digital.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from 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75341" y="6553200"/>
            <a:ext cx="768660" cy="276999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0150943C-9303-41DF-A6FA-7E32D6C5D18E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63332" y="213929"/>
            <a:ext cx="4061861" cy="954472"/>
          </a:xfrm>
        </p:spPr>
        <p:txBody>
          <a:bodyPr/>
          <a:lstStyle/>
          <a:p>
            <a:r>
              <a:rPr lang="en-US" sz="4800" dirty="0" smtClean="0"/>
              <a:t>half Adder</a:t>
            </a:r>
            <a:endParaRPr lang="en-US" sz="48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854167"/>
              </p:ext>
            </p:extLst>
          </p:nvPr>
        </p:nvGraphicFramePr>
        <p:xfrm>
          <a:off x="781050" y="2887663"/>
          <a:ext cx="41608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53" name="Equation" r:id="rId4" imgW="2273300" imgH="469900" progId="Equation.DSMT4">
                  <p:embed/>
                </p:oleObj>
              </mc:Choice>
              <mc:Fallback>
                <p:oleObj name="Equation" r:id="rId4" imgW="2273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887663"/>
                        <a:ext cx="4160838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 rot="5400000">
            <a:off x="4416245" y="2039750"/>
            <a:ext cx="4854789" cy="2756242"/>
            <a:chOff x="1985587" y="3221038"/>
            <a:chExt cx="4854789" cy="2756242"/>
          </a:xfrm>
        </p:grpSpPr>
        <p:grpSp>
          <p:nvGrpSpPr>
            <p:cNvPr id="4" name="Group 3"/>
            <p:cNvGrpSpPr/>
            <p:nvPr/>
          </p:nvGrpSpPr>
          <p:grpSpPr>
            <a:xfrm>
              <a:off x="1985587" y="3221038"/>
              <a:ext cx="4693026" cy="2756242"/>
              <a:chOff x="1985587" y="3221038"/>
              <a:chExt cx="4693026" cy="2756242"/>
            </a:xfrm>
          </p:grpSpPr>
          <p:pic>
            <p:nvPicPr>
              <p:cNvPr id="287748" name="Picture 4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413001" y="3221038"/>
                <a:ext cx="4265612" cy="2756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 useBgFill="1">
            <p:nvSpPr>
              <p:cNvPr id="12" name="TextBox 11"/>
              <p:cNvSpPr txBox="1"/>
              <p:nvPr/>
            </p:nvSpPr>
            <p:spPr>
              <a:xfrm rot="16200000">
                <a:off x="2120933" y="3810000"/>
                <a:ext cx="519418" cy="76944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4400" dirty="0" smtClean="0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36900" y="3238500"/>
                <a:ext cx="2832100" cy="2608262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rgbClr val="FFFFFF"/>
                  </a:solidFill>
                  <a:latin typeface="Times New Roman"/>
                </a:endParaRPr>
              </a:p>
            </p:txBody>
          </p:sp>
          <p:sp useBgFill="1">
            <p:nvSpPr>
              <p:cNvPr id="14" name="TextBox 13"/>
              <p:cNvSpPr txBox="1"/>
              <p:nvPr/>
            </p:nvSpPr>
            <p:spPr>
              <a:xfrm rot="16396041">
                <a:off x="2133604" y="3276600"/>
                <a:ext cx="473407" cy="76944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4400" dirty="0" smtClean="0">
                    <a:latin typeface="Comic Sans MS" pitchFamily="66" charset="0"/>
                  </a:rPr>
                  <a:t>a</a:t>
                </a:r>
              </a:p>
            </p:txBody>
          </p:sp>
        </p:grpSp>
        <p:sp useBgFill="1">
          <p:nvSpPr>
            <p:cNvPr id="5" name="TextBox 4"/>
            <p:cNvSpPr txBox="1"/>
            <p:nvPr/>
          </p:nvSpPr>
          <p:spPr>
            <a:xfrm rot="16200000">
              <a:off x="6197600" y="3517900"/>
              <a:ext cx="516112" cy="76944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latin typeface="Comic Sans MS" pitchFamily="66" charset="0"/>
                </a:rPr>
                <a:t>d</a:t>
              </a:r>
            </a:p>
          </p:txBody>
        </p:sp>
        <p:sp useBgFill="1">
          <p:nvSpPr>
            <p:cNvPr id="21" name="TextBox 20"/>
            <p:cNvSpPr txBox="1"/>
            <p:nvPr/>
          </p:nvSpPr>
          <p:spPr>
            <a:xfrm rot="16006795">
              <a:off x="6197600" y="4953000"/>
              <a:ext cx="474509" cy="76944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latin typeface="Comic Sans MS" pitchFamily="66" charset="0"/>
                </a:rPr>
                <a:t>c</a:t>
              </a:r>
            </a:p>
          </p:txBody>
        </p:sp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652803"/>
              </p:ext>
            </p:extLst>
          </p:nvPr>
        </p:nvGraphicFramePr>
        <p:xfrm>
          <a:off x="777875" y="2873375"/>
          <a:ext cx="418465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54" name="Equation" r:id="rId7" imgW="2286000" imgH="1041400" progId="Equation.DSMT4">
                  <p:embed/>
                </p:oleObj>
              </mc:Choice>
              <mc:Fallback>
                <p:oleObj name="Equation" r:id="rId7" imgW="2286000" imgH="10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2873375"/>
                        <a:ext cx="4184650" cy="190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41920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8250717" y="6540057"/>
            <a:ext cx="838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digital.</a:t>
            </a:r>
            <a:fld id="{0150943C-9303-41DF-A6FA-7E32D6C5D18E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11</a:t>
            </a:fld>
            <a:endParaRPr lang="en-US" sz="12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960423" y="276412"/>
            <a:ext cx="3199077" cy="904688"/>
          </a:xfrm>
        </p:spPr>
        <p:txBody>
          <a:bodyPr/>
          <a:lstStyle/>
          <a:p>
            <a:r>
              <a:rPr lang="en-US" sz="4800" dirty="0" smtClean="0"/>
              <a:t>full Adder</a:t>
            </a:r>
            <a:endParaRPr lang="en-US" sz="48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533242"/>
              </p:ext>
            </p:extLst>
          </p:nvPr>
        </p:nvGraphicFramePr>
        <p:xfrm>
          <a:off x="889000" y="2746375"/>
          <a:ext cx="73501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38" name="Equation" r:id="rId4" imgW="5245100" imgH="647700" progId="Equation.DSMT4">
                  <p:embed/>
                </p:oleObj>
              </mc:Choice>
              <mc:Fallback>
                <p:oleObj name="Equation" r:id="rId4" imgW="5245100" imgH="647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746375"/>
                        <a:ext cx="7350125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95300" y="3570199"/>
            <a:ext cx="8369299" cy="2506381"/>
            <a:chOff x="495300" y="3570199"/>
            <a:chExt cx="8369299" cy="2506381"/>
          </a:xfrm>
        </p:grpSpPr>
        <p:sp>
          <p:nvSpPr>
            <p:cNvPr id="39" name="TextBox 38"/>
            <p:cNvSpPr txBox="1"/>
            <p:nvPr/>
          </p:nvSpPr>
          <p:spPr>
            <a:xfrm>
              <a:off x="7856269" y="3570199"/>
              <a:ext cx="4859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40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95300" y="3978840"/>
              <a:ext cx="8369299" cy="2097740"/>
              <a:chOff x="495300" y="3267640"/>
              <a:chExt cx="8369299" cy="209774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305300" y="3514170"/>
                <a:ext cx="1317812" cy="134470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>
                  <a:solidFill>
                    <a:srgbClr val="FFFFFF"/>
                  </a:solidFill>
                  <a:latin typeface="Times New Roman"/>
                </a:endParaRPr>
              </a:p>
            </p:txBody>
          </p:sp>
          <p:grpSp>
            <p:nvGrpSpPr>
              <p:cNvPr id="2" name="Group 50"/>
              <p:cNvGrpSpPr/>
              <p:nvPr/>
            </p:nvGrpSpPr>
            <p:grpSpPr>
              <a:xfrm>
                <a:off x="647699" y="4007228"/>
                <a:ext cx="2299448" cy="1358152"/>
                <a:chOff x="914399" y="3872758"/>
                <a:chExt cx="2299448" cy="1358152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896035" y="3886205"/>
                  <a:ext cx="1317812" cy="1344705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800">
                    <a:solidFill>
                      <a:srgbClr val="FFFFFF"/>
                    </a:solidFill>
                    <a:latin typeface="Times New Roman"/>
                  </a:endParaRPr>
                </a:p>
              </p:txBody>
            </p:sp>
            <p:grpSp>
              <p:nvGrpSpPr>
                <p:cNvPr id="3" name="Group 17"/>
                <p:cNvGrpSpPr/>
                <p:nvPr/>
              </p:nvGrpSpPr>
              <p:grpSpPr>
                <a:xfrm>
                  <a:off x="914399" y="3872758"/>
                  <a:ext cx="968189" cy="523220"/>
                  <a:chOff x="914399" y="4975412"/>
                  <a:chExt cx="968189" cy="523220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>
                    <a:off x="1290918" y="5230906"/>
                    <a:ext cx="591670" cy="158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14399" y="4975412"/>
                    <a:ext cx="44755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smtClean="0">
                        <a:solidFill>
                          <a:srgbClr val="000000"/>
                        </a:solidFill>
                        <a:latin typeface="Comic Sans MS" pitchFamily="66" charset="0"/>
                      </a:rPr>
                      <a:t>A</a:t>
                    </a:r>
                    <a:endParaRPr lang="en-US" sz="2800" dirty="0">
                      <a:solidFill>
                        <a:srgbClr val="000000"/>
                      </a:solidFill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4" name="Group 18"/>
                <p:cNvGrpSpPr/>
                <p:nvPr/>
              </p:nvGrpSpPr>
              <p:grpSpPr>
                <a:xfrm>
                  <a:off x="918882" y="4616829"/>
                  <a:ext cx="968189" cy="523220"/>
                  <a:chOff x="914399" y="4988859"/>
                  <a:chExt cx="968189" cy="523220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290918" y="5230906"/>
                    <a:ext cx="591670" cy="158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14399" y="4988859"/>
                    <a:ext cx="41069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smtClean="0">
                        <a:solidFill>
                          <a:srgbClr val="000000"/>
                        </a:solidFill>
                        <a:latin typeface="Comic Sans MS" pitchFamily="66" charset="0"/>
                      </a:rPr>
                      <a:t>B</a:t>
                    </a:r>
                    <a:endParaRPr lang="en-US" sz="2800" dirty="0">
                      <a:solidFill>
                        <a:srgbClr val="000000"/>
                      </a:solidFill>
                      <a:latin typeface="Comic Sans MS" pitchFamily="66" charset="0"/>
                    </a:endParaRPr>
                  </a:p>
                </p:txBody>
              </p:sp>
            </p:grpSp>
          </p:grpSp>
          <p:grpSp>
            <p:nvGrpSpPr>
              <p:cNvPr id="5" name="Group 21"/>
              <p:cNvGrpSpPr/>
              <p:nvPr/>
            </p:nvGrpSpPr>
            <p:grpSpPr>
              <a:xfrm>
                <a:off x="3123275" y="3279312"/>
                <a:ext cx="1182025" cy="769441"/>
                <a:chOff x="700563" y="4780895"/>
                <a:chExt cx="1182025" cy="769441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1290918" y="5230906"/>
                  <a:ext cx="59167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700563" y="4780895"/>
                  <a:ext cx="77684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 err="1" smtClean="0">
                      <a:solidFill>
                        <a:srgbClr val="000000"/>
                      </a:solidFill>
                      <a:latin typeface="Comic Sans MS" pitchFamily="66" charset="0"/>
                    </a:rPr>
                    <a:t>c</a:t>
                  </a:r>
                  <a:r>
                    <a:rPr lang="en-US" sz="4400" baseline="-25000" dirty="0" err="1" smtClean="0">
                      <a:solidFill>
                        <a:srgbClr val="000000"/>
                      </a:solidFill>
                      <a:latin typeface="Comic Sans MS" pitchFamily="66" charset="0"/>
                    </a:rPr>
                    <a:t>in</a:t>
                  </a:r>
                  <a:endParaRPr lang="en-US" sz="4400" baseline="-25000" dirty="0">
                    <a:solidFill>
                      <a:srgbClr val="000000"/>
                    </a:solidFill>
                    <a:latin typeface="Comic Sans MS" pitchFamily="66" charset="0"/>
                  </a:endParaRPr>
                </a:p>
              </p:txBody>
            </p:sp>
          </p:grpSp>
          <p:cxnSp>
            <p:nvCxnSpPr>
              <p:cNvPr id="27" name="Elbow Connector 26"/>
              <p:cNvCxnSpPr/>
              <p:nvPr/>
            </p:nvCxnSpPr>
            <p:spPr>
              <a:xfrm flipV="1">
                <a:off x="2933700" y="4262718"/>
                <a:ext cx="3711388" cy="847170"/>
              </a:xfrm>
              <a:prstGeom prst="bentConnector3">
                <a:avLst>
                  <a:gd name="adj1" fmla="val 91576"/>
                </a:avLst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/>
              <p:nvPr/>
            </p:nvCxnSpPr>
            <p:spPr>
              <a:xfrm flipV="1">
                <a:off x="5654488" y="3886200"/>
                <a:ext cx="963706" cy="784416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 flipV="1">
                <a:off x="5667935" y="3267640"/>
                <a:ext cx="2066365" cy="515471"/>
              </a:xfrm>
              <a:prstGeom prst="bentConnector3">
                <a:avLst>
                  <a:gd name="adj1" fmla="val 7701"/>
                </a:avLst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 rot="10800000" flipV="1">
                <a:off x="7765672" y="3721660"/>
                <a:ext cx="10989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c</a:t>
                </a:r>
                <a:r>
                  <a:rPr lang="en-US" sz="4000" baseline="-25000" dirty="0" err="1" smtClean="0">
                    <a:solidFill>
                      <a:srgbClr val="000000"/>
                    </a:solidFill>
                    <a:latin typeface="Comic Sans MS" pitchFamily="66" charset="0"/>
                  </a:rPr>
                  <a:t>out</a:t>
                </a:r>
                <a:endParaRPr lang="en-US" sz="4000" baseline="-250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42" name="Flowchart: Stored Data 41"/>
              <p:cNvSpPr/>
              <p:nvPr/>
            </p:nvSpPr>
            <p:spPr>
              <a:xfrm rot="10800000">
                <a:off x="6577853" y="3751733"/>
                <a:ext cx="793376" cy="658902"/>
              </a:xfrm>
              <a:prstGeom prst="flowChartOnlineStorag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>
                  <a:solidFill>
                    <a:srgbClr val="FFFFFF"/>
                  </a:solidFill>
                  <a:latin typeface="Times New Roman"/>
                </a:endParaRPr>
              </a:p>
            </p:txBody>
          </p:sp>
          <p:cxnSp>
            <p:nvCxnSpPr>
              <p:cNvPr id="44" name="Straight Arrow Connector 43"/>
              <p:cNvCxnSpPr>
                <a:stCxn id="42" idx="1"/>
                <a:endCxn id="40" idx="3"/>
              </p:cNvCxnSpPr>
              <p:nvPr/>
            </p:nvCxnSpPr>
            <p:spPr>
              <a:xfrm flipV="1">
                <a:off x="7371229" y="4075603"/>
                <a:ext cx="394443" cy="558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2947147" y="4410635"/>
                <a:ext cx="1358153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651000" y="4318000"/>
                <a:ext cx="12407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4400" dirty="0" smtClean="0">
                    <a:latin typeface="Comic Sans MS" pitchFamily="66" charset="0"/>
                  </a:rPr>
                  <a:t>half</a:t>
                </a:r>
                <a:endParaRPr lang="en-US" sz="5400" dirty="0" smtClean="0">
                  <a:latin typeface="Comic Sans MS" pitchFamily="66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348163" y="3797300"/>
                <a:ext cx="12407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4400" dirty="0" smtClean="0">
                    <a:latin typeface="Comic Sans MS" pitchFamily="66" charset="0"/>
                  </a:rPr>
                  <a:t>half</a:t>
                </a:r>
                <a:endParaRPr lang="en-US" sz="5400" dirty="0" smtClean="0">
                  <a:latin typeface="Comic Sans MS" pitchFamily="66" charset="0"/>
                </a:endParaRPr>
              </a:p>
            </p:txBody>
          </p:sp>
          <p:sp useBgFill="1">
            <p:nvSpPr>
              <p:cNvPr id="7" name="TextBox 6"/>
              <p:cNvSpPr txBox="1"/>
              <p:nvPr/>
            </p:nvSpPr>
            <p:spPr>
              <a:xfrm>
                <a:off x="495300" y="3733800"/>
                <a:ext cx="473407" cy="76944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4400" dirty="0" smtClean="0">
                    <a:latin typeface="Comic Sans MS" pitchFamily="66" charset="0"/>
                  </a:rPr>
                  <a:t>a</a:t>
                </a:r>
              </a:p>
            </p:txBody>
          </p:sp>
          <p:sp useBgFill="1">
            <p:nvSpPr>
              <p:cNvPr id="36" name="TextBox 35"/>
              <p:cNvSpPr txBox="1"/>
              <p:nvPr/>
            </p:nvSpPr>
            <p:spPr>
              <a:xfrm>
                <a:off x="508000" y="4495800"/>
                <a:ext cx="519418" cy="76944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4400" dirty="0" smtClean="0">
                    <a:latin typeface="Comic Sans MS" pitchFamily="66" charset="0"/>
                  </a:rPr>
                  <a:t>b</a:t>
                </a: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759200" y="4889500"/>
            <a:ext cx="459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s</a:t>
            </a: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420792"/>
              </p:ext>
            </p:extLst>
          </p:nvPr>
        </p:nvGraphicFramePr>
        <p:xfrm>
          <a:off x="2528888" y="1209675"/>
          <a:ext cx="377348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39" name="Equation" r:id="rId6" imgW="2692400" imgH="469900" progId="Equation.DSMT4">
                  <p:embed/>
                </p:oleObj>
              </mc:Choice>
              <mc:Fallback>
                <p:oleObj name="Equation" r:id="rId6" imgW="2692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1209675"/>
                        <a:ext cx="3773487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045055"/>
              </p:ext>
            </p:extLst>
          </p:nvPr>
        </p:nvGraphicFramePr>
        <p:xfrm>
          <a:off x="2498725" y="1860550"/>
          <a:ext cx="38608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40" name="Equation" r:id="rId8" imgW="2755900" imgH="647700" progId="Equation.DSMT4">
                  <p:embed/>
                </p:oleObj>
              </mc:Choice>
              <mc:Fallback>
                <p:oleObj name="Equation" r:id="rId8" imgW="2755900" imgH="647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1860550"/>
                        <a:ext cx="38608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42718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54100" y="3594100"/>
            <a:ext cx="7099300" cy="685800"/>
            <a:chOff x="1054100" y="3594100"/>
            <a:chExt cx="7099300" cy="685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7378700" y="36195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13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8260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36449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3368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05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03200"/>
            <a:ext cx="6007100" cy="1066800"/>
          </a:xfrm>
        </p:spPr>
        <p:txBody>
          <a:bodyPr/>
          <a:lstStyle/>
          <a:p>
            <a:r>
              <a:rPr lang="en-US" dirty="0" smtClean="0"/>
              <a:t>Binary addition circuit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30710" y="6553200"/>
            <a:ext cx="813294" cy="27699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68400" y="2933700"/>
            <a:ext cx="6451600" cy="673100"/>
            <a:chOff x="1168400" y="2933700"/>
            <a:chExt cx="6451600" cy="673100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620000" y="29591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24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9403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37592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24511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16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1447800" y="2095500"/>
            <a:ext cx="6451600" cy="1511300"/>
            <a:chOff x="1447800" y="2095500"/>
            <a:chExt cx="6451600" cy="15113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7899400" y="21209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52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52197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40386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27305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44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1612900" y="4254500"/>
            <a:ext cx="6324600" cy="673100"/>
            <a:chOff x="1612900" y="4254500"/>
            <a:chExt cx="6324600" cy="6731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7937500" y="42799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6929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53848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>
              <a:off x="42037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28956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6129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2" name="Straight Connector 141"/>
          <p:cNvCxnSpPr/>
          <p:nvPr/>
        </p:nvCxnSpPr>
        <p:spPr bwMode="auto">
          <a:xfrm>
            <a:off x="1257300" y="4267200"/>
            <a:ext cx="127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 flipV="1">
            <a:off x="876300" y="4572000"/>
            <a:ext cx="3810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1231900" y="1549400"/>
            <a:ext cx="6902617" cy="561320"/>
            <a:chOff x="1231900" y="1079500"/>
            <a:chExt cx="6902617" cy="561320"/>
          </a:xfrm>
        </p:grpSpPr>
        <p:sp>
          <p:nvSpPr>
            <p:cNvPr id="146" name="TextBox 145"/>
            <p:cNvSpPr txBox="1"/>
            <p:nvPr/>
          </p:nvSpPr>
          <p:spPr>
            <a:xfrm>
              <a:off x="7620000" y="10795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48400" y="10795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940300" y="10922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7973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019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31900" y="1117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9000" y="2349500"/>
            <a:ext cx="6931897" cy="561320"/>
            <a:chOff x="889000" y="2349500"/>
            <a:chExt cx="6931897" cy="561320"/>
          </a:xfrm>
        </p:grpSpPr>
        <p:sp>
          <p:nvSpPr>
            <p:cNvPr id="161" name="TextBox 160"/>
            <p:cNvSpPr txBox="1"/>
            <p:nvPr/>
          </p:nvSpPr>
          <p:spPr>
            <a:xfrm>
              <a:off x="7277100" y="23495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05500" y="2349500"/>
              <a:ext cx="505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97400" y="23622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4544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1590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89000" y="23876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7699" y="4470400"/>
            <a:ext cx="7679094" cy="878820"/>
            <a:chOff x="647699" y="4470400"/>
            <a:chExt cx="7679094" cy="878820"/>
          </a:xfrm>
        </p:grpSpPr>
        <p:sp>
          <p:nvSpPr>
            <p:cNvPr id="259" name="TextBox 258"/>
            <p:cNvSpPr txBox="1"/>
            <p:nvPr/>
          </p:nvSpPr>
          <p:spPr>
            <a:xfrm flipH="1">
              <a:off x="647699" y="4470400"/>
              <a:ext cx="622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1397000" y="4787900"/>
              <a:ext cx="6929793" cy="561320"/>
              <a:chOff x="1397000" y="4787900"/>
              <a:chExt cx="6929793" cy="561320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7785100" y="47879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0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6413500" y="4787900"/>
                <a:ext cx="5033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1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5105400" y="48006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2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39624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6670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4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1397000" y="48260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5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651000" y="3340100"/>
            <a:ext cx="5956300" cy="1270000"/>
            <a:chOff x="1651000" y="3340100"/>
            <a:chExt cx="5956300" cy="1270000"/>
          </a:xfrm>
        </p:grpSpPr>
        <p:grpSp>
          <p:nvGrpSpPr>
            <p:cNvPr id="14" name="Group 13"/>
            <p:cNvGrpSpPr/>
            <p:nvPr/>
          </p:nvGrpSpPr>
          <p:grpSpPr>
            <a:xfrm>
              <a:off x="4279900" y="3340100"/>
              <a:ext cx="3327400" cy="1270000"/>
              <a:chOff x="4279900" y="3340100"/>
              <a:chExt cx="3327400" cy="12700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461000" y="3340100"/>
                <a:ext cx="2146300" cy="1270000"/>
                <a:chOff x="5461000" y="3340100"/>
                <a:chExt cx="2146300" cy="12700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6769100" y="3340100"/>
                  <a:ext cx="838200" cy="1270000"/>
                  <a:chOff x="6769100" y="3340100"/>
                  <a:chExt cx="838200" cy="1270000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 bwMode="auto">
                  <a:xfrm>
                    <a:off x="7594600" y="4279900"/>
                    <a:ext cx="12700" cy="304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 flipV="1">
                    <a:off x="7213600" y="4584700"/>
                    <a:ext cx="381000" cy="25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6" name="Straight Connector 35"/>
                  <p:cNvCxnSpPr/>
                  <p:nvPr/>
                </p:nvCxnSpPr>
                <p:spPr bwMode="auto">
                  <a:xfrm>
                    <a:off x="7213600" y="3352800"/>
                    <a:ext cx="12700" cy="1257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2" name="Straight Connector 41"/>
                  <p:cNvCxnSpPr/>
                  <p:nvPr/>
                </p:nvCxnSpPr>
                <p:spPr bwMode="auto">
                  <a:xfrm>
                    <a:off x="6769100" y="3340100"/>
                    <a:ext cx="431800" cy="25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6" name="Straight Connector 45"/>
                  <p:cNvCxnSpPr/>
                  <p:nvPr/>
                </p:nvCxnSpPr>
                <p:spPr bwMode="auto">
                  <a:xfrm flipH="1">
                    <a:off x="6769100" y="3340100"/>
                    <a:ext cx="12700" cy="241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6286500" y="4279900"/>
                  <a:ext cx="12700" cy="3048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 flipV="1">
                  <a:off x="5905500" y="4584700"/>
                  <a:ext cx="3810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5905500" y="3352800"/>
                  <a:ext cx="12700" cy="1257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9" name="Straight Connector 88"/>
                <p:cNvCxnSpPr/>
                <p:nvPr/>
              </p:nvCxnSpPr>
              <p:spPr bwMode="auto">
                <a:xfrm>
                  <a:off x="5461000" y="3340100"/>
                  <a:ext cx="4318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 flipH="1">
                  <a:off x="5461000" y="3340100"/>
                  <a:ext cx="12700" cy="241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4279900" y="3340100"/>
                <a:ext cx="838200" cy="1270000"/>
                <a:chOff x="4279900" y="3340100"/>
                <a:chExt cx="838200" cy="1270000"/>
              </a:xfrm>
            </p:grpSpPr>
            <p:cxnSp>
              <p:nvCxnSpPr>
                <p:cNvPr id="106" name="Straight Connector 105"/>
                <p:cNvCxnSpPr/>
                <p:nvPr/>
              </p:nvCxnSpPr>
              <p:spPr bwMode="auto">
                <a:xfrm>
                  <a:off x="5105400" y="4279900"/>
                  <a:ext cx="12700" cy="3048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 flipV="1">
                  <a:off x="4724400" y="4584700"/>
                  <a:ext cx="3810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>
                  <a:off x="4724400" y="3352800"/>
                  <a:ext cx="12700" cy="1257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3" name="Straight Connector 112"/>
                <p:cNvCxnSpPr/>
                <p:nvPr/>
              </p:nvCxnSpPr>
              <p:spPr bwMode="auto">
                <a:xfrm>
                  <a:off x="4279900" y="3340100"/>
                  <a:ext cx="4318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4" name="Straight Connector 113"/>
                <p:cNvCxnSpPr/>
                <p:nvPr/>
              </p:nvCxnSpPr>
              <p:spPr bwMode="auto">
                <a:xfrm flipH="1">
                  <a:off x="4279900" y="3340100"/>
                  <a:ext cx="12700" cy="241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91" name="Group 90"/>
            <p:cNvGrpSpPr/>
            <p:nvPr/>
          </p:nvGrpSpPr>
          <p:grpSpPr>
            <a:xfrm>
              <a:off x="1651000" y="3340100"/>
              <a:ext cx="838200" cy="1270000"/>
              <a:chOff x="4279900" y="3340100"/>
              <a:chExt cx="838200" cy="1270000"/>
            </a:xfrm>
          </p:grpSpPr>
          <p:cxnSp>
            <p:nvCxnSpPr>
              <p:cNvPr id="92" name="Straight Connector 91"/>
              <p:cNvCxnSpPr/>
              <p:nvPr/>
            </p:nvCxnSpPr>
            <p:spPr bwMode="auto">
              <a:xfrm>
                <a:off x="5105400" y="4279900"/>
                <a:ext cx="12700" cy="3048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 flipV="1">
                <a:off x="4724400" y="4584700"/>
                <a:ext cx="3810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>
                <a:off x="4724400" y="3352800"/>
                <a:ext cx="12700" cy="1257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4279900" y="3340100"/>
                <a:ext cx="4318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H="1">
                <a:off x="4279900" y="3340100"/>
                <a:ext cx="12700" cy="241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7" name="Group 96"/>
            <p:cNvGrpSpPr/>
            <p:nvPr/>
          </p:nvGrpSpPr>
          <p:grpSpPr>
            <a:xfrm>
              <a:off x="2997200" y="3340100"/>
              <a:ext cx="838200" cy="1270000"/>
              <a:chOff x="4279900" y="3340100"/>
              <a:chExt cx="838200" cy="1270000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>
                <a:off x="5105400" y="4279900"/>
                <a:ext cx="12700" cy="3048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 flipV="1">
                <a:off x="4724400" y="4584700"/>
                <a:ext cx="3810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4724400" y="3352800"/>
                <a:ext cx="12700" cy="1257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4279900" y="3340100"/>
                <a:ext cx="4318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 flipH="1">
                <a:off x="4279900" y="3340100"/>
                <a:ext cx="12700" cy="241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16" name="Group 115"/>
          <p:cNvGrpSpPr/>
          <p:nvPr/>
        </p:nvGrpSpPr>
        <p:grpSpPr>
          <a:xfrm>
            <a:off x="2255754" y="4419600"/>
            <a:ext cx="5632617" cy="548620"/>
            <a:chOff x="2255754" y="4419600"/>
            <a:chExt cx="5632617" cy="548620"/>
          </a:xfrm>
        </p:grpSpPr>
        <p:sp>
          <p:nvSpPr>
            <p:cNvPr id="117" name="TextBox 116"/>
            <p:cNvSpPr txBox="1"/>
            <p:nvPr/>
          </p:nvSpPr>
          <p:spPr>
            <a:xfrm>
              <a:off x="7373854" y="4419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02254" y="44196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694154" y="44323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551154" y="4445000"/>
              <a:ext cx="515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55754" y="44450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092200" y="36680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400300" y="36680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695700" y="36934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51400" y="37061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159500" y="37061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404100" y="3708112"/>
            <a:ext cx="76069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half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451100" y="5524500"/>
            <a:ext cx="4530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“ripple carry”</a:t>
            </a:r>
          </a:p>
        </p:txBody>
      </p:sp>
    </p:spTree>
    <p:extLst>
      <p:ext uri="{BB962C8B-B14F-4D97-AF65-F5344CB8AC3E}">
        <p14:creationId xmlns:p14="http://schemas.microsoft.com/office/powerpoint/2010/main" val="127235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254000"/>
            <a:ext cx="6337300" cy="1206500"/>
          </a:xfrm>
        </p:spPr>
        <p:txBody>
          <a:bodyPr/>
          <a:lstStyle/>
          <a:p>
            <a:r>
              <a:rPr lang="en-US" sz="4400" dirty="0" smtClean="0"/>
              <a:t>Ripple Carry formulas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06064" y="6553200"/>
            <a:ext cx="837940" cy="27699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621958"/>
              </p:ext>
            </p:extLst>
          </p:nvPr>
        </p:nvGraphicFramePr>
        <p:xfrm>
          <a:off x="1373188" y="3048000"/>
          <a:ext cx="7458075" cy="268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32" name="Equation" r:id="rId3" imgW="5321300" imgH="1917700" progId="Equation.DSMT4">
                  <p:embed/>
                </p:oleObj>
              </mc:Choice>
              <mc:Fallback>
                <p:oleObj name="Equation" r:id="rId3" imgW="5321300" imgH="1917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048000"/>
                        <a:ext cx="7458075" cy="268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006971"/>
              </p:ext>
            </p:extLst>
          </p:nvPr>
        </p:nvGraphicFramePr>
        <p:xfrm>
          <a:off x="2462213" y="1168400"/>
          <a:ext cx="40386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33" name="Equation" r:id="rId5" imgW="2692400" imgH="1295400" progId="Equation.DSMT4">
                  <p:embed/>
                </p:oleObj>
              </mc:Choice>
              <mc:Fallback>
                <p:oleObj name="Equation" r:id="rId5" imgW="2692400" imgH="129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1168400"/>
                        <a:ext cx="4038600" cy="1943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16358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75341" y="6553200"/>
            <a:ext cx="768660" cy="276999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0150943C-9303-41DF-A6FA-7E32D6C5D18E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319875"/>
              </p:ext>
            </p:extLst>
          </p:nvPr>
        </p:nvGraphicFramePr>
        <p:xfrm>
          <a:off x="3494088" y="1304925"/>
          <a:ext cx="32861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62" name="Equation" r:id="rId4" imgW="876300" imgH="1130300" progId="Equation.DSMT4">
                  <p:embed/>
                </p:oleObj>
              </mc:Choice>
              <mc:Fallback>
                <p:oleObj name="Equation" r:id="rId4" imgW="876300" imgH="1130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304925"/>
                        <a:ext cx="3286125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24509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04800"/>
            <a:ext cx="4902200" cy="1130300"/>
          </a:xfrm>
        </p:spPr>
        <p:txBody>
          <a:bodyPr/>
          <a:lstStyle/>
          <a:p>
            <a:r>
              <a:rPr lang="en-US" dirty="0" smtClean="0"/>
              <a:t> Adding in binary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75344" y="6553200"/>
            <a:ext cx="768660" cy="27699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6200" y="3632200"/>
            <a:ext cx="600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urier New"/>
                <a:cs typeface="Courier New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1866900"/>
            <a:ext cx="488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39  is  </a:t>
            </a:r>
            <a:r>
              <a:rPr lang="en-US" sz="5400" dirty="0" smtClean="0">
                <a:latin typeface="Courier New"/>
                <a:cs typeface="Courier New"/>
              </a:rPr>
              <a:t>100111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0900" y="2679700"/>
            <a:ext cx="488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28  is  </a:t>
            </a:r>
            <a:r>
              <a:rPr lang="en-US" sz="5400" dirty="0" smtClean="0">
                <a:latin typeface="Courier New"/>
                <a:cs typeface="Courier New"/>
              </a:rPr>
              <a:t>011100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917700" y="3568700"/>
            <a:ext cx="5168900" cy="127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007100" y="3632200"/>
            <a:ext cx="600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urier New"/>
                <a:cs typeface="Courier New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88000" y="3632200"/>
            <a:ext cx="600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urier New"/>
                <a:cs typeface="Courier New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95900" y="1447800"/>
            <a:ext cx="46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 smtClean="0">
                <a:latin typeface="Courier New"/>
                <a:cs typeface="Courier New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02200" y="1447800"/>
            <a:ext cx="46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 smtClean="0">
                <a:latin typeface="Courier New"/>
                <a:cs typeface="Courier New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30800" y="3632200"/>
            <a:ext cx="600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urier New"/>
                <a:cs typeface="Courier New"/>
              </a:rPr>
              <a:t>0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400800" y="1231900"/>
            <a:ext cx="1587500" cy="622300"/>
            <a:chOff x="6400800" y="1231900"/>
            <a:chExt cx="1587500" cy="622300"/>
          </a:xfrm>
        </p:grpSpPr>
        <p:sp>
          <p:nvSpPr>
            <p:cNvPr id="21" name="Oval 20"/>
            <p:cNvSpPr/>
            <p:nvPr/>
          </p:nvSpPr>
          <p:spPr bwMode="auto">
            <a:xfrm>
              <a:off x="6400800" y="1282700"/>
              <a:ext cx="1587500" cy="571500"/>
            </a:xfrm>
            <a:prstGeom prst="ellipse">
              <a:avLst/>
            </a:prstGeom>
            <a:solidFill>
              <a:srgbClr val="BB0FAB">
                <a:alpha val="21000"/>
              </a:srgbClr>
            </a:solidFill>
            <a:ln w="158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16700" y="1231900"/>
              <a:ext cx="10848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carry</a:t>
              </a:r>
            </a:p>
          </p:txBody>
        </p:sp>
      </p:grpSp>
      <p:cxnSp>
        <p:nvCxnSpPr>
          <p:cNvPr id="23" name="Curved Connector 22"/>
          <p:cNvCxnSpPr>
            <a:stCxn id="21" idx="2"/>
            <a:endCxn id="16" idx="3"/>
          </p:cNvCxnSpPr>
          <p:nvPr/>
        </p:nvCxnSpPr>
        <p:spPr bwMode="auto">
          <a:xfrm rot="10800000" flipV="1">
            <a:off x="5757610" y="1568450"/>
            <a:ext cx="643190" cy="202516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724400" y="3632200"/>
            <a:ext cx="600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urier New"/>
                <a:cs typeface="Courier New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57700" y="1473200"/>
            <a:ext cx="46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 smtClean="0">
                <a:latin typeface="Courier New"/>
                <a:cs typeface="Courier New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73500" y="3632200"/>
            <a:ext cx="1015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urier New"/>
                <a:cs typeface="Courier New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8679107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14" grpId="0"/>
      <p:bldP spid="15" grpId="0"/>
      <p:bldP spid="16" grpId="0"/>
      <p:bldP spid="17" grpId="0"/>
      <p:bldP spid="18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04800"/>
            <a:ext cx="4902200" cy="1130300"/>
          </a:xfrm>
        </p:spPr>
        <p:txBody>
          <a:bodyPr/>
          <a:lstStyle/>
          <a:p>
            <a:r>
              <a:rPr lang="en-US" dirty="0" smtClean="0"/>
              <a:t>Adding in binary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75344" y="6553200"/>
            <a:ext cx="768660" cy="27699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20900" y="1866900"/>
            <a:ext cx="4895054" cy="1736130"/>
            <a:chOff x="2120900" y="1866900"/>
            <a:chExt cx="4895054" cy="1736130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866900"/>
              <a:ext cx="48823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5400" dirty="0" smtClean="0">
                  <a:latin typeface="Comic Sans MS" pitchFamily="66" charset="0"/>
                </a:rPr>
                <a:t>39  is  </a:t>
              </a:r>
              <a:r>
                <a:rPr lang="en-US" sz="5400" dirty="0" smtClean="0">
                  <a:latin typeface="Courier New"/>
                  <a:cs typeface="Courier New"/>
                </a:rPr>
                <a:t>100111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20900" y="2679700"/>
              <a:ext cx="48823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5400" dirty="0" smtClean="0">
                  <a:latin typeface="Comic Sans MS" pitchFamily="66" charset="0"/>
                </a:rPr>
                <a:t>28  is  </a:t>
              </a:r>
              <a:r>
                <a:rPr lang="en-US" sz="5400" dirty="0" smtClean="0">
                  <a:latin typeface="Courier New"/>
                  <a:cs typeface="Courier New"/>
                </a:rPr>
                <a:t>011100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4300" y="3594100"/>
            <a:ext cx="6955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sum = 67 </a:t>
            </a:r>
            <a:r>
              <a:rPr lang="en-US" sz="5400" baseline="-250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</a:t>
            </a:r>
            <a:r>
              <a:rPr lang="en-US" sz="5400" baseline="-250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urier New"/>
                <a:cs typeface="Courier New"/>
              </a:rPr>
              <a:t>1000011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917700" y="3568700"/>
            <a:ext cx="5168900" cy="127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3368293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54100" y="3594100"/>
            <a:ext cx="7099300" cy="685800"/>
            <a:chOff x="1054100" y="3594100"/>
            <a:chExt cx="7099300" cy="685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7378700" y="36195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13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8260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36449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3368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05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03200"/>
            <a:ext cx="6007100" cy="1066800"/>
          </a:xfrm>
        </p:spPr>
        <p:txBody>
          <a:bodyPr/>
          <a:lstStyle/>
          <a:p>
            <a:r>
              <a:rPr lang="en-US" dirty="0" smtClean="0"/>
              <a:t>Binary addition circuit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75344" y="6553200"/>
            <a:ext cx="768660" cy="27699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68400" y="2933700"/>
            <a:ext cx="6451600" cy="673100"/>
            <a:chOff x="1168400" y="2933700"/>
            <a:chExt cx="6451600" cy="673100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620000" y="29591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24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9403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37592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24511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16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1447800" y="2095500"/>
            <a:ext cx="6451600" cy="1511300"/>
            <a:chOff x="1447800" y="2095500"/>
            <a:chExt cx="6451600" cy="15113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7899400" y="21209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52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52197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40386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27305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44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2" name="Group 151"/>
          <p:cNvGrpSpPr/>
          <p:nvPr/>
        </p:nvGrpSpPr>
        <p:grpSpPr>
          <a:xfrm>
            <a:off x="1231900" y="1549400"/>
            <a:ext cx="6902617" cy="561320"/>
            <a:chOff x="1231900" y="1079500"/>
            <a:chExt cx="6902617" cy="561320"/>
          </a:xfrm>
        </p:grpSpPr>
        <p:sp>
          <p:nvSpPr>
            <p:cNvPr id="146" name="TextBox 145"/>
            <p:cNvSpPr txBox="1"/>
            <p:nvPr/>
          </p:nvSpPr>
          <p:spPr>
            <a:xfrm>
              <a:off x="7620000" y="10795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48400" y="10795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940300" y="10922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7973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019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31900" y="1117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9000" y="2349500"/>
            <a:ext cx="6931897" cy="561320"/>
            <a:chOff x="889000" y="2349500"/>
            <a:chExt cx="6931897" cy="561320"/>
          </a:xfrm>
        </p:grpSpPr>
        <p:sp>
          <p:nvSpPr>
            <p:cNvPr id="161" name="TextBox 160"/>
            <p:cNvSpPr txBox="1"/>
            <p:nvPr/>
          </p:nvSpPr>
          <p:spPr>
            <a:xfrm>
              <a:off x="7277100" y="23495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05500" y="2349500"/>
              <a:ext cx="505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97400" y="23622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4544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1590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89000" y="23876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7699" y="4470400"/>
            <a:ext cx="7679094" cy="878820"/>
            <a:chOff x="647699" y="4470400"/>
            <a:chExt cx="7679094" cy="878820"/>
          </a:xfrm>
        </p:grpSpPr>
        <p:sp>
          <p:nvSpPr>
            <p:cNvPr id="57" name="TextBox 56"/>
            <p:cNvSpPr txBox="1"/>
            <p:nvPr/>
          </p:nvSpPr>
          <p:spPr>
            <a:xfrm flipH="1">
              <a:off x="647699" y="4470400"/>
              <a:ext cx="622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397000" y="4787900"/>
              <a:ext cx="6929793" cy="561320"/>
              <a:chOff x="1397000" y="4787900"/>
              <a:chExt cx="6929793" cy="561320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7785100" y="47879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0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13500" y="4787900"/>
                <a:ext cx="5033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1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05400" y="48006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2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9624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6670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4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397000" y="48260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5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76300" y="4254500"/>
            <a:ext cx="7061200" cy="673100"/>
            <a:chOff x="876300" y="4254500"/>
            <a:chExt cx="7061200" cy="673100"/>
          </a:xfrm>
        </p:grpSpPr>
        <p:grpSp>
          <p:nvGrpSpPr>
            <p:cNvPr id="17" name="Group 16"/>
            <p:cNvGrpSpPr/>
            <p:nvPr/>
          </p:nvGrpSpPr>
          <p:grpSpPr>
            <a:xfrm>
              <a:off x="1612900" y="4254500"/>
              <a:ext cx="6324600" cy="673100"/>
              <a:chOff x="1612900" y="4254500"/>
              <a:chExt cx="6324600" cy="673100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>
                <a:off x="7937500" y="42799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6692900" y="42545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5384800" y="42545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Straight Connector 111"/>
              <p:cNvCxnSpPr/>
              <p:nvPr/>
            </p:nvCxnSpPr>
            <p:spPr bwMode="auto">
              <a:xfrm>
                <a:off x="4203700" y="42545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>
                <a:off x="2895600" y="42545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1612900" y="42545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5" name="Straight Connector 54"/>
            <p:cNvCxnSpPr/>
            <p:nvPr/>
          </p:nvCxnSpPr>
          <p:spPr bwMode="auto">
            <a:xfrm>
              <a:off x="1257300" y="4267200"/>
              <a:ext cx="1270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876300" y="4572000"/>
              <a:ext cx="381000" cy="2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873548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89000" y="2336800"/>
            <a:ext cx="6849810" cy="684431"/>
            <a:chOff x="889000" y="2349500"/>
            <a:chExt cx="6849810" cy="684431"/>
          </a:xfrm>
        </p:grpSpPr>
        <p:sp>
          <p:nvSpPr>
            <p:cNvPr id="161" name="TextBox 160"/>
            <p:cNvSpPr txBox="1"/>
            <p:nvPr/>
          </p:nvSpPr>
          <p:spPr>
            <a:xfrm>
              <a:off x="7277100" y="2349500"/>
              <a:ext cx="461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l"/>
              <a:r>
                <a:rPr lang="en-US" sz="36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</a:t>
              </a:r>
              <a:endParaRPr lang="en-US" sz="3600" b="1" baseline="-250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05500" y="2349500"/>
              <a:ext cx="461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600" b="1" dirty="0" smtClean="0">
                  <a:latin typeface="Courier New"/>
                  <a:cs typeface="Courier New"/>
                </a:rPr>
                <a:t>0</a:t>
              </a:r>
              <a:endParaRPr lang="en-US" sz="3600" b="1" baseline="-25000" dirty="0">
                <a:latin typeface="Courier New"/>
                <a:cs typeface="Courier New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97400" y="2362200"/>
              <a:ext cx="461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l"/>
              <a:r>
                <a:rPr lang="en-US" sz="3600" b="1" dirty="0">
                  <a:solidFill>
                    <a:srgbClr val="000000"/>
                  </a:solidFill>
                  <a:latin typeface="Courier New"/>
                  <a:cs typeface="Courier New"/>
                </a:rPr>
                <a:t>1</a:t>
              </a:r>
              <a:endParaRPr lang="en-US" sz="3600" b="1" baseline="-250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454400" y="2374900"/>
              <a:ext cx="461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l"/>
              <a:r>
                <a:rPr lang="en-US" sz="3600" b="1" dirty="0">
                  <a:solidFill>
                    <a:srgbClr val="000000"/>
                  </a:solidFill>
                  <a:latin typeface="Courier New"/>
                  <a:cs typeface="Courier New"/>
                </a:rPr>
                <a:t>1</a:t>
              </a:r>
              <a:endParaRPr lang="en-US" sz="3600" b="1" baseline="-250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159000" y="2374900"/>
              <a:ext cx="461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l"/>
              <a:r>
                <a:rPr lang="en-US" sz="3600" b="1" dirty="0">
                  <a:solidFill>
                    <a:srgbClr val="000000"/>
                  </a:solidFill>
                  <a:latin typeface="Courier New"/>
                  <a:cs typeface="Courier New"/>
                </a:rPr>
                <a:t>1</a:t>
              </a:r>
              <a:endParaRPr lang="en-US" sz="3600" b="1" baseline="-250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89000" y="2387600"/>
              <a:ext cx="461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600" b="1" dirty="0" smtClean="0">
                  <a:latin typeface="Courier New"/>
                  <a:cs typeface="Courier New"/>
                </a:rPr>
                <a:t>0</a:t>
              </a:r>
              <a:endParaRPr lang="en-US" sz="3600" b="1" baseline="-25000" dirty="0">
                <a:latin typeface="Courier New"/>
                <a:cs typeface="Courier New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89000" y="2387600"/>
            <a:ext cx="6931897" cy="561320"/>
            <a:chOff x="889000" y="2349500"/>
            <a:chExt cx="6931897" cy="561320"/>
          </a:xfrm>
        </p:grpSpPr>
        <p:sp>
          <p:nvSpPr>
            <p:cNvPr id="67" name="TextBox 66"/>
            <p:cNvSpPr txBox="1"/>
            <p:nvPr/>
          </p:nvSpPr>
          <p:spPr>
            <a:xfrm>
              <a:off x="7277100" y="23495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05500" y="2349500"/>
              <a:ext cx="505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97400" y="23622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4544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590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89000" y="23876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54100" y="3594100"/>
            <a:ext cx="7099300" cy="685800"/>
            <a:chOff x="1054100" y="3594100"/>
            <a:chExt cx="7099300" cy="685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7378700" y="36195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13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8260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36449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3368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05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03200"/>
            <a:ext cx="6007100" cy="1066800"/>
          </a:xfrm>
        </p:spPr>
        <p:txBody>
          <a:bodyPr/>
          <a:lstStyle/>
          <a:p>
            <a:r>
              <a:rPr lang="en-US" dirty="0" smtClean="0"/>
              <a:t>Binary addition circuit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75344" y="6553200"/>
            <a:ext cx="768660" cy="27699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68400" y="2933700"/>
            <a:ext cx="6451600" cy="673100"/>
            <a:chOff x="1168400" y="2933700"/>
            <a:chExt cx="6451600" cy="673100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620000" y="29591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24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9403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37592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24511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16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1447800" y="2120900"/>
            <a:ext cx="6451600" cy="1511300"/>
            <a:chOff x="1447800" y="2095500"/>
            <a:chExt cx="6451600" cy="15113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7899400" y="21209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52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52197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40386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27305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44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2" name="Group 151"/>
          <p:cNvGrpSpPr/>
          <p:nvPr/>
        </p:nvGrpSpPr>
        <p:grpSpPr>
          <a:xfrm>
            <a:off x="1231900" y="1549400"/>
            <a:ext cx="6849810" cy="684431"/>
            <a:chOff x="1231900" y="1079500"/>
            <a:chExt cx="6849810" cy="684431"/>
          </a:xfrm>
        </p:grpSpPr>
        <p:sp>
          <p:nvSpPr>
            <p:cNvPr id="146" name="TextBox 145"/>
            <p:cNvSpPr txBox="1"/>
            <p:nvPr/>
          </p:nvSpPr>
          <p:spPr>
            <a:xfrm>
              <a:off x="7620000" y="1079500"/>
              <a:ext cx="461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l"/>
              <a:r>
                <a:rPr lang="en-US" sz="36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1</a:t>
              </a:r>
              <a:endParaRPr lang="en-US" sz="3600" b="1" baseline="-250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48400" y="1079500"/>
              <a:ext cx="461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l"/>
              <a:r>
                <a:rPr lang="en-US" sz="3600" b="1" dirty="0">
                  <a:solidFill>
                    <a:srgbClr val="000000"/>
                  </a:solidFill>
                  <a:latin typeface="Courier New"/>
                  <a:cs typeface="Courier New"/>
                </a:rPr>
                <a:t>1</a:t>
              </a:r>
              <a:endParaRPr lang="en-US" sz="3600" b="1" baseline="-250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940300" y="1092200"/>
              <a:ext cx="461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600" b="1" dirty="0" smtClean="0">
                  <a:latin typeface="Courier New"/>
                  <a:cs typeface="Courier New"/>
                </a:rPr>
                <a:t>1</a:t>
              </a:r>
              <a:endParaRPr lang="en-US" sz="3600" b="1" baseline="-25000" dirty="0">
                <a:latin typeface="Courier New"/>
                <a:cs typeface="Courier New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797300" y="1104900"/>
              <a:ext cx="461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l"/>
              <a:r>
                <a:rPr lang="en-US" sz="3600" b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0</a:t>
              </a:r>
              <a:endParaRPr lang="en-US" sz="3600" b="1" baseline="-250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01900" y="1104900"/>
              <a:ext cx="461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600" b="1" dirty="0" smtClean="0">
                  <a:latin typeface="Courier New"/>
                  <a:cs typeface="Courier New"/>
                </a:rPr>
                <a:t>0</a:t>
              </a:r>
              <a:endParaRPr lang="en-US" sz="3600" dirty="0" smtClean="0">
                <a:latin typeface="Comic Sans MS" pitchFamily="66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31900" y="1117600"/>
              <a:ext cx="461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600" b="1" dirty="0">
                  <a:latin typeface="Courier New"/>
                  <a:cs typeface="Courier New"/>
                </a:rPr>
                <a:t>1</a:t>
              </a:r>
              <a:endParaRPr lang="en-US" sz="3600" b="1" baseline="-25000" dirty="0" smtClean="0">
                <a:latin typeface="Courier New"/>
                <a:cs typeface="Courier New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7699" y="4470400"/>
            <a:ext cx="7599111" cy="1001931"/>
            <a:chOff x="647699" y="4470400"/>
            <a:chExt cx="7599111" cy="1001931"/>
          </a:xfrm>
        </p:grpSpPr>
        <p:sp>
          <p:nvSpPr>
            <p:cNvPr id="57" name="TextBox 56"/>
            <p:cNvSpPr txBox="1"/>
            <p:nvPr/>
          </p:nvSpPr>
          <p:spPr>
            <a:xfrm flipH="1">
              <a:off x="647699" y="4470400"/>
              <a:ext cx="62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sz="3600" b="1" dirty="0">
                  <a:solidFill>
                    <a:srgbClr val="000000"/>
                  </a:solidFill>
                  <a:latin typeface="Courier New"/>
                  <a:cs typeface="Courier New"/>
                </a:rPr>
                <a:t>1</a:t>
              </a:r>
              <a:endParaRPr lang="en-US" sz="3600" b="1" baseline="-250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397000" y="4787900"/>
              <a:ext cx="6849810" cy="684431"/>
              <a:chOff x="1397000" y="4787900"/>
              <a:chExt cx="6849810" cy="68443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7785100" y="4787900"/>
                <a:ext cx="461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l"/>
                <a:r>
                  <a:rPr lang="en-US" sz="3600" b="1" dirty="0" smtClean="0">
                    <a:solidFill>
                      <a:srgbClr val="000000"/>
                    </a:solidFill>
                    <a:latin typeface="Courier New"/>
                    <a:cs typeface="Courier New"/>
                  </a:rPr>
                  <a:t>1</a:t>
                </a:r>
                <a:endParaRPr lang="en-US" sz="3600" b="1" baseline="-25000" dirty="0">
                  <a:solidFill>
                    <a:srgbClr val="000000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13500" y="4787900"/>
                <a:ext cx="461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l"/>
                <a:r>
                  <a:rPr lang="en-US" sz="3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0</a:t>
                </a:r>
                <a:endParaRPr lang="en-US" sz="3600" b="1" baseline="-25000" dirty="0">
                  <a:solidFill>
                    <a:srgbClr val="000000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05400" y="4800600"/>
                <a:ext cx="461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l"/>
                <a:r>
                  <a:rPr lang="en-US" sz="3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0</a:t>
                </a:r>
                <a:endParaRPr lang="en-US" sz="3600" b="1" baseline="-25000" dirty="0">
                  <a:solidFill>
                    <a:srgbClr val="000000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962400" y="4813300"/>
                <a:ext cx="461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l"/>
                <a:r>
                  <a:rPr lang="en-US" sz="3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0</a:t>
                </a:r>
                <a:endParaRPr lang="en-US" sz="3600" b="1" baseline="-25000" dirty="0">
                  <a:solidFill>
                    <a:srgbClr val="000000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667000" y="4813300"/>
                <a:ext cx="461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l"/>
                <a:r>
                  <a:rPr lang="en-US" sz="3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0</a:t>
                </a:r>
                <a:endParaRPr lang="en-US" sz="3600" b="1" baseline="-25000" dirty="0">
                  <a:solidFill>
                    <a:srgbClr val="000000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397000" y="4826000"/>
                <a:ext cx="461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l"/>
                <a:r>
                  <a:rPr lang="en-US" sz="3600" b="1" dirty="0">
                    <a:solidFill>
                      <a:srgbClr val="000000"/>
                    </a:solidFill>
                    <a:latin typeface="Courier New"/>
                    <a:cs typeface="Courier New"/>
                  </a:rPr>
                  <a:t>1</a:t>
                </a:r>
                <a:endParaRPr lang="en-US" sz="3600" b="1" baseline="-25000" dirty="0">
                  <a:solidFill>
                    <a:srgbClr val="000000"/>
                  </a:solidFill>
                  <a:latin typeface="Courier New"/>
                  <a:cs typeface="Courier New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76300" y="4254500"/>
            <a:ext cx="7061200" cy="673100"/>
            <a:chOff x="876300" y="4254500"/>
            <a:chExt cx="7061200" cy="673100"/>
          </a:xfrm>
        </p:grpSpPr>
        <p:grpSp>
          <p:nvGrpSpPr>
            <p:cNvPr id="17" name="Group 16"/>
            <p:cNvGrpSpPr/>
            <p:nvPr/>
          </p:nvGrpSpPr>
          <p:grpSpPr>
            <a:xfrm>
              <a:off x="1612900" y="4254500"/>
              <a:ext cx="6324600" cy="673100"/>
              <a:chOff x="1612900" y="4254500"/>
              <a:chExt cx="6324600" cy="673100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>
                <a:off x="7937500" y="42799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6692900" y="42545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5384800" y="42545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Straight Connector 111"/>
              <p:cNvCxnSpPr/>
              <p:nvPr/>
            </p:nvCxnSpPr>
            <p:spPr bwMode="auto">
              <a:xfrm>
                <a:off x="4203700" y="42545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>
                <a:off x="2895600" y="42545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1612900" y="42545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5" name="Straight Connector 54"/>
            <p:cNvCxnSpPr/>
            <p:nvPr/>
          </p:nvCxnSpPr>
          <p:spPr bwMode="auto">
            <a:xfrm>
              <a:off x="1257300" y="4267200"/>
              <a:ext cx="1270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876300" y="4572000"/>
              <a:ext cx="381000" cy="2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Group 72"/>
          <p:cNvGrpSpPr/>
          <p:nvPr/>
        </p:nvGrpSpPr>
        <p:grpSpPr>
          <a:xfrm>
            <a:off x="647699" y="4470400"/>
            <a:ext cx="7679094" cy="878820"/>
            <a:chOff x="647699" y="4470400"/>
            <a:chExt cx="7679094" cy="878820"/>
          </a:xfrm>
        </p:grpSpPr>
        <p:sp>
          <p:nvSpPr>
            <p:cNvPr id="74" name="TextBox 73"/>
            <p:cNvSpPr txBox="1"/>
            <p:nvPr/>
          </p:nvSpPr>
          <p:spPr>
            <a:xfrm flipH="1">
              <a:off x="647699" y="4470400"/>
              <a:ext cx="622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397000" y="4787900"/>
              <a:ext cx="6929793" cy="561320"/>
              <a:chOff x="1397000" y="4787900"/>
              <a:chExt cx="6929793" cy="561320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7785100" y="47879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0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413500" y="4787900"/>
                <a:ext cx="5033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1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105400" y="48006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2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9624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6670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4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397000" y="48260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28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 bwMode="auto">
          <a:xfrm>
            <a:off x="1257300" y="4267200"/>
            <a:ext cx="127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647699" y="4470400"/>
            <a:ext cx="7679094" cy="878820"/>
            <a:chOff x="647699" y="4470400"/>
            <a:chExt cx="7679094" cy="878820"/>
          </a:xfrm>
        </p:grpSpPr>
        <p:sp>
          <p:nvSpPr>
            <p:cNvPr id="259" name="TextBox 258"/>
            <p:cNvSpPr txBox="1"/>
            <p:nvPr/>
          </p:nvSpPr>
          <p:spPr>
            <a:xfrm flipH="1">
              <a:off x="647699" y="4470400"/>
              <a:ext cx="622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1397000" y="4787900"/>
              <a:ext cx="6929793" cy="561320"/>
              <a:chOff x="1397000" y="4787900"/>
              <a:chExt cx="6929793" cy="561320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7785100" y="47879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0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6413500" y="4787900"/>
                <a:ext cx="5033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1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5105400" y="48006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2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39624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6670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4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1397000" y="48260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5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1054100" y="3594100"/>
            <a:ext cx="7099300" cy="685800"/>
            <a:chOff x="1054100" y="3594100"/>
            <a:chExt cx="7099300" cy="685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7378700" y="36195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13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8260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36449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3368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05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03200"/>
            <a:ext cx="6007100" cy="1066800"/>
          </a:xfrm>
        </p:spPr>
        <p:txBody>
          <a:bodyPr/>
          <a:lstStyle/>
          <a:p>
            <a:r>
              <a:rPr lang="en-US" dirty="0" smtClean="0"/>
              <a:t>Binary addition circuit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75344" y="6553200"/>
            <a:ext cx="768660" cy="27699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68400" y="2933700"/>
            <a:ext cx="6451600" cy="673100"/>
            <a:chOff x="1168400" y="2933700"/>
            <a:chExt cx="6451600" cy="673100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620000" y="29591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24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9403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37592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24511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16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1447800" y="2095500"/>
            <a:ext cx="6451600" cy="1511300"/>
            <a:chOff x="1447800" y="2095500"/>
            <a:chExt cx="6451600" cy="15113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7899400" y="21209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52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52197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40386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27305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44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1612900" y="4254500"/>
            <a:ext cx="6324600" cy="673100"/>
            <a:chOff x="1612900" y="4254500"/>
            <a:chExt cx="6324600" cy="6731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7937500" y="42799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6929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53848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>
              <a:off x="42037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28956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6129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3" name="Straight Connector 142"/>
          <p:cNvCxnSpPr/>
          <p:nvPr/>
        </p:nvCxnSpPr>
        <p:spPr bwMode="auto">
          <a:xfrm flipV="1">
            <a:off x="876300" y="4572000"/>
            <a:ext cx="3810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1231900" y="1549400"/>
            <a:ext cx="6902617" cy="561320"/>
            <a:chOff x="1231900" y="1079500"/>
            <a:chExt cx="6902617" cy="561320"/>
          </a:xfrm>
        </p:grpSpPr>
        <p:sp>
          <p:nvSpPr>
            <p:cNvPr id="146" name="TextBox 145"/>
            <p:cNvSpPr txBox="1"/>
            <p:nvPr/>
          </p:nvSpPr>
          <p:spPr>
            <a:xfrm>
              <a:off x="7620000" y="10795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48400" y="10795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940300" y="10922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7973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019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31900" y="1117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9000" y="2349500"/>
            <a:ext cx="6931897" cy="561320"/>
            <a:chOff x="889000" y="2349500"/>
            <a:chExt cx="6931897" cy="561320"/>
          </a:xfrm>
        </p:grpSpPr>
        <p:sp>
          <p:nvSpPr>
            <p:cNvPr id="161" name="TextBox 160"/>
            <p:cNvSpPr txBox="1"/>
            <p:nvPr/>
          </p:nvSpPr>
          <p:spPr>
            <a:xfrm>
              <a:off x="7277100" y="23495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05500" y="2349500"/>
              <a:ext cx="505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97400" y="23622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4544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1590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89000" y="23876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51000" y="3340100"/>
            <a:ext cx="5956300" cy="1270000"/>
            <a:chOff x="1651000" y="3340100"/>
            <a:chExt cx="5956300" cy="1270000"/>
          </a:xfrm>
        </p:grpSpPr>
        <p:grpSp>
          <p:nvGrpSpPr>
            <p:cNvPr id="14" name="Group 13"/>
            <p:cNvGrpSpPr/>
            <p:nvPr/>
          </p:nvGrpSpPr>
          <p:grpSpPr>
            <a:xfrm>
              <a:off x="4279900" y="3340100"/>
              <a:ext cx="3327400" cy="1270000"/>
              <a:chOff x="4279900" y="3340100"/>
              <a:chExt cx="3327400" cy="12700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461000" y="3340100"/>
                <a:ext cx="2146300" cy="1270000"/>
                <a:chOff x="5461000" y="3340100"/>
                <a:chExt cx="2146300" cy="12700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6769100" y="3340100"/>
                  <a:ext cx="838200" cy="1270000"/>
                  <a:chOff x="6769100" y="3340100"/>
                  <a:chExt cx="838200" cy="1270000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 bwMode="auto">
                  <a:xfrm>
                    <a:off x="7594600" y="4279900"/>
                    <a:ext cx="12700" cy="304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 flipV="1">
                    <a:off x="7213600" y="4584700"/>
                    <a:ext cx="381000" cy="25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6" name="Straight Connector 35"/>
                  <p:cNvCxnSpPr/>
                  <p:nvPr/>
                </p:nvCxnSpPr>
                <p:spPr bwMode="auto">
                  <a:xfrm>
                    <a:off x="7213600" y="3352800"/>
                    <a:ext cx="12700" cy="1257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2" name="Straight Connector 41"/>
                  <p:cNvCxnSpPr/>
                  <p:nvPr/>
                </p:nvCxnSpPr>
                <p:spPr bwMode="auto">
                  <a:xfrm>
                    <a:off x="6769100" y="3340100"/>
                    <a:ext cx="431800" cy="25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6" name="Straight Connector 45"/>
                  <p:cNvCxnSpPr/>
                  <p:nvPr/>
                </p:nvCxnSpPr>
                <p:spPr bwMode="auto">
                  <a:xfrm flipH="1">
                    <a:off x="6769100" y="3340100"/>
                    <a:ext cx="12700" cy="241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6286500" y="4279900"/>
                  <a:ext cx="12700" cy="3048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 flipV="1">
                  <a:off x="5905500" y="4584700"/>
                  <a:ext cx="3810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5905500" y="3352800"/>
                  <a:ext cx="12700" cy="1257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9" name="Straight Connector 88"/>
                <p:cNvCxnSpPr/>
                <p:nvPr/>
              </p:nvCxnSpPr>
              <p:spPr bwMode="auto">
                <a:xfrm>
                  <a:off x="5461000" y="3340100"/>
                  <a:ext cx="4318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 flipH="1">
                  <a:off x="5461000" y="3340100"/>
                  <a:ext cx="12700" cy="241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4279900" y="3340100"/>
                <a:ext cx="838200" cy="1270000"/>
                <a:chOff x="4279900" y="3340100"/>
                <a:chExt cx="838200" cy="1270000"/>
              </a:xfrm>
            </p:grpSpPr>
            <p:cxnSp>
              <p:nvCxnSpPr>
                <p:cNvPr id="106" name="Straight Connector 105"/>
                <p:cNvCxnSpPr/>
                <p:nvPr/>
              </p:nvCxnSpPr>
              <p:spPr bwMode="auto">
                <a:xfrm>
                  <a:off x="5105400" y="4279900"/>
                  <a:ext cx="12700" cy="3048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 flipV="1">
                  <a:off x="4724400" y="4584700"/>
                  <a:ext cx="3810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>
                  <a:off x="4724400" y="3352800"/>
                  <a:ext cx="12700" cy="1257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3" name="Straight Connector 112"/>
                <p:cNvCxnSpPr/>
                <p:nvPr/>
              </p:nvCxnSpPr>
              <p:spPr bwMode="auto">
                <a:xfrm>
                  <a:off x="4279900" y="3340100"/>
                  <a:ext cx="4318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4" name="Straight Connector 113"/>
                <p:cNvCxnSpPr/>
                <p:nvPr/>
              </p:nvCxnSpPr>
              <p:spPr bwMode="auto">
                <a:xfrm flipH="1">
                  <a:off x="4279900" y="3340100"/>
                  <a:ext cx="12700" cy="241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91" name="Group 90"/>
            <p:cNvGrpSpPr/>
            <p:nvPr/>
          </p:nvGrpSpPr>
          <p:grpSpPr>
            <a:xfrm>
              <a:off x="1651000" y="3340100"/>
              <a:ext cx="838200" cy="1270000"/>
              <a:chOff x="4279900" y="3340100"/>
              <a:chExt cx="838200" cy="1270000"/>
            </a:xfrm>
          </p:grpSpPr>
          <p:cxnSp>
            <p:nvCxnSpPr>
              <p:cNvPr id="92" name="Straight Connector 91"/>
              <p:cNvCxnSpPr/>
              <p:nvPr/>
            </p:nvCxnSpPr>
            <p:spPr bwMode="auto">
              <a:xfrm>
                <a:off x="5105400" y="4279900"/>
                <a:ext cx="12700" cy="3048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 flipV="1">
                <a:off x="4724400" y="4584700"/>
                <a:ext cx="3810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>
                <a:off x="4724400" y="3352800"/>
                <a:ext cx="12700" cy="1257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4279900" y="3340100"/>
                <a:ext cx="4318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H="1">
                <a:off x="4279900" y="3340100"/>
                <a:ext cx="12700" cy="241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7" name="Group 96"/>
            <p:cNvGrpSpPr/>
            <p:nvPr/>
          </p:nvGrpSpPr>
          <p:grpSpPr>
            <a:xfrm>
              <a:off x="2997200" y="3340100"/>
              <a:ext cx="838200" cy="1270000"/>
              <a:chOff x="4279900" y="3340100"/>
              <a:chExt cx="838200" cy="1270000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>
                <a:off x="5105400" y="4279900"/>
                <a:ext cx="12700" cy="3048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 flipV="1">
                <a:off x="4724400" y="4584700"/>
                <a:ext cx="3810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4724400" y="3352800"/>
                <a:ext cx="12700" cy="1257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4279900" y="3340100"/>
                <a:ext cx="4318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 flipH="1">
                <a:off x="4279900" y="3340100"/>
                <a:ext cx="12700" cy="241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16" name="Group 115"/>
          <p:cNvGrpSpPr/>
          <p:nvPr/>
        </p:nvGrpSpPr>
        <p:grpSpPr>
          <a:xfrm>
            <a:off x="2255754" y="4419600"/>
            <a:ext cx="5632617" cy="548620"/>
            <a:chOff x="2255754" y="4419600"/>
            <a:chExt cx="5632617" cy="548620"/>
          </a:xfrm>
        </p:grpSpPr>
        <p:sp>
          <p:nvSpPr>
            <p:cNvPr id="117" name="TextBox 116"/>
            <p:cNvSpPr txBox="1"/>
            <p:nvPr/>
          </p:nvSpPr>
          <p:spPr>
            <a:xfrm>
              <a:off x="7373854" y="4419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02254" y="44196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694154" y="44323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551154" y="4445000"/>
              <a:ext cx="515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55754" y="44450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451100" y="5524500"/>
            <a:ext cx="4530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“ripple carry”</a:t>
            </a:r>
          </a:p>
        </p:txBody>
      </p:sp>
    </p:spTree>
    <p:extLst>
      <p:ext uri="{BB962C8B-B14F-4D97-AF65-F5344CB8AC3E}">
        <p14:creationId xmlns:p14="http://schemas.microsoft.com/office/powerpoint/2010/main" val="239224568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54100" y="3594100"/>
            <a:ext cx="7099300" cy="685800"/>
            <a:chOff x="1054100" y="3594100"/>
            <a:chExt cx="7099300" cy="685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7378700" y="36195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13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8260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36449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3368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05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03200"/>
            <a:ext cx="6007100" cy="1066800"/>
          </a:xfrm>
        </p:spPr>
        <p:txBody>
          <a:bodyPr/>
          <a:lstStyle/>
          <a:p>
            <a:r>
              <a:rPr lang="en-US" dirty="0" smtClean="0"/>
              <a:t>Binary addition circuit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75344" y="6553200"/>
            <a:ext cx="768660" cy="27699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68400" y="2933700"/>
            <a:ext cx="6451600" cy="673100"/>
            <a:chOff x="1168400" y="2933700"/>
            <a:chExt cx="6451600" cy="673100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620000" y="29591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24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9403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37592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24511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16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1447800" y="2095500"/>
            <a:ext cx="6451600" cy="1511300"/>
            <a:chOff x="1447800" y="2095500"/>
            <a:chExt cx="6451600" cy="15113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7899400" y="21209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52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52197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40386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27305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44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1612900" y="4254500"/>
            <a:ext cx="6324600" cy="673100"/>
            <a:chOff x="1612900" y="4254500"/>
            <a:chExt cx="6324600" cy="6731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7937500" y="42799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6929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53848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>
              <a:off x="42037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28956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6129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2" name="Straight Connector 141"/>
          <p:cNvCxnSpPr/>
          <p:nvPr/>
        </p:nvCxnSpPr>
        <p:spPr bwMode="auto">
          <a:xfrm>
            <a:off x="1257300" y="4267200"/>
            <a:ext cx="127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 flipV="1">
            <a:off x="876300" y="4572000"/>
            <a:ext cx="3810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1231900" y="1549400"/>
            <a:ext cx="6902617" cy="561320"/>
            <a:chOff x="1231900" y="1079500"/>
            <a:chExt cx="6902617" cy="561320"/>
          </a:xfrm>
        </p:grpSpPr>
        <p:sp>
          <p:nvSpPr>
            <p:cNvPr id="146" name="TextBox 145"/>
            <p:cNvSpPr txBox="1"/>
            <p:nvPr/>
          </p:nvSpPr>
          <p:spPr>
            <a:xfrm>
              <a:off x="7620000" y="10795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48400" y="10795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940300" y="10922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7973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019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31900" y="1117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9000" y="2349500"/>
            <a:ext cx="6931897" cy="561320"/>
            <a:chOff x="889000" y="2349500"/>
            <a:chExt cx="6931897" cy="561320"/>
          </a:xfrm>
        </p:grpSpPr>
        <p:sp>
          <p:nvSpPr>
            <p:cNvPr id="161" name="TextBox 160"/>
            <p:cNvSpPr txBox="1"/>
            <p:nvPr/>
          </p:nvSpPr>
          <p:spPr>
            <a:xfrm>
              <a:off x="7277100" y="23495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05500" y="2349500"/>
              <a:ext cx="505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97400" y="23622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4544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1590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89000" y="23876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7699" y="4470400"/>
            <a:ext cx="7679094" cy="878820"/>
            <a:chOff x="647699" y="4470400"/>
            <a:chExt cx="7679094" cy="878820"/>
          </a:xfrm>
        </p:grpSpPr>
        <p:sp>
          <p:nvSpPr>
            <p:cNvPr id="259" name="TextBox 258"/>
            <p:cNvSpPr txBox="1"/>
            <p:nvPr/>
          </p:nvSpPr>
          <p:spPr>
            <a:xfrm flipH="1">
              <a:off x="647699" y="4470400"/>
              <a:ext cx="622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1397000" y="4787900"/>
              <a:ext cx="6929793" cy="561320"/>
              <a:chOff x="1397000" y="4787900"/>
              <a:chExt cx="6929793" cy="561320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7785100" y="47879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0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6413500" y="4787900"/>
                <a:ext cx="5033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1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5105400" y="48006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2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39624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6670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4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1397000" y="48260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5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651000" y="3340100"/>
            <a:ext cx="5956300" cy="1270000"/>
            <a:chOff x="1651000" y="3340100"/>
            <a:chExt cx="5956300" cy="1270000"/>
          </a:xfrm>
        </p:grpSpPr>
        <p:grpSp>
          <p:nvGrpSpPr>
            <p:cNvPr id="14" name="Group 13"/>
            <p:cNvGrpSpPr/>
            <p:nvPr/>
          </p:nvGrpSpPr>
          <p:grpSpPr>
            <a:xfrm>
              <a:off x="4279900" y="3340100"/>
              <a:ext cx="3327400" cy="1270000"/>
              <a:chOff x="4279900" y="3340100"/>
              <a:chExt cx="3327400" cy="12700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461000" y="3340100"/>
                <a:ext cx="2146300" cy="1270000"/>
                <a:chOff x="5461000" y="3340100"/>
                <a:chExt cx="2146300" cy="12700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6769100" y="3340100"/>
                  <a:ext cx="838200" cy="1270000"/>
                  <a:chOff x="6769100" y="3340100"/>
                  <a:chExt cx="838200" cy="1270000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 bwMode="auto">
                  <a:xfrm>
                    <a:off x="7594600" y="4279900"/>
                    <a:ext cx="12700" cy="304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 flipV="1">
                    <a:off x="7213600" y="4584700"/>
                    <a:ext cx="381000" cy="25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6" name="Straight Connector 35"/>
                  <p:cNvCxnSpPr/>
                  <p:nvPr/>
                </p:nvCxnSpPr>
                <p:spPr bwMode="auto">
                  <a:xfrm>
                    <a:off x="7213600" y="3352800"/>
                    <a:ext cx="12700" cy="1257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2" name="Straight Connector 41"/>
                  <p:cNvCxnSpPr/>
                  <p:nvPr/>
                </p:nvCxnSpPr>
                <p:spPr bwMode="auto">
                  <a:xfrm>
                    <a:off x="6769100" y="3340100"/>
                    <a:ext cx="431800" cy="25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6" name="Straight Connector 45"/>
                  <p:cNvCxnSpPr/>
                  <p:nvPr/>
                </p:nvCxnSpPr>
                <p:spPr bwMode="auto">
                  <a:xfrm flipH="1">
                    <a:off x="6769100" y="3340100"/>
                    <a:ext cx="12700" cy="241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6286500" y="4279900"/>
                  <a:ext cx="12700" cy="3048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 flipV="1">
                  <a:off x="5905500" y="4584700"/>
                  <a:ext cx="3810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5905500" y="3352800"/>
                  <a:ext cx="12700" cy="1257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9" name="Straight Connector 88"/>
                <p:cNvCxnSpPr/>
                <p:nvPr/>
              </p:nvCxnSpPr>
              <p:spPr bwMode="auto">
                <a:xfrm>
                  <a:off x="5461000" y="3340100"/>
                  <a:ext cx="4318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 flipH="1">
                  <a:off x="5461000" y="3340100"/>
                  <a:ext cx="12700" cy="241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4279900" y="3340100"/>
                <a:ext cx="838200" cy="1270000"/>
                <a:chOff x="4279900" y="3340100"/>
                <a:chExt cx="838200" cy="1270000"/>
              </a:xfrm>
            </p:grpSpPr>
            <p:cxnSp>
              <p:nvCxnSpPr>
                <p:cNvPr id="106" name="Straight Connector 105"/>
                <p:cNvCxnSpPr/>
                <p:nvPr/>
              </p:nvCxnSpPr>
              <p:spPr bwMode="auto">
                <a:xfrm>
                  <a:off x="5105400" y="4279900"/>
                  <a:ext cx="12700" cy="3048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 flipV="1">
                  <a:off x="4724400" y="4584700"/>
                  <a:ext cx="3810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>
                  <a:off x="4724400" y="3352800"/>
                  <a:ext cx="12700" cy="1257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3" name="Straight Connector 112"/>
                <p:cNvCxnSpPr/>
                <p:nvPr/>
              </p:nvCxnSpPr>
              <p:spPr bwMode="auto">
                <a:xfrm>
                  <a:off x="4279900" y="3340100"/>
                  <a:ext cx="4318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4" name="Straight Connector 113"/>
                <p:cNvCxnSpPr/>
                <p:nvPr/>
              </p:nvCxnSpPr>
              <p:spPr bwMode="auto">
                <a:xfrm flipH="1">
                  <a:off x="4279900" y="3340100"/>
                  <a:ext cx="12700" cy="241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91" name="Group 90"/>
            <p:cNvGrpSpPr/>
            <p:nvPr/>
          </p:nvGrpSpPr>
          <p:grpSpPr>
            <a:xfrm>
              <a:off x="1651000" y="3340100"/>
              <a:ext cx="838200" cy="1270000"/>
              <a:chOff x="4279900" y="3340100"/>
              <a:chExt cx="838200" cy="1270000"/>
            </a:xfrm>
          </p:grpSpPr>
          <p:cxnSp>
            <p:nvCxnSpPr>
              <p:cNvPr id="92" name="Straight Connector 91"/>
              <p:cNvCxnSpPr/>
              <p:nvPr/>
            </p:nvCxnSpPr>
            <p:spPr bwMode="auto">
              <a:xfrm>
                <a:off x="5105400" y="4279900"/>
                <a:ext cx="12700" cy="3048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 flipV="1">
                <a:off x="4724400" y="4584700"/>
                <a:ext cx="3810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>
                <a:off x="4724400" y="3352800"/>
                <a:ext cx="12700" cy="1257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4279900" y="3340100"/>
                <a:ext cx="4318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H="1">
                <a:off x="4279900" y="3340100"/>
                <a:ext cx="12700" cy="241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7" name="Group 96"/>
            <p:cNvGrpSpPr/>
            <p:nvPr/>
          </p:nvGrpSpPr>
          <p:grpSpPr>
            <a:xfrm>
              <a:off x="2997200" y="3340100"/>
              <a:ext cx="838200" cy="1270000"/>
              <a:chOff x="4279900" y="3340100"/>
              <a:chExt cx="838200" cy="1270000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>
                <a:off x="5105400" y="4279900"/>
                <a:ext cx="12700" cy="3048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 flipV="1">
                <a:off x="4724400" y="4584700"/>
                <a:ext cx="3810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4724400" y="3352800"/>
                <a:ext cx="12700" cy="1257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4279900" y="3340100"/>
                <a:ext cx="4318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 flipH="1">
                <a:off x="4279900" y="3340100"/>
                <a:ext cx="12700" cy="241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16" name="Group 115"/>
          <p:cNvGrpSpPr/>
          <p:nvPr/>
        </p:nvGrpSpPr>
        <p:grpSpPr>
          <a:xfrm>
            <a:off x="2255754" y="4419600"/>
            <a:ext cx="5632617" cy="548620"/>
            <a:chOff x="2255754" y="4419600"/>
            <a:chExt cx="5632617" cy="548620"/>
          </a:xfrm>
        </p:grpSpPr>
        <p:sp>
          <p:nvSpPr>
            <p:cNvPr id="117" name="TextBox 116"/>
            <p:cNvSpPr txBox="1"/>
            <p:nvPr/>
          </p:nvSpPr>
          <p:spPr>
            <a:xfrm>
              <a:off x="7373854" y="4419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02254" y="44196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694154" y="44323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551154" y="4445000"/>
              <a:ext cx="515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55754" y="44450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092200" y="36680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400300" y="36680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695700" y="36934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51400" y="37061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159500" y="37061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404100" y="3708112"/>
            <a:ext cx="76069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half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451100" y="5524500"/>
            <a:ext cx="4530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“ripple carry”</a:t>
            </a:r>
          </a:p>
        </p:txBody>
      </p:sp>
    </p:spTree>
    <p:extLst>
      <p:ext uri="{BB962C8B-B14F-4D97-AF65-F5344CB8AC3E}">
        <p14:creationId xmlns:p14="http://schemas.microsoft.com/office/powerpoint/2010/main" val="205219902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from 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75341" y="6553200"/>
            <a:ext cx="768660" cy="276999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digital.</a:t>
            </a:r>
            <a:fld id="{0150943C-9303-41DF-A6FA-7E32D6C5D18E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63332" y="213929"/>
            <a:ext cx="4061861" cy="954472"/>
          </a:xfrm>
        </p:spPr>
        <p:txBody>
          <a:bodyPr/>
          <a:lstStyle/>
          <a:p>
            <a:r>
              <a:rPr lang="en-US" sz="4800" dirty="0" smtClean="0"/>
              <a:t>half Adder</a:t>
            </a:r>
            <a:endParaRPr lang="en-US" sz="48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930050"/>
              </p:ext>
            </p:extLst>
          </p:nvPr>
        </p:nvGraphicFramePr>
        <p:xfrm>
          <a:off x="2505075" y="1222375"/>
          <a:ext cx="418465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4" imgW="2286000" imgH="1041400" progId="Equation.DSMT4">
                  <p:embed/>
                </p:oleObj>
              </mc:Choice>
              <mc:Fallback>
                <p:oleObj name="Equation" r:id="rId4" imgW="2286000" imgH="10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1222375"/>
                        <a:ext cx="4184650" cy="190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30029"/>
              </p:ext>
            </p:extLst>
          </p:nvPr>
        </p:nvGraphicFramePr>
        <p:xfrm>
          <a:off x="2497138" y="1222375"/>
          <a:ext cx="418465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6" imgW="2286000" imgH="1041400" progId="Equation.DSMT4">
                  <p:embed/>
                </p:oleObj>
              </mc:Choice>
              <mc:Fallback>
                <p:oleObj name="Equation" r:id="rId6" imgW="2286000" imgH="10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1222375"/>
                        <a:ext cx="4184650" cy="190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387600" y="3060700"/>
            <a:ext cx="4348009" cy="2916580"/>
            <a:chOff x="2387600" y="3060700"/>
            <a:chExt cx="4348009" cy="2916580"/>
          </a:xfrm>
        </p:grpSpPr>
        <p:grpSp>
          <p:nvGrpSpPr>
            <p:cNvPr id="4" name="Group 3"/>
            <p:cNvGrpSpPr/>
            <p:nvPr/>
          </p:nvGrpSpPr>
          <p:grpSpPr>
            <a:xfrm>
              <a:off x="2387600" y="3060700"/>
              <a:ext cx="4291013" cy="2916580"/>
              <a:chOff x="2387600" y="3060700"/>
              <a:chExt cx="4291013" cy="2916580"/>
            </a:xfrm>
          </p:grpSpPr>
          <p:pic>
            <p:nvPicPr>
              <p:cNvPr id="287748" name="Picture 4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413001" y="3221038"/>
                <a:ext cx="4265612" cy="2756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 useBgFill="1">
            <p:nvSpPr>
              <p:cNvPr id="12" name="TextBox 11"/>
              <p:cNvSpPr txBox="1"/>
              <p:nvPr/>
            </p:nvSpPr>
            <p:spPr>
              <a:xfrm>
                <a:off x="2387600" y="3733800"/>
                <a:ext cx="519418" cy="76944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4400" dirty="0" smtClean="0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36900" y="3238500"/>
                <a:ext cx="2832100" cy="2608262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rgbClr val="FFFFFF"/>
                  </a:solidFill>
                  <a:latin typeface="Times New Roman"/>
                </a:endParaRPr>
              </a:p>
            </p:txBody>
          </p:sp>
          <p:sp useBgFill="1">
            <p:nvSpPr>
              <p:cNvPr id="14" name="TextBox 13"/>
              <p:cNvSpPr txBox="1"/>
              <p:nvPr/>
            </p:nvSpPr>
            <p:spPr>
              <a:xfrm>
                <a:off x="2413000" y="3060700"/>
                <a:ext cx="473407" cy="76944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4400" dirty="0" smtClean="0">
                    <a:latin typeface="Comic Sans MS" pitchFamily="66" charset="0"/>
                  </a:rPr>
                  <a:t>a</a:t>
                </a:r>
              </a:p>
            </p:txBody>
          </p:sp>
        </p:grpSp>
        <p:sp useBgFill="1">
          <p:nvSpPr>
            <p:cNvPr id="5" name="TextBox 4"/>
            <p:cNvSpPr txBox="1"/>
            <p:nvPr/>
          </p:nvSpPr>
          <p:spPr>
            <a:xfrm>
              <a:off x="6197600" y="3517900"/>
              <a:ext cx="516112" cy="76944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latin typeface="Comic Sans MS" pitchFamily="66" charset="0"/>
                </a:rPr>
                <a:t>d</a:t>
              </a:r>
            </a:p>
          </p:txBody>
        </p:sp>
        <p:sp useBgFill="1">
          <p:nvSpPr>
            <p:cNvPr id="21" name="TextBox 20"/>
            <p:cNvSpPr txBox="1"/>
            <p:nvPr/>
          </p:nvSpPr>
          <p:spPr>
            <a:xfrm>
              <a:off x="6261100" y="4787900"/>
              <a:ext cx="474509" cy="76944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latin typeface="Comic Sans MS" pitchFamily="66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0350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8221</TotalTime>
  <Words>301</Words>
  <Application>Microsoft Macintosh PowerPoint</Application>
  <PresentationFormat>On-screen Show (4:3)</PresentationFormat>
  <Paragraphs>205</Paragraphs>
  <Slides>13</Slides>
  <Notes>5</Notes>
  <HiddenSlides>2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6.042 Lecture Template</vt:lpstr>
      <vt:lpstr>1_6.042 Lecture Template</vt:lpstr>
      <vt:lpstr>2_6.042 Lecture Template</vt:lpstr>
      <vt:lpstr>Equation</vt:lpstr>
      <vt:lpstr>Digital Logic</vt:lpstr>
      <vt:lpstr>Digital Logic</vt:lpstr>
      <vt:lpstr> Adding in binary</vt:lpstr>
      <vt:lpstr>Adding in binary</vt:lpstr>
      <vt:lpstr>Binary addition circuit</vt:lpstr>
      <vt:lpstr>Binary addition circuit</vt:lpstr>
      <vt:lpstr>Binary addition circuit</vt:lpstr>
      <vt:lpstr>Binary addition circuit</vt:lpstr>
      <vt:lpstr>half Adder</vt:lpstr>
      <vt:lpstr>half Adder</vt:lpstr>
      <vt:lpstr>full Adder</vt:lpstr>
      <vt:lpstr>Binary addition circuit</vt:lpstr>
      <vt:lpstr>Ripple Carry formulas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714</cp:revision>
  <cp:lastPrinted>2015-02-11T01:53:32Z</cp:lastPrinted>
  <dcterms:created xsi:type="dcterms:W3CDTF">2011-02-09T15:01:58Z</dcterms:created>
  <dcterms:modified xsi:type="dcterms:W3CDTF">2015-02-13T22:45:59Z</dcterms:modified>
</cp:coreProperties>
</file>