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347" r:id="rId2"/>
    <p:sldId id="364" r:id="rId3"/>
    <p:sldId id="350" r:id="rId4"/>
    <p:sldId id="351" r:id="rId5"/>
    <p:sldId id="352" r:id="rId6"/>
    <p:sldId id="353" r:id="rId7"/>
    <p:sldId id="354" r:id="rId8"/>
    <p:sldId id="365" r:id="rId9"/>
    <p:sldId id="367" r:id="rId10"/>
    <p:sldId id="355" r:id="rId11"/>
    <p:sldId id="356" r:id="rId12"/>
    <p:sldId id="357" r:id="rId13"/>
    <p:sldId id="358" r:id="rId14"/>
    <p:sldId id="359" r:id="rId15"/>
    <p:sldId id="363" r:id="rId16"/>
    <p:sldId id="361" r:id="rId17"/>
    <p:sldId id="368" r:id="rId18"/>
    <p:sldId id="369" r:id="rId19"/>
    <p:sldId id="375" r:id="rId20"/>
    <p:sldId id="373" r:id="rId21"/>
    <p:sldId id="377" r:id="rId22"/>
    <p:sldId id="370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8" autoAdjust="0"/>
    <p:restoredTop sz="94549" autoAdjust="0"/>
  </p:normalViewPr>
  <p:slideViewPr>
    <p:cSldViewPr snapToGrid="0" showGuides="1">
      <p:cViewPr>
        <p:scale>
          <a:sx n="108" d="100"/>
          <a:sy n="108" d="100"/>
        </p:scale>
        <p:origin x="-1360" y="8"/>
      </p:cViewPr>
      <p:guideLst>
        <p:guide orient="horz" pos="214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Relationship Id="rId2" Type="http://schemas.openxmlformats.org/officeDocument/2006/relationships/slide" Target="slides/slide4.xml"/><Relationship Id="rId3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12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7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61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95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0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0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9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3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435476" y="6515100"/>
            <a:ext cx="1657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mic Sans MS" pitchFamily="66" charset="0"/>
              </a:rPr>
              <a:t>finite-card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74708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</a:t>
            </a:r>
            <a:r>
              <a:rPr lang="en-US" sz="1000" dirty="0" smtClean="0">
                <a:latin typeface="Comic Sans MS" pitchFamily="66" charset="0"/>
              </a:rPr>
              <a:t>21, 2014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64" r:id="rId4"/>
  </p:sldLayoutIdLst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Finite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353303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81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4664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9"/>
            <a:ext cx="871405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total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[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1 out]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IMPLIES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[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1 in]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IMPLIES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5014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39195" y="1440364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6432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jection</a:t>
            </a:r>
            <a:r>
              <a:rPr lang="en-US" dirty="0" smtClean="0"/>
              <a:t>” relations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730" y="1618189"/>
            <a:ext cx="8517467" cy="3618448"/>
          </a:xfrm>
        </p:spPr>
        <p:txBody>
          <a:bodyPr/>
          <a:lstStyle/>
          <a:p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err="1">
                <a:solidFill>
                  <a:srgbClr val="0000FF"/>
                </a:solidFill>
              </a:rPr>
              <a:t>bij</a:t>
            </a:r>
            <a:r>
              <a:rPr lang="en-US" sz="4800" dirty="0">
                <a:solidFill>
                  <a:srgbClr val="0000FF"/>
                </a:solidFill>
              </a:rPr>
              <a:t> B</a:t>
            </a:r>
            <a:r>
              <a:rPr lang="en-US" sz="4800" dirty="0"/>
              <a:t> ::= </a:t>
            </a:r>
            <a:r>
              <a:rPr lang="en-US" sz="4800" b="1" dirty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inj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B</a:t>
            </a:r>
            <a:r>
              <a:rPr lang="en-US" sz="4800" dirty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total in	j			                  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             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relation: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20889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Lemma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69730"/>
              </p:ext>
            </p:extLst>
          </p:nvPr>
        </p:nvGraphicFramePr>
        <p:xfrm>
          <a:off x="1065321" y="2455342"/>
          <a:ext cx="6369866" cy="133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9" name="Equation" r:id="rId4" imgW="1574800" imgH="330200" progId="Equation.DSMT4">
                  <p:embed/>
                </p:oleObj>
              </mc:Choice>
              <mc:Fallback>
                <p:oleObj name="Equation" r:id="rId4" imgW="15748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5321" y="2455342"/>
                        <a:ext cx="6369866" cy="1335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96023"/>
              </p:ext>
            </p:extLst>
          </p:nvPr>
        </p:nvGraphicFramePr>
        <p:xfrm>
          <a:off x="1537876" y="1236133"/>
          <a:ext cx="5948772" cy="131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0" name="Equation" r:id="rId6" imgW="1498600" imgH="330200" progId="Equation.DSMT4">
                  <p:embed/>
                </p:oleObj>
              </mc:Choice>
              <mc:Fallback>
                <p:oleObj name="Equation" r:id="rId6" imgW="1498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7876" y="1236133"/>
                        <a:ext cx="5948772" cy="1310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984399"/>
              </p:ext>
            </p:extLst>
          </p:nvPr>
        </p:nvGraphicFramePr>
        <p:xfrm>
          <a:off x="1263648" y="3766093"/>
          <a:ext cx="62611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1" name="Equation" r:id="rId8" imgW="1473200" imgH="330200" progId="Equation.DSMT4">
                  <p:embed/>
                </p:oleObj>
              </mc:Choice>
              <mc:Fallback>
                <p:oleObj name="Equation" r:id="rId8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63648" y="3766093"/>
                        <a:ext cx="6261100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79571" y="5146006"/>
            <a:ext cx="4797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  <a:cs typeface="Comic Sans MS"/>
              </a:rPr>
              <a:t>for </a:t>
            </a:r>
            <a:r>
              <a:rPr lang="en-US" sz="5400" dirty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7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162" y="1314505"/>
            <a:ext cx="8983133" cy="1123895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207621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67734" y="317159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3968" y="4163872"/>
            <a:ext cx="5613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  <a:cs typeface="Comic Sans MS"/>
              </a:rPr>
              <a:t>for </a:t>
            </a:r>
            <a:r>
              <a:rPr lang="en-US" sz="5400" dirty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 C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59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81008" y="1340623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2179323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975473"/>
            <a:ext cx="8940800" cy="121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3968" y="4163872"/>
            <a:ext cx="620562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  <a:cs typeface="Comic Sans MS"/>
              </a:rPr>
              <a:t>for </a:t>
            </a:r>
            <a:r>
              <a:rPr lang="en-US" sz="5400" dirty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  <a:p>
            <a:r>
              <a:rPr lang="en-US" sz="4800" dirty="0" smtClean="0">
                <a:latin typeface="Comic Sans MS" pitchFamily="66" charset="0"/>
                <a:cs typeface="Comic Sans MS"/>
              </a:rPr>
              <a:t>by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the Mapping Lemma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1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77032" y="1298289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226724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352613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0" y="331666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329330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301" y="4392472"/>
            <a:ext cx="86093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,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C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,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immediate from Mapping Lemma</a:t>
            </a:r>
            <a:endParaRPr lang="en-US" sz="4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57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  <p:bldP spid="9" grpId="0"/>
      <p:bldP spid="9" grpId="1"/>
      <p:bldP spid="8" grpId="0"/>
      <p:bldP spid="8" grpId="1"/>
      <p:bldP spid="10" grpId="0"/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9771" y="2541064"/>
            <a:ext cx="8870462" cy="109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87921" y="1597286"/>
            <a:ext cx="9007231" cy="114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339" y="3409950"/>
            <a:ext cx="78405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These all fo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ll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ow immediately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from the Mapping Lemma</a:t>
            </a:r>
          </a:p>
          <a:p>
            <a:pPr algn="ctr"/>
            <a:r>
              <a:rPr lang="en-US" sz="44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6000" dirty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,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B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,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963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456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59" y="1500116"/>
            <a:ext cx="8870462" cy="1176653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11488" y="2460822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3380643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0" y="4308968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6769" y="3350843"/>
            <a:ext cx="8606693" cy="9772"/>
          </a:xfrm>
          <a:prstGeom prst="line">
            <a:avLst/>
          </a:prstGeom>
          <a:ln w="34925">
            <a:solidFill>
              <a:srgbClr val="F74BE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3459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81008" y="1340623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214024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946166"/>
            <a:ext cx="8940800" cy="121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370" y="4781284"/>
            <a:ext cx="87352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1</a:t>
            </a:r>
            <a:r>
              <a:rPr lang="en-US" sz="5400" baseline="30000" dirty="0" smtClean="0">
                <a:latin typeface="Comic Sans MS"/>
                <a:cs typeface="Comic Sans MS"/>
              </a:rPr>
              <a:t>st</a:t>
            </a:r>
            <a:r>
              <a:rPr lang="en-US" sz="5400" dirty="0" smtClean="0">
                <a:latin typeface="Comic Sans MS"/>
                <a:cs typeface="Comic Sans MS"/>
              </a:rPr>
              <a:t> two </a:t>
            </a:r>
            <a:r>
              <a:rPr lang="en-US" sz="5400" dirty="0" smtClean="0">
                <a:latin typeface="Comic Sans MS"/>
                <a:cs typeface="Comic Sans MS"/>
              </a:rPr>
              <a:t>implications: easy</a:t>
            </a:r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3</a:t>
            </a:r>
            <a:r>
              <a:rPr lang="en-US" sz="5400" baseline="30000" dirty="0" smtClean="0">
                <a:latin typeface="Comic Sans MS"/>
                <a:cs typeface="Comic Sans MS"/>
              </a:rPr>
              <a:t>rd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tricky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699" y="3935270"/>
            <a:ext cx="781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  <a:cs typeface="Comic Sans MS"/>
              </a:rPr>
              <a:t>for </a:t>
            </a:r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  <a:cs typeface="Comic Sans MS"/>
              </a:rPr>
              <a:t>infinite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 C,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 also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17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77032" y="1298289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226724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352613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0" y="331666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329330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370" y="4264823"/>
            <a:ext cx="87352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last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61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  <p:bldP spid="9" grpId="0"/>
      <p:bldP spid="9" grpId="1"/>
      <p:bldP spid="8" grpId="0"/>
      <p:bldP spid="8" grpId="1"/>
      <p:bldP spid="10" grpId="0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27210" y="1417658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14325" y="3066054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48625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02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pow(A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4400" dirty="0" smtClean="0">
                <a:latin typeface="Comic Sans MS" pitchFamily="66" charset="0"/>
                <a:cs typeface="Comic Sans MS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  <p:sp useBgFill="1">
        <p:nvSpPr>
          <p:cNvPr id="2" name="TextBox 1"/>
          <p:cNvSpPr txBox="1"/>
          <p:nvPr/>
        </p:nvSpPr>
        <p:spPr>
          <a:xfrm>
            <a:off x="7021871" y="4340142"/>
            <a:ext cx="1153681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72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4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</a:t>
            </a: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 &amp; </a:t>
            </a:r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4277753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361" y="254000"/>
            <a:ext cx="6955971" cy="1094014"/>
          </a:xfrm>
        </p:spPr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46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    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4400" dirty="0" smtClean="0">
                <a:latin typeface="Comic Sans MS" pitchFamily="66" charset="0"/>
                <a:cs typeface="Comic Sans MS"/>
              </a:rPr>
              <a:t>IMPLIES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93653"/>
              </p:ext>
            </p:extLst>
          </p:nvPr>
        </p:nvGraphicFramePr>
        <p:xfrm>
          <a:off x="638175" y="1606550"/>
          <a:ext cx="32797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723900" imgH="215900" progId="Equation.3">
                  <p:embed/>
                </p:oleObj>
              </mc:Choice>
              <mc:Fallback>
                <p:oleObj name="Equation" r:id="rId5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 amt="99000"/>
                      </a:blip>
                      <a:stretch>
                        <a:fillRect/>
                      </a:stretch>
                    </p:blipFill>
                    <p:spPr>
                      <a:xfrm>
                        <a:off x="638175" y="1606550"/>
                        <a:ext cx="3279775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361" y="254000"/>
            <a:ext cx="6955971" cy="1094014"/>
          </a:xfrm>
        </p:spPr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8837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    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44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IMPLIES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              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44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IMPLIES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032000"/>
              </p:ext>
            </p:extLst>
          </p:nvPr>
        </p:nvGraphicFramePr>
        <p:xfrm>
          <a:off x="436562" y="1607080"/>
          <a:ext cx="368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3" name="Equation" r:id="rId5" imgW="812800" imgH="215900" progId="Equation.3">
                  <p:embed/>
                </p:oleObj>
              </mc:Choice>
              <mc:Fallback>
                <p:oleObj name="Equation" r:id="rId5" imgW="812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 amt="99000"/>
                      </a:blip>
                      <a:stretch>
                        <a:fillRect/>
                      </a:stretch>
                    </p:blipFill>
                    <p:spPr>
                      <a:xfrm>
                        <a:off x="436562" y="1607080"/>
                        <a:ext cx="36830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0180"/>
              </p:ext>
            </p:extLst>
          </p:nvPr>
        </p:nvGraphicFramePr>
        <p:xfrm>
          <a:off x="275827" y="3488267"/>
          <a:ext cx="4296173" cy="91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4" name="Equation" r:id="rId7" imgW="952500" imgH="203200" progId="Equation.DSMT4">
                  <p:embed/>
                </p:oleObj>
              </mc:Choice>
              <mc:Fallback>
                <p:oleObj name="Equation" r:id="rId7" imgW="952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827" y="3488267"/>
                        <a:ext cx="4296173" cy="916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361" y="254000"/>
            <a:ext cx="6955971" cy="1094014"/>
          </a:xfrm>
        </p:spPr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2134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1.9|6.8|5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20.7|1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35.3|4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2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.2|10.5|4.1|8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.2|10.5|4.1|8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.2|10.5|4.1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4443</TotalTime>
  <Words>879</Words>
  <Application>Microsoft Macintosh PowerPoint</Application>
  <PresentationFormat>On-screen Show (4:3)</PresentationFormat>
  <Paragraphs>133</Paragraphs>
  <Slides>22</Slides>
  <Notes>20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1_Custom Design</vt:lpstr>
      <vt:lpstr>Equation</vt:lpstr>
      <vt:lpstr>PowerPoint Presentation</vt:lpstr>
      <vt:lpstr>Mapping Rule (bij)</vt:lpstr>
      <vt:lpstr>size of the power set</vt:lpstr>
      <vt:lpstr> pow(A) bijection to bit-strings</vt:lpstr>
      <vt:lpstr> pow(A) bijection to bit-strings</vt:lpstr>
      <vt:lpstr>function &amp; surjective </vt:lpstr>
      <vt:lpstr>Mapping Rule (surj)</vt:lpstr>
      <vt:lpstr>Mapping Rule (surj)</vt:lpstr>
      <vt:lpstr>Mapping Rule (surj)</vt:lpstr>
      <vt:lpstr>Mapping Rule (surj)</vt:lpstr>
      <vt:lpstr>injection archery </vt:lpstr>
      <vt:lpstr>Mapping Rule (inj)</vt:lpstr>
      <vt:lpstr>Mapping Rule (inj)</vt:lpstr>
      <vt:lpstr>“jection” relations</vt:lpstr>
      <vt:lpstr>Mapping Lemma</vt:lpstr>
      <vt:lpstr>Familiar “size” properties</vt:lpstr>
      <vt:lpstr>Familiar “size” properties</vt:lpstr>
      <vt:lpstr>Familiar “size” properties</vt:lpstr>
      <vt:lpstr>Familiar “size” properties</vt:lpstr>
      <vt:lpstr>Familiar “size” properties</vt:lpstr>
      <vt:lpstr>Familiar “size” properties</vt:lpstr>
      <vt:lpstr>Familiar “size” properties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390</cp:revision>
  <cp:lastPrinted>2014-02-19T05:39:07Z</cp:lastPrinted>
  <dcterms:created xsi:type="dcterms:W3CDTF">2011-02-14T14:12:51Z</dcterms:created>
  <dcterms:modified xsi:type="dcterms:W3CDTF">2014-02-19T05:39:22Z</dcterms:modified>
</cp:coreProperties>
</file>