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28" r:id="rId2"/>
    <p:sldId id="890" r:id="rId3"/>
    <p:sldId id="900" r:id="rId4"/>
    <p:sldId id="892" r:id="rId5"/>
    <p:sldId id="885" r:id="rId6"/>
    <p:sldId id="886" r:id="rId7"/>
    <p:sldId id="888" r:id="rId8"/>
    <p:sldId id="889" r:id="rId9"/>
    <p:sldId id="906" r:id="rId10"/>
    <p:sldId id="905" r:id="rId11"/>
    <p:sldId id="901" r:id="rId12"/>
    <p:sldId id="883" r:id="rId13"/>
    <p:sldId id="884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23" d="100"/>
          <a:sy n="123" d="100"/>
        </p:scale>
        <p:origin x="-1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0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gcdeuclid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gcdeuclid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 smtClean="0"/>
              <a:t>Computing </a:t>
            </a:r>
            <a:r>
              <a:rPr lang="en-US" sz="6600" b="1" dirty="0" smtClean="0"/>
              <a:t>GCD’s</a:t>
            </a:r>
            <a:endParaRPr lang="en-US" sz="6600" b="1" dirty="0" smtClean="0"/>
          </a:p>
          <a:p>
            <a:pPr eaLnBrk="1" hangingPunct="1"/>
            <a:r>
              <a:rPr lang="en-US" sz="6600" b="1" dirty="0" smtClean="0"/>
              <a:t>The Euclidean</a:t>
            </a:r>
          </a:p>
          <a:p>
            <a:pPr eaLnBrk="1" hangingPunct="1"/>
            <a:r>
              <a:rPr lang="en-US" sz="6600" b="1" dirty="0" smtClean="0"/>
              <a:t>Algorithm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5105400" cy="990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</a:t>
            </a:r>
            <a:r>
              <a:rPr lang="en-US" dirty="0">
                <a:solidFill>
                  <a:srgbClr val="0000FF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8839200" cy="5105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At each transition,</a:t>
            </a:r>
            <a:r>
              <a:rPr lang="en-US" sz="4400" dirty="0" smtClean="0">
                <a:solidFill>
                  <a:srgbClr val="0000FF"/>
                </a:solidFill>
              </a:rPr>
              <a:t> x</a:t>
            </a:r>
            <a:r>
              <a:rPr lang="en-US" sz="4400" dirty="0" smtClean="0">
                <a:solidFill>
                  <a:srgbClr val="000000"/>
                </a:solidFill>
              </a:rPr>
              <a:t> is replaced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by </a:t>
            </a:r>
            <a:r>
              <a:rPr lang="en-US" sz="4400" dirty="0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00"/>
                </a:solidFill>
              </a:rPr>
              <a:t>.  </a:t>
            </a:r>
            <a:r>
              <a:rPr lang="en-US" sz="4400" dirty="0" smtClean="0">
                <a:solidFill>
                  <a:srgbClr val="000000"/>
                </a:solidFill>
              </a:rPr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y </a:t>
            </a:r>
            <a:r>
              <a:rPr lang="en-US" sz="44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≦</a:t>
            </a:r>
            <a:r>
              <a:rPr lang="en-US" sz="4400" dirty="0" smtClean="0">
                <a:solidFill>
                  <a:srgbClr val="0000FF"/>
                </a:solidFill>
              </a:rPr>
              <a:t> x/2</a:t>
            </a:r>
            <a:r>
              <a:rPr lang="en-US" sz="4400" dirty="0" smtClean="0">
                <a:solidFill>
                  <a:srgbClr val="000000"/>
                </a:solidFill>
              </a:rPr>
              <a:t>, then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00"/>
                </a:solidFill>
              </a:rPr>
              <a:t> gets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halved at this step. </a:t>
            </a:r>
            <a:r>
              <a:rPr lang="en-US" sz="4400" dirty="0" smtClean="0">
                <a:solidFill>
                  <a:srgbClr val="000000"/>
                </a:solidFill>
              </a:rPr>
              <a:t>I</a:t>
            </a:r>
            <a:r>
              <a:rPr lang="en-US" sz="4400" dirty="0" smtClean="0">
                <a:solidFill>
                  <a:srgbClr val="000000"/>
                </a:solidFill>
              </a:rPr>
              <a:t>f </a:t>
            </a:r>
            <a:r>
              <a:rPr lang="en-US" sz="4400" dirty="0">
                <a:solidFill>
                  <a:srgbClr val="0000FF"/>
                </a:solidFill>
              </a:rPr>
              <a:t>y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x/</a:t>
            </a:r>
            <a:r>
              <a:rPr lang="en-US" sz="44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then   </a:t>
            </a:r>
            <a:r>
              <a:rPr lang="en-US" sz="4400" dirty="0" smtClean="0">
                <a:solidFill>
                  <a:srgbClr val="0000FF"/>
                </a:solidFill>
              </a:rPr>
              <a:t>rem(</a:t>
            </a:r>
            <a:r>
              <a:rPr lang="en-US" sz="4400" dirty="0" err="1" smtClean="0">
                <a:solidFill>
                  <a:srgbClr val="0000FF"/>
                </a:solidFill>
              </a:rPr>
              <a:t>x,y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=</a:t>
            </a:r>
            <a:r>
              <a:rPr lang="en-US" sz="4400" dirty="0" smtClean="0">
                <a:solidFill>
                  <a:srgbClr val="0000FF"/>
                </a:solidFill>
              </a:rPr>
              <a:t> x – y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0000FF"/>
                </a:solidFill>
              </a:rPr>
              <a:t> x/2</a:t>
            </a:r>
            <a:r>
              <a:rPr lang="en-US" sz="4400" dirty="0" smtClean="0"/>
              <a:t>,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y gets </a:t>
            </a:r>
            <a:r>
              <a:rPr lang="en-US" sz="4400" dirty="0" smtClean="0">
                <a:solidFill>
                  <a:srgbClr val="000000"/>
                </a:solidFill>
              </a:rPr>
              <a:t>halved when it is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replaced by </a:t>
            </a:r>
            <a:r>
              <a:rPr lang="en-US" sz="4400" dirty="0" smtClean="0">
                <a:solidFill>
                  <a:srgbClr val="0000FF"/>
                </a:solidFill>
              </a:rPr>
              <a:t>rem</a:t>
            </a:r>
            <a:r>
              <a:rPr lang="en-US" sz="4400" dirty="0">
                <a:solidFill>
                  <a:srgbClr val="0000FF"/>
                </a:solidFill>
              </a:rPr>
              <a:t>(</a:t>
            </a:r>
            <a:r>
              <a:rPr lang="en-US" sz="4400" dirty="0" err="1">
                <a:solidFill>
                  <a:srgbClr val="0000FF"/>
                </a:solidFill>
              </a:rPr>
              <a:t>x,y</a:t>
            </a:r>
            <a:r>
              <a:rPr lang="en-US" sz="4400" dirty="0">
                <a:solidFill>
                  <a:srgbClr val="0000FF"/>
                </a:solidFill>
              </a:rPr>
              <a:t>)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after the 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next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step.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9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5105400" cy="990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60400" y="1219200"/>
            <a:ext cx="7797800" cy="4495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steps.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949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of 2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of these 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</a:t>
            </a:r>
            <a:r>
              <a:rPr lang="en-US" sz="60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must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divide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04800" y="762000"/>
            <a:ext cx="8599259" cy="2477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(b,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48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 </a:t>
            </a:r>
            <a:r>
              <a:rPr lang="en-US" sz="4800" dirty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</a:p>
          <a:p>
            <a:pPr algn="l"/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and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b,r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have</a:t>
            </a:r>
          </a:p>
          <a:p>
            <a:pPr algn="l"/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same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divisors</a:t>
            </a:r>
            <a:endParaRPr lang="en-US" sz="5400" dirty="0" smtClean="0">
              <a:solidFill>
                <a:srgbClr val="000000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04800" y="762000"/>
            <a:ext cx="8599259" cy="2477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(b,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48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 </a:t>
            </a:r>
            <a:r>
              <a:rPr lang="en-US" sz="4800" dirty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669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gcdeuclid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5" imgW="431800" imgH="165100" progId="Equation.DSMT4">
                  <p:embed/>
                </p:oleObj>
              </mc:Choice>
              <mc:Fallback>
                <p:oleObj name="Equation" r:id="rId5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52400"/>
            <a:ext cx="66294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partial</a:t>
            </a:r>
            <a:r>
              <a:rPr lang="en-US" sz="4000" dirty="0" smtClean="0"/>
              <a:t> correctness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389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52400"/>
            <a:ext cx="66294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partial</a:t>
            </a:r>
            <a:r>
              <a:rPr lang="en-US" sz="4000" dirty="0" smtClean="0"/>
              <a:t>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8039611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 </a:t>
            </a:r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(if any)</a:t>
            </a:r>
            <a:endParaRPr lang="en-US" sz="6000" dirty="0" smtClean="0">
              <a:solidFill>
                <a:srgbClr val="008000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0966" grpId="0" build="p" autoUpdateAnimBg="0"/>
      <p:bldP spid="409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5105400" cy="990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</a:t>
            </a:r>
            <a:r>
              <a:rPr lang="en-US" dirty="0">
                <a:solidFill>
                  <a:srgbClr val="0000FF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8686800" cy="4495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At each transition,</a:t>
            </a:r>
            <a:r>
              <a:rPr lang="en-US" sz="4400" dirty="0" smtClean="0">
                <a:solidFill>
                  <a:srgbClr val="0000FF"/>
                </a:solidFill>
              </a:rPr>
              <a:t> x</a:t>
            </a:r>
            <a:r>
              <a:rPr lang="en-US" sz="4400" dirty="0" smtClean="0">
                <a:solidFill>
                  <a:srgbClr val="000000"/>
                </a:solidFill>
              </a:rPr>
              <a:t> is replaced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by </a:t>
            </a:r>
            <a:r>
              <a:rPr lang="en-US" sz="4400" dirty="0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00"/>
                </a:solidFill>
              </a:rPr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5105400" cy="990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</a:t>
            </a:r>
            <a:r>
              <a:rPr lang="en-US" dirty="0">
                <a:solidFill>
                  <a:srgbClr val="0000FF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8686800" cy="4495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At each transition,</a:t>
            </a:r>
            <a:r>
              <a:rPr lang="en-US" sz="4400" dirty="0" smtClean="0">
                <a:solidFill>
                  <a:srgbClr val="0000FF"/>
                </a:solidFill>
              </a:rPr>
              <a:t> x</a:t>
            </a:r>
            <a:r>
              <a:rPr lang="en-US" sz="4400" dirty="0" smtClean="0">
                <a:solidFill>
                  <a:srgbClr val="000000"/>
                </a:solidFill>
              </a:rPr>
              <a:t> is replaced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by </a:t>
            </a:r>
            <a:r>
              <a:rPr lang="en-US" sz="4400" dirty="0" smtClean="0">
                <a:solidFill>
                  <a:srgbClr val="0000FF"/>
                </a:solidFill>
              </a:rPr>
              <a:t>y</a:t>
            </a:r>
            <a:r>
              <a:rPr lang="en-US" sz="4400" dirty="0" smtClean="0">
                <a:solidFill>
                  <a:srgbClr val="000000"/>
                </a:solidFill>
              </a:rPr>
              <a:t>.  </a:t>
            </a:r>
            <a:r>
              <a:rPr lang="en-US" sz="4400" dirty="0" smtClean="0">
                <a:solidFill>
                  <a:srgbClr val="000000"/>
                </a:solidFill>
              </a:rPr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y </a:t>
            </a:r>
            <a:r>
              <a:rPr lang="en-US" sz="4400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≦</a:t>
            </a:r>
            <a:r>
              <a:rPr lang="en-US" sz="4400" dirty="0" smtClean="0">
                <a:solidFill>
                  <a:srgbClr val="0000FF"/>
                </a:solidFill>
              </a:rPr>
              <a:t> x/2</a:t>
            </a:r>
            <a:r>
              <a:rPr lang="en-US" sz="4400" dirty="0" smtClean="0">
                <a:solidFill>
                  <a:srgbClr val="000000"/>
                </a:solidFill>
              </a:rPr>
              <a:t>, then </a:t>
            </a:r>
            <a:r>
              <a:rPr lang="en-US" sz="4400" dirty="0" smtClean="0">
                <a:solidFill>
                  <a:srgbClr val="0000FF"/>
                </a:solidFill>
              </a:rPr>
              <a:t>x</a:t>
            </a:r>
            <a:r>
              <a:rPr lang="en-US" sz="4400" dirty="0" smtClean="0">
                <a:solidFill>
                  <a:srgbClr val="000000"/>
                </a:solidFill>
              </a:rPr>
              <a:t> gets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</a:rPr>
              <a:t>halved at this step.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gcdeuclid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0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9784</TotalTime>
  <Words>642</Words>
  <Application>Microsoft Macintosh PowerPoint</Application>
  <PresentationFormat>On-screen Show (4:3)</PresentationFormat>
  <Paragraphs>104</Paragraphs>
  <Slides>13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PowerPoint Presentation</vt:lpstr>
      <vt:lpstr>PowerPoint Presentation</vt:lpstr>
      <vt:lpstr>GCD example</vt:lpstr>
      <vt:lpstr>Euclidean Algorithm</vt:lpstr>
      <vt:lpstr>GCD partial correctness</vt:lpstr>
      <vt:lpstr>GCD partial correctness</vt:lpstr>
      <vt:lpstr>GCD Termination</vt:lpstr>
      <vt:lpstr>GCD Termination</vt:lpstr>
      <vt:lpstr>GCD Termination</vt:lpstr>
      <vt:lpstr>GCD Termination</vt:lpstr>
      <vt:lpstr>GCD correctness</vt:lpstr>
      <vt:lpstr>GCD example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1380</cp:revision>
  <cp:lastPrinted>2015-03-03T18:22:06Z</cp:lastPrinted>
  <dcterms:created xsi:type="dcterms:W3CDTF">2011-03-02T16:56:28Z</dcterms:created>
  <dcterms:modified xsi:type="dcterms:W3CDTF">2015-03-03T22:19:44Z</dcterms:modified>
</cp:coreProperties>
</file>