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embeddings/oleObject1.bin" ContentType="application/vnd.openxmlformats-officedocument.oleObject"/>
  <Override PartName="/ppt/notesSlides/notesSlide5.xml" ContentType="application/vnd.openxmlformats-officedocument.presentationml.notesSlide+xml"/>
  <Override PartName="/ppt/embeddings/oleObject2.bin" ContentType="application/vnd.openxmlformats-officedocument.oleObject"/>
  <Override PartName="/ppt/notesSlides/notesSlide6.xml" ContentType="application/vnd.openxmlformats-officedocument.presentationml.notesSlide+xml"/>
  <Override PartName="/ppt/embeddings/oleObject3.bin" ContentType="application/vnd.openxmlformats-officedocument.oleObject"/>
  <Override PartName="/ppt/notesSlides/notesSlide7.xml" ContentType="application/vnd.openxmlformats-officedocument.presentationml.notesSlide+xml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notesSlides/notesSlide8.xml" ContentType="application/vnd.openxmlformats-officedocument.presentationml.notesSlide+xml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notesSlides/notesSlide9.xml" ContentType="application/vnd.openxmlformats-officedocument.presentationml.notesSlide+xml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notesSlides/notesSlide10.xml" ContentType="application/vnd.openxmlformats-officedocument.presentationml.notesSlide+xml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embeddings/oleObject12.bin" ContentType="application/vnd.openxmlformats-officedocument.oleObject"/>
  <Override PartName="/ppt/notesSlides/notesSlide13.xml" ContentType="application/vnd.openxmlformats-officedocument.presentationml.notesSlide+xml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notesSlides/notesSlide14.xml" ContentType="application/vnd.openxmlformats-officedocument.presentationml.notesSlide+xml"/>
  <Override PartName="/ppt/embeddings/oleObject16.bin" ContentType="application/vnd.openxmlformats-officedocument.oleObject"/>
  <Override PartName="/ppt/embeddings/oleObject17.bin" ContentType="application/vnd.openxmlformats-officedocument.oleObject"/>
  <Override PartName="/ppt/embeddings/oleObject18.bin" ContentType="application/vnd.openxmlformats-officedocument.oleObject"/>
  <Override PartName="/ppt/embeddings/oleObject19.bin" ContentType="application/vnd.openxmlformats-officedocument.oleObject"/>
  <Override PartName="/ppt/embeddings/oleObject20.bin" ContentType="application/vnd.openxmlformats-officedocument.oleObject"/>
  <Override PartName="/ppt/notesSlides/notesSlide15.xml" ContentType="application/vnd.openxmlformats-officedocument.presentationml.notesSlide+xml"/>
  <Override PartName="/ppt/embeddings/oleObject21.bin" ContentType="application/vnd.openxmlformats-officedocument.oleObject"/>
  <Override PartName="/ppt/embeddings/oleObject22.bin" ContentType="application/vnd.openxmlformats-officedocument.oleObject"/>
  <Override PartName="/ppt/embeddings/oleObject23.bin" ContentType="application/vnd.openxmlformats-officedocument.oleObject"/>
  <Override PartName="/ppt/embeddings/oleObject24.bin" ContentType="application/vnd.openxmlformats-officedocument.oleObject"/>
  <Override PartName="/ppt/embeddings/oleObject25.bin" ContentType="application/vnd.openxmlformats-officedocument.oleObject"/>
  <Override PartName="/ppt/notesSlides/notesSlide16.xml" ContentType="application/vnd.openxmlformats-officedocument.presentationml.notesSlide+xml"/>
  <Override PartName="/ppt/embeddings/oleObject26.bin" ContentType="application/vnd.openxmlformats-officedocument.oleObject"/>
  <Override PartName="/ppt/embeddings/oleObject27.bin" ContentType="application/vnd.openxmlformats-officedocument.oleObject"/>
  <Override PartName="/ppt/embeddings/oleObject28.bin" ContentType="application/vnd.openxmlformats-officedocument.oleObject"/>
  <Override PartName="/ppt/embeddings/oleObject29.bin" ContentType="application/vnd.openxmlformats-officedocument.oleObject"/>
  <Override PartName="/ppt/embeddings/oleObject30.bin" ContentType="application/vnd.openxmlformats-officedocument.oleObject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embeddings/oleObject31.bin" ContentType="application/vnd.openxmlformats-officedocument.oleObject"/>
  <Override PartName="/ppt/notesSlides/notesSlide19.xml" ContentType="application/vnd.openxmlformats-officedocument.presentationml.notesSlide+xml"/>
  <Override PartName="/ppt/embeddings/oleObject32.bin" ContentType="application/vnd.openxmlformats-officedocument.oleObject"/>
  <Override PartName="/ppt/notesSlides/notesSlide20.xml" ContentType="application/vnd.openxmlformats-officedocument.presentationml.notesSlide+xml"/>
  <Override PartName="/ppt/embeddings/oleObject33.bin" ContentType="application/vnd.openxmlformats-officedocument.oleObject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2" r:id="rId1"/>
  </p:sldMasterIdLst>
  <p:notesMasterIdLst>
    <p:notesMasterId r:id="rId27"/>
  </p:notesMasterIdLst>
  <p:handoutMasterIdLst>
    <p:handoutMasterId r:id="rId28"/>
  </p:handoutMasterIdLst>
  <p:sldIdLst>
    <p:sldId id="857" r:id="rId2"/>
    <p:sldId id="896" r:id="rId3"/>
    <p:sldId id="897" r:id="rId4"/>
    <p:sldId id="902" r:id="rId5"/>
    <p:sldId id="903" r:id="rId6"/>
    <p:sldId id="869" r:id="rId7"/>
    <p:sldId id="870" r:id="rId8"/>
    <p:sldId id="871" r:id="rId9"/>
    <p:sldId id="886" r:id="rId10"/>
    <p:sldId id="900" r:id="rId11"/>
    <p:sldId id="876" r:id="rId12"/>
    <p:sldId id="887" r:id="rId13"/>
    <p:sldId id="879" r:id="rId14"/>
    <p:sldId id="904" r:id="rId15"/>
    <p:sldId id="905" r:id="rId16"/>
    <p:sldId id="906" r:id="rId17"/>
    <p:sldId id="880" r:id="rId18"/>
    <p:sldId id="881" r:id="rId19"/>
    <p:sldId id="888" r:id="rId20"/>
    <p:sldId id="901" r:id="rId21"/>
    <p:sldId id="894" r:id="rId22"/>
    <p:sldId id="883" r:id="rId23"/>
    <p:sldId id="891" r:id="rId24"/>
    <p:sldId id="895" r:id="rId25"/>
    <p:sldId id="893" r:id="rId26"/>
  </p:sldIdLst>
  <p:sldSz cx="9144000" cy="6858000" type="screen4x3"/>
  <p:notesSz cx="9601200" cy="7315200"/>
  <p:custDataLst>
    <p:tags r:id="rId30"/>
  </p:custDataLst>
  <p:defaultTextStyle>
    <a:defPPr>
      <a:defRPr lang="en-US"/>
    </a:defPPr>
    <a:lvl1pPr algn="l" rtl="0" fontAlgn="base">
      <a:spcBef>
        <a:spcPct val="20000"/>
      </a:spcBef>
      <a:spcAft>
        <a:spcPct val="0"/>
      </a:spcAft>
      <a:buChar char="•"/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buChar char="•"/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buChar char="•"/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buChar char="•"/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buChar char="•"/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 useTimings="0">
    <p:browse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F009F"/>
    <a:srgbClr val="0033CC"/>
    <a:srgbClr val="008000"/>
    <a:srgbClr val="FF00FF"/>
    <a:srgbClr val="996633"/>
    <a:srgbClr val="CC9900"/>
    <a:srgbClr val="996600"/>
    <a:srgbClr val="FF505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115" autoAdjust="0"/>
    <p:restoredTop sz="92496" autoAdjust="0"/>
  </p:normalViewPr>
  <p:slideViewPr>
    <p:cSldViewPr snapToGrid="0" showGuides="1">
      <p:cViewPr varScale="1">
        <p:scale>
          <a:sx n="102" d="100"/>
          <a:sy n="102" d="100"/>
        </p:scale>
        <p:origin x="-256" y="-112"/>
      </p:cViewPr>
      <p:guideLst>
        <p:guide orient="horz" pos="2157"/>
        <p:guide pos="288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5448"/>
    </p:cViewPr>
  </p:sorterViewPr>
  <p:notesViewPr>
    <p:cSldViewPr snapToGrid="0" showGuides="1">
      <p:cViewPr varScale="1">
        <p:scale>
          <a:sx n="59" d="100"/>
          <a:sy n="59" d="100"/>
        </p:scale>
        <p:origin x="-1788" y="-90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handoutMaster" Target="handoutMasters/handoutMaster1.xml"/><Relationship Id="rId2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tags" Target="tags/tag1.xml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4" Type="http://schemas.openxmlformats.org/officeDocument/2006/relationships/image" Target="../media/image10.emf"/><Relationship Id="rId1" Type="http://schemas.openxmlformats.org/officeDocument/2006/relationships/image" Target="../media/image8.wmf"/><Relationship Id="rId2" Type="http://schemas.openxmlformats.org/officeDocument/2006/relationships/image" Target="../media/image9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4" Type="http://schemas.openxmlformats.org/officeDocument/2006/relationships/image" Target="../media/image10.emf"/><Relationship Id="rId1" Type="http://schemas.openxmlformats.org/officeDocument/2006/relationships/image" Target="../media/image8.wmf"/><Relationship Id="rId2" Type="http://schemas.openxmlformats.org/officeDocument/2006/relationships/image" Target="../media/image9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4" Type="http://schemas.openxmlformats.org/officeDocument/2006/relationships/image" Target="../media/image10.emf"/><Relationship Id="rId1" Type="http://schemas.openxmlformats.org/officeDocument/2006/relationships/image" Target="../media/image8.wmf"/><Relationship Id="rId2" Type="http://schemas.openxmlformats.org/officeDocument/2006/relationships/image" Target="../media/image9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Relationship Id="rId2" Type="http://schemas.openxmlformats.org/officeDocument/2006/relationships/image" Target="../media/image9.wmf"/><Relationship Id="rId3" Type="http://schemas.openxmlformats.org/officeDocument/2006/relationships/image" Target="../media/image1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1" rIns="96646" bIns="48321" numCol="1" anchor="t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1" rIns="96646" bIns="48321" numCol="1" anchor="t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1" rIns="96646" bIns="48321" numCol="1" anchor="b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1" rIns="96646" bIns="48321" numCol="1" anchor="b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fld id="{488BA1BB-4B16-4A35-908A-28467A68D35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102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1" rIns="96646" bIns="48321" numCol="1" anchor="t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0265" y="0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1" rIns="96646" bIns="48321" numCol="1" anchor="t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1411" y="3474963"/>
            <a:ext cx="7038380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1" rIns="96646" bIns="4832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9924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1" rIns="96646" bIns="48321" numCol="1" anchor="b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0265" y="6949924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1" rIns="96646" bIns="48321" numCol="1" anchor="b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fld id="{2EFF8EEE-4460-471C-A98C-381116B839B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63381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79327" y="3474963"/>
            <a:ext cx="7042547" cy="3291114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79327" y="3474963"/>
            <a:ext cx="7042547" cy="3291114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79327" y="3474963"/>
            <a:ext cx="7042547" cy="3291114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79327" y="3474963"/>
            <a:ext cx="7042547" cy="3291114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79327" y="3474963"/>
            <a:ext cx="7042547" cy="3291114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79327" y="3474963"/>
            <a:ext cx="7042547" cy="3291114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79327" y="3474963"/>
            <a:ext cx="7042547" cy="3291114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79327" y="3474963"/>
            <a:ext cx="7042547" cy="3291114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79327" y="3474963"/>
            <a:ext cx="7042547" cy="3291114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79327" y="3474963"/>
            <a:ext cx="7042547" cy="3291114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79327" y="3474963"/>
            <a:ext cx="7042547" cy="3291114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79327" y="3474963"/>
            <a:ext cx="7042547" cy="3291114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79327" y="3474963"/>
            <a:ext cx="7042547" cy="3291114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79327" y="3474963"/>
            <a:ext cx="7042547" cy="3291114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79327" y="3474963"/>
            <a:ext cx="7042547" cy="3291114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79327" y="3474963"/>
            <a:ext cx="7042547" cy="3291114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79327" y="3474963"/>
            <a:ext cx="7042547" cy="3291114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79327" y="3474963"/>
            <a:ext cx="7042547" cy="3291114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79327" y="3474963"/>
            <a:ext cx="7042547" cy="3291114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79327" y="3474963"/>
            <a:ext cx="7042547" cy="3291114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79327" y="3474963"/>
            <a:ext cx="7042547" cy="3291114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79327" y="3474963"/>
            <a:ext cx="7042547" cy="3291114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79327" y="3474963"/>
            <a:ext cx="7042547" cy="3291114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79327" y="3474963"/>
            <a:ext cx="7042547" cy="3291114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79327" y="3474963"/>
            <a:ext cx="7042547" cy="3291114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Hall.</a:t>
            </a:r>
            <a:fld id="{1411C1AC-AFEC-49C2-A4DB-6DB9A461028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Hall.</a:t>
            </a:r>
            <a:fld id="{54FC5BA4-4A2B-46CF-88E0-09AFB3EDD39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Hall.</a:t>
            </a:r>
            <a:fld id="{532E8093-6289-4304-82C5-D7AF9B15B07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Hall.</a:t>
            </a:r>
            <a:fld id="{1F620FA0-E02D-432F-B1A1-B885B2F690E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Hall.</a:t>
            </a:r>
            <a:fld id="{03FA38D7-FC4B-409C-BF09-87DC9513A28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Hall.</a:t>
            </a:r>
            <a:fld id="{CE7090F7-0A66-45DA-8B16-6E98536F68F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1229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05713" y="6583363"/>
            <a:ext cx="148113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buNone/>
              <a:defRPr sz="1000" dirty="0" err="1" smtClean="0">
                <a:latin typeface="+mj-lt"/>
              </a:defRPr>
            </a:lvl1pPr>
          </a:lstStyle>
          <a:p>
            <a:pPr>
              <a:defRPr/>
            </a:pPr>
            <a:r>
              <a:rPr lang="en-US" dirty="0" smtClean="0"/>
              <a:t>Hall.</a:t>
            </a:r>
            <a:fld id="{1469509F-3470-40DB-914A-049BEEC9D3E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6149" name="Picture 12" descr="board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302" name="Rectangle 14"/>
          <p:cNvSpPr>
            <a:spLocks noChangeArrowheads="1"/>
          </p:cNvSpPr>
          <p:nvPr/>
        </p:nvSpPr>
        <p:spPr bwMode="auto">
          <a:xfrm>
            <a:off x="3502014" y="6602413"/>
            <a:ext cx="2122859" cy="24622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buNone/>
              <a:defRPr/>
            </a:pPr>
            <a:r>
              <a:rPr lang="en-US" altLang="zh-CN" sz="1000" dirty="0" smtClean="0">
                <a:latin typeface="Comic Sans MS" pitchFamily="66" charset="0"/>
                <a:ea typeface="宋体" pitchFamily="2" charset="-122"/>
              </a:rPr>
              <a:t>Albert R Meyer.     April</a:t>
            </a:r>
            <a:r>
              <a:rPr lang="en-US" altLang="zh-CN" sz="1000" baseline="0" dirty="0" smtClean="0">
                <a:latin typeface="Comic Sans MS" pitchFamily="66" charset="0"/>
                <a:ea typeface="宋体" pitchFamily="2" charset="-122"/>
              </a:rPr>
              <a:t> 4</a:t>
            </a:r>
            <a:r>
              <a:rPr lang="en-US" altLang="zh-CN" sz="1000" dirty="0" smtClean="0">
                <a:latin typeface="Comic Sans MS" pitchFamily="66" charset="0"/>
                <a:ea typeface="宋体" pitchFamily="2" charset="-122"/>
              </a:rPr>
              <a:t>, 2016</a:t>
            </a:r>
            <a:endParaRPr lang="en-US" altLang="zh-CN" sz="1000" dirty="0">
              <a:latin typeface="Comic Sans MS" pitchFamily="66" charset="0"/>
              <a:ea typeface="宋体" pitchFamily="2" charset="-122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0" y="6500090"/>
            <a:ext cx="1016000" cy="35790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8" r:id="rId4"/>
    <p:sldLayoutId id="2147483669" r:id="rId5"/>
    <p:sldLayoutId id="2147483671" r:id="rId6"/>
  </p:sldLayoutIdLst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oleObject" Target="../embeddings/oleObject10.bin"/><Relationship Id="rId5" Type="http://schemas.openxmlformats.org/officeDocument/2006/relationships/image" Target="../media/image6.wmf"/><Relationship Id="rId6" Type="http://schemas.openxmlformats.org/officeDocument/2006/relationships/oleObject" Target="../embeddings/oleObject11.bin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4" Type="http://schemas.openxmlformats.org/officeDocument/2006/relationships/oleObject" Target="../embeddings/oleObject12.bin"/><Relationship Id="rId5" Type="http://schemas.openxmlformats.org/officeDocument/2006/relationships/image" Target="../media/image7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4" Type="http://schemas.openxmlformats.org/officeDocument/2006/relationships/oleObject" Target="../embeddings/oleObject13.bin"/><Relationship Id="rId5" Type="http://schemas.openxmlformats.org/officeDocument/2006/relationships/image" Target="../media/image8.wmf"/><Relationship Id="rId6" Type="http://schemas.openxmlformats.org/officeDocument/2006/relationships/oleObject" Target="../embeddings/oleObject14.bin"/><Relationship Id="rId7" Type="http://schemas.openxmlformats.org/officeDocument/2006/relationships/image" Target="../media/image9.wmf"/><Relationship Id="rId8" Type="http://schemas.openxmlformats.org/officeDocument/2006/relationships/oleObject" Target="../embeddings/oleObject15.bin"/><Relationship Id="rId9" Type="http://schemas.openxmlformats.org/officeDocument/2006/relationships/image" Target="../media/image10.e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20.bin"/><Relationship Id="rId12" Type="http://schemas.openxmlformats.org/officeDocument/2006/relationships/image" Target="../media/image10.e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4.xml"/><Relationship Id="rId4" Type="http://schemas.openxmlformats.org/officeDocument/2006/relationships/oleObject" Target="../embeddings/oleObject16.bin"/><Relationship Id="rId5" Type="http://schemas.openxmlformats.org/officeDocument/2006/relationships/image" Target="../media/image8.wmf"/><Relationship Id="rId6" Type="http://schemas.openxmlformats.org/officeDocument/2006/relationships/oleObject" Target="../embeddings/oleObject17.bin"/><Relationship Id="rId7" Type="http://schemas.openxmlformats.org/officeDocument/2006/relationships/image" Target="../media/image9.wmf"/><Relationship Id="rId8" Type="http://schemas.openxmlformats.org/officeDocument/2006/relationships/oleObject" Target="../embeddings/oleObject18.bin"/><Relationship Id="rId9" Type="http://schemas.openxmlformats.org/officeDocument/2006/relationships/image" Target="../media/image11.emf"/><Relationship Id="rId10" Type="http://schemas.openxmlformats.org/officeDocument/2006/relationships/oleObject" Target="../embeddings/oleObject19.bin"/></Relationships>
</file>

<file path=ppt/slides/_rels/slide15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25.bin"/><Relationship Id="rId12" Type="http://schemas.openxmlformats.org/officeDocument/2006/relationships/image" Target="../media/image10.e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5.xml"/><Relationship Id="rId4" Type="http://schemas.openxmlformats.org/officeDocument/2006/relationships/oleObject" Target="../embeddings/oleObject21.bin"/><Relationship Id="rId5" Type="http://schemas.openxmlformats.org/officeDocument/2006/relationships/image" Target="../media/image8.wmf"/><Relationship Id="rId6" Type="http://schemas.openxmlformats.org/officeDocument/2006/relationships/oleObject" Target="../embeddings/oleObject22.bin"/><Relationship Id="rId7" Type="http://schemas.openxmlformats.org/officeDocument/2006/relationships/image" Target="../media/image9.wmf"/><Relationship Id="rId8" Type="http://schemas.openxmlformats.org/officeDocument/2006/relationships/oleObject" Target="../embeddings/oleObject23.bin"/><Relationship Id="rId9" Type="http://schemas.openxmlformats.org/officeDocument/2006/relationships/image" Target="../media/image11.emf"/><Relationship Id="rId10" Type="http://schemas.openxmlformats.org/officeDocument/2006/relationships/oleObject" Target="../embeddings/oleObject24.bin"/></Relationships>
</file>

<file path=ppt/slides/_rels/slide16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30.bin"/><Relationship Id="rId12" Type="http://schemas.openxmlformats.org/officeDocument/2006/relationships/image" Target="../media/image10.emf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6.xml"/><Relationship Id="rId4" Type="http://schemas.openxmlformats.org/officeDocument/2006/relationships/oleObject" Target="../embeddings/oleObject26.bin"/><Relationship Id="rId5" Type="http://schemas.openxmlformats.org/officeDocument/2006/relationships/image" Target="../media/image8.wmf"/><Relationship Id="rId6" Type="http://schemas.openxmlformats.org/officeDocument/2006/relationships/oleObject" Target="../embeddings/oleObject27.bin"/><Relationship Id="rId7" Type="http://schemas.openxmlformats.org/officeDocument/2006/relationships/image" Target="../media/image9.wmf"/><Relationship Id="rId8" Type="http://schemas.openxmlformats.org/officeDocument/2006/relationships/oleObject" Target="../embeddings/oleObject28.bin"/><Relationship Id="rId9" Type="http://schemas.openxmlformats.org/officeDocument/2006/relationships/image" Target="../media/image11.emf"/><Relationship Id="rId10" Type="http://schemas.openxmlformats.org/officeDocument/2006/relationships/oleObject" Target="../embeddings/oleObject29.bin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4" Type="http://schemas.openxmlformats.org/officeDocument/2006/relationships/oleObject" Target="../embeddings/oleObject31.bin"/><Relationship Id="rId5" Type="http://schemas.openxmlformats.org/officeDocument/2006/relationships/image" Target="../media/image12.emf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4" Type="http://schemas.openxmlformats.org/officeDocument/2006/relationships/oleObject" Target="../embeddings/oleObject32.bin"/><Relationship Id="rId5" Type="http://schemas.openxmlformats.org/officeDocument/2006/relationships/image" Target="../media/image13.emf"/><Relationship Id="rId1" Type="http://schemas.openxmlformats.org/officeDocument/2006/relationships/vmlDrawing" Target="../drawings/vmlDrawing14.v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4" Type="http://schemas.openxmlformats.org/officeDocument/2006/relationships/oleObject" Target="../embeddings/oleObject33.bin"/><Relationship Id="rId5" Type="http://schemas.openxmlformats.org/officeDocument/2006/relationships/image" Target="../media/image13.emf"/><Relationship Id="rId1" Type="http://schemas.openxmlformats.org/officeDocument/2006/relationships/vmlDrawing" Target="../drawings/vmlDrawing15.vml"/><Relationship Id="rId2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4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5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oleObject" Target="../embeddings/oleObject4.bin"/><Relationship Id="rId5" Type="http://schemas.openxmlformats.org/officeDocument/2006/relationships/image" Target="../media/image6.wmf"/><Relationship Id="rId6" Type="http://schemas.openxmlformats.org/officeDocument/2006/relationships/oleObject" Target="../embeddings/oleObject5.bin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oleObject" Target="../embeddings/oleObject6.bin"/><Relationship Id="rId5" Type="http://schemas.openxmlformats.org/officeDocument/2006/relationships/image" Target="../media/image6.wmf"/><Relationship Id="rId6" Type="http://schemas.openxmlformats.org/officeDocument/2006/relationships/oleObject" Target="../embeddings/oleObject7.bin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oleObject" Target="../embeddings/oleObject8.bin"/><Relationship Id="rId5" Type="http://schemas.openxmlformats.org/officeDocument/2006/relationships/image" Target="../media/image6.wmf"/><Relationship Id="rId6" Type="http://schemas.openxmlformats.org/officeDocument/2006/relationships/oleObject" Target="../embeddings/oleObject9.bin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719602" y="1676400"/>
            <a:ext cx="7924800" cy="4114800"/>
          </a:xfrm>
        </p:spPr>
        <p:txBody>
          <a:bodyPr/>
          <a:lstStyle/>
          <a:p>
            <a:r>
              <a:rPr lang="en-US" sz="9600" b="1" dirty="0" smtClean="0"/>
              <a:t>Hall’s</a:t>
            </a:r>
          </a:p>
          <a:p>
            <a:r>
              <a:rPr lang="en-US" sz="9600" b="1" dirty="0" smtClean="0"/>
              <a:t>Theorem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Hall.</a:t>
            </a:r>
            <a:fld id="{9ACC12FA-6F6F-4B19-8ECB-8859505F4A84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1456369" y="381000"/>
            <a:ext cx="6316152" cy="101566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sz="2800" b="1" i="1" dirty="0">
                <a:solidFill>
                  <a:schemeClr val="tx2"/>
                </a:solidFill>
                <a:latin typeface="Comic Sans MS" pitchFamily="66" charset="0"/>
              </a:rPr>
              <a:t>Mathematics for Computer Science</a:t>
            </a:r>
            <a:r>
              <a:rPr lang="en-US" b="1" i="1" dirty="0">
                <a:solidFill>
                  <a:schemeClr val="tx2"/>
                </a:solidFill>
                <a:latin typeface="Comic Sans MS" pitchFamily="66" charset="0"/>
              </a:rPr>
              <a:t/>
            </a:r>
            <a:br>
              <a:rPr lang="en-US" b="1" i="1" dirty="0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sz="2400" b="1" dirty="0">
                <a:solidFill>
                  <a:srgbClr val="008000"/>
                </a:solidFill>
                <a:latin typeface="Comic Sans MS" pitchFamily="66" charset="0"/>
              </a:rPr>
              <a:t>MIT</a:t>
            </a:r>
            <a:r>
              <a:rPr lang="en-US" b="1" i="1" dirty="0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2400" b="1" dirty="0">
                <a:solidFill>
                  <a:srgbClr val="008000"/>
                </a:solidFill>
                <a:latin typeface="Comic Sans MS" pitchFamily="66" charset="0"/>
              </a:rPr>
              <a:t>6.042J/18.062J</a:t>
            </a:r>
          </a:p>
        </p:txBody>
      </p:sp>
    </p:spTree>
    <p:extLst>
      <p:ext uri="{BB962C8B-B14F-4D97-AF65-F5344CB8AC3E}">
        <p14:creationId xmlns:p14="http://schemas.microsoft.com/office/powerpoint/2010/main" val="3606899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9" name="Text Box 3"/>
          <p:cNvSpPr txBox="1">
            <a:spLocks noChangeArrowheads="1"/>
          </p:cNvSpPr>
          <p:nvPr/>
        </p:nvSpPr>
        <p:spPr bwMode="auto">
          <a:xfrm>
            <a:off x="547719" y="995363"/>
            <a:ext cx="8122736" cy="2394502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4400" dirty="0" smtClean="0">
                <a:latin typeface="Comic Sans MS" pitchFamily="8" charset="0"/>
              </a:rPr>
              <a:t>If every </a:t>
            </a:r>
            <a:r>
              <a:rPr lang="en-US" sz="4400" dirty="0">
                <a:latin typeface="Comic Sans MS" pitchFamily="8" charset="0"/>
              </a:rPr>
              <a:t>girl likes</a:t>
            </a:r>
            <a:r>
              <a:rPr lang="en-US" sz="4400" dirty="0" smtClean="0">
                <a:latin typeface="Comic Sans MS" pitchFamily="8" charset="0"/>
              </a:rPr>
              <a:t> </a:t>
            </a:r>
            <a:r>
              <a:rPr lang="en-US" sz="4400" b="1" dirty="0" smtClean="0">
                <a:solidFill>
                  <a:srgbClr val="008000"/>
                </a:solidFill>
                <a:latin typeface="Euclid Symbol" charset="2"/>
                <a:ea typeface="Cambria Math" pitchFamily="18" charset="0"/>
                <a:cs typeface="Euclid Symbol" charset="2"/>
                <a:sym typeface="Euclid Symbol" pitchFamily="18" charset="2"/>
              </a:rPr>
              <a:t>≥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8" charset="0"/>
              </a:rPr>
              <a:t> </a:t>
            </a:r>
            <a:r>
              <a:rPr lang="en-US" sz="4400" dirty="0">
                <a:solidFill>
                  <a:srgbClr val="0000FF"/>
                </a:solidFill>
                <a:latin typeface="Comic Sans MS" pitchFamily="8" charset="0"/>
              </a:rPr>
              <a:t>d</a:t>
            </a:r>
            <a:r>
              <a:rPr lang="en-US" sz="4400" dirty="0">
                <a:latin typeface="Comic Sans MS" pitchFamily="8" charset="0"/>
              </a:rPr>
              <a:t>  boys</a:t>
            </a:r>
            <a:r>
              <a:rPr lang="en-US" sz="4400" dirty="0" smtClean="0">
                <a:latin typeface="Comic Sans MS" pitchFamily="8" charset="0"/>
              </a:rPr>
              <a:t>,</a:t>
            </a:r>
          </a:p>
          <a:p>
            <a:pPr>
              <a:buNone/>
            </a:pPr>
            <a:r>
              <a:rPr lang="en-US" sz="4400" dirty="0" smtClean="0">
                <a:latin typeface="Comic Sans MS" pitchFamily="8" charset="0"/>
              </a:rPr>
              <a:t>and every boy likes </a:t>
            </a:r>
            <a:r>
              <a:rPr lang="en-US" sz="4400" b="1" dirty="0" smtClean="0">
                <a:solidFill>
                  <a:srgbClr val="FF6600"/>
                </a:solidFill>
                <a:latin typeface="Euclid Symbol" charset="2"/>
                <a:ea typeface="Cambria Math" pitchFamily="18" charset="0"/>
                <a:cs typeface="Euclid Symbol" charset="2"/>
                <a:sym typeface="Euclid Symbol" pitchFamily="18" charset="2"/>
              </a:rPr>
              <a:t>≤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8" charset="0"/>
              </a:rPr>
              <a:t> d</a:t>
            </a:r>
            <a:r>
              <a:rPr lang="en-US" sz="4400" dirty="0" smtClean="0">
                <a:latin typeface="Comic Sans MS" pitchFamily="8" charset="0"/>
              </a:rPr>
              <a:t>  girls,</a:t>
            </a:r>
            <a:endParaRPr lang="en-US" sz="4400" dirty="0">
              <a:latin typeface="Comic Sans MS" pitchFamily="8" charset="0"/>
            </a:endParaRPr>
          </a:p>
          <a:p>
            <a:pPr>
              <a:buNone/>
            </a:pPr>
            <a:r>
              <a:rPr lang="en-US" sz="4400" dirty="0" smtClean="0">
                <a:latin typeface="Comic Sans MS" pitchFamily="8" charset="0"/>
              </a:rPr>
              <a:t>then </a:t>
            </a:r>
            <a:r>
              <a:rPr lang="en-US" sz="4400" dirty="0">
                <a:latin typeface="Comic Sans MS" pitchFamily="8" charset="0"/>
              </a:rPr>
              <a:t>no bottlenecks.</a:t>
            </a:r>
          </a:p>
        </p:txBody>
      </p:sp>
      <p:graphicFrame>
        <p:nvGraphicFramePr>
          <p:cNvPr id="1229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2913901"/>
              </p:ext>
            </p:extLst>
          </p:nvPr>
        </p:nvGraphicFramePr>
        <p:xfrm>
          <a:off x="3594100" y="32258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4" name="Equation" r:id="rId4" imgW="914400" imgH="198720" progId="">
                  <p:embed/>
                </p:oleObj>
              </mc:Choice>
              <mc:Fallback>
                <p:oleObj name="Equation" r:id="rId4" imgW="914400" imgH="19872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4100" y="3225800"/>
                        <a:ext cx="914400" cy="198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9986977"/>
              </p:ext>
            </p:extLst>
          </p:nvPr>
        </p:nvGraphicFramePr>
        <p:xfrm>
          <a:off x="3594100" y="32258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5" name="Equation" r:id="rId6" imgW="914400" imgH="198720" progId="Equation.3">
                  <p:embed/>
                </p:oleObj>
              </mc:Choice>
              <mc:Fallback>
                <p:oleObj name="Equation" r:id="rId6" imgW="914400" imgH="198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4100" y="3225800"/>
                        <a:ext cx="914400" cy="198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Slide Number Placeholder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605713" y="6599857"/>
            <a:ext cx="1481137" cy="2444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Hall.</a:t>
            </a:r>
            <a:fld id="{BF4B27A8-4FA1-4DF7-89DB-09404700A23C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541647" y="3039753"/>
            <a:ext cx="8077200" cy="1446550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sz="3600" dirty="0">
                <a:solidFill>
                  <a:srgbClr val="9F009F"/>
                </a:solidFill>
                <a:latin typeface="Comic Sans MS" pitchFamily="8" charset="0"/>
              </a:rPr>
              <a:t>proof:</a:t>
            </a:r>
            <a:r>
              <a:rPr lang="en-US" sz="4800" dirty="0">
                <a:latin typeface="Comic Sans MS" pitchFamily="8" charset="0"/>
              </a:rPr>
              <a:t> </a:t>
            </a:r>
            <a:r>
              <a:rPr lang="en-US" sz="4000" dirty="0" smtClean="0">
                <a:latin typeface="Comic Sans MS" pitchFamily="8" charset="0"/>
              </a:rPr>
              <a:t>say set </a:t>
            </a:r>
            <a:r>
              <a:rPr lang="en-US" sz="4000" dirty="0">
                <a:solidFill>
                  <a:srgbClr val="0000CC"/>
                </a:solidFill>
                <a:latin typeface="Comic Sans MS" pitchFamily="8" charset="0"/>
              </a:rPr>
              <a:t>S</a:t>
            </a:r>
            <a:r>
              <a:rPr lang="en-US" sz="4000" dirty="0">
                <a:latin typeface="Comic Sans MS" pitchFamily="8" charset="0"/>
              </a:rPr>
              <a:t> of girls </a:t>
            </a:r>
            <a:r>
              <a:rPr lang="en-US" sz="4000" dirty="0" smtClean="0">
                <a:latin typeface="Comic Sans MS" pitchFamily="8" charset="0"/>
              </a:rPr>
              <a:t>has </a:t>
            </a:r>
            <a:r>
              <a:rPr lang="en-US" sz="4000" dirty="0" smtClean="0">
                <a:solidFill>
                  <a:srgbClr val="0033CC"/>
                </a:solidFill>
                <a:latin typeface="Comic Sans MS" pitchFamily="8" charset="0"/>
              </a:rPr>
              <a:t>e</a:t>
            </a:r>
            <a:r>
              <a:rPr lang="en-US" sz="4000" dirty="0" smtClean="0">
                <a:solidFill>
                  <a:srgbClr val="00B050"/>
                </a:solidFill>
                <a:latin typeface="Comic Sans MS" pitchFamily="8" charset="0"/>
              </a:rPr>
              <a:t> </a:t>
            </a:r>
            <a:r>
              <a:rPr lang="en-US" sz="4000" dirty="0">
                <a:latin typeface="Comic Sans MS" pitchFamily="8" charset="0"/>
              </a:rPr>
              <a:t>incident edges:</a:t>
            </a:r>
            <a:endParaRPr lang="en-US" sz="4000" dirty="0">
              <a:solidFill>
                <a:srgbClr val="008000"/>
              </a:solidFill>
              <a:latin typeface="Comic Sans MS" pitchFamily="8" charset="0"/>
              <a:sym typeface="Euclid Symbol" pitchFamily="18" charset="2"/>
            </a:endParaRPr>
          </a:p>
        </p:txBody>
      </p:sp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1366532" y="4341561"/>
            <a:ext cx="6505269" cy="2394502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4400" dirty="0" smtClean="0">
                <a:latin typeface="Comic Sans MS" pitchFamily="8" charset="0"/>
              </a:rPr>
              <a:t>  d</a:t>
            </a:r>
            <a:r>
              <a:rPr lang="en-US" sz="4400" b="1" dirty="0" smtClean="0">
                <a:latin typeface="Comic Sans MS" pitchFamily="8" charset="0"/>
                <a:sym typeface="Euclid Symbol" pitchFamily="18" charset="2"/>
              </a:rPr>
              <a:t>⋅</a:t>
            </a:r>
            <a:r>
              <a:rPr lang="en-US" sz="4400" dirty="0" smtClean="0">
                <a:latin typeface="Comic Sans MS" pitchFamily="8" charset="0"/>
              </a:rPr>
              <a:t>|</a:t>
            </a:r>
            <a:r>
              <a:rPr lang="en-US" sz="4400" dirty="0">
                <a:solidFill>
                  <a:srgbClr val="0033CC"/>
                </a:solidFill>
                <a:latin typeface="Comic Sans MS" pitchFamily="8" charset="0"/>
              </a:rPr>
              <a:t>S</a:t>
            </a:r>
            <a:r>
              <a:rPr lang="en-US" sz="4400" dirty="0">
                <a:latin typeface="Comic Sans MS" pitchFamily="8" charset="0"/>
              </a:rPr>
              <a:t>|</a:t>
            </a:r>
            <a:r>
              <a:rPr lang="en-US" sz="4400" dirty="0" smtClean="0">
                <a:latin typeface="Comic Sans MS" pitchFamily="8" charset="0"/>
              </a:rPr>
              <a:t> </a:t>
            </a:r>
            <a:r>
              <a:rPr lang="en-US" sz="4400" b="1" dirty="0" smtClean="0">
                <a:solidFill>
                  <a:srgbClr val="008000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≤</a:t>
            </a:r>
            <a:r>
              <a:rPr lang="en-US" sz="4400" dirty="0" smtClean="0">
                <a:solidFill>
                  <a:srgbClr val="0000CC"/>
                </a:solidFill>
                <a:sym typeface="Euclid Symbol" pitchFamily="18" charset="2"/>
              </a:rPr>
              <a:t> </a:t>
            </a:r>
            <a:r>
              <a:rPr lang="en-US" sz="4400" dirty="0">
                <a:solidFill>
                  <a:srgbClr val="0000CC"/>
                </a:solidFill>
                <a:latin typeface="Comic Sans MS" pitchFamily="8" charset="0"/>
                <a:sym typeface="Euclid Symbol" pitchFamily="18" charset="2"/>
              </a:rPr>
              <a:t>e</a:t>
            </a:r>
            <a:r>
              <a:rPr lang="en-US" sz="4400" dirty="0">
                <a:solidFill>
                  <a:srgbClr val="0000CC"/>
                </a:solidFill>
                <a:sym typeface="Euclid Symbol" pitchFamily="18" charset="2"/>
              </a:rPr>
              <a:t>           </a:t>
            </a:r>
            <a:endParaRPr lang="en-US" sz="4400" dirty="0">
              <a:latin typeface="Comic Sans MS" pitchFamily="8" charset="0"/>
              <a:sym typeface="Euclid Symbol" pitchFamily="18" charset="2"/>
            </a:endParaRPr>
          </a:p>
          <a:p>
            <a:pPr>
              <a:buNone/>
            </a:pPr>
            <a:r>
              <a:rPr lang="en-US" sz="4400" dirty="0" smtClean="0">
                <a:latin typeface="Comic Sans MS" pitchFamily="8" charset="0"/>
              </a:rPr>
              <a:t>so  </a:t>
            </a:r>
            <a:r>
              <a:rPr lang="en-US" sz="4400" dirty="0">
                <a:latin typeface="Comic Sans MS" pitchFamily="8" charset="0"/>
              </a:rPr>
              <a:t>|</a:t>
            </a:r>
            <a:r>
              <a:rPr lang="en-US" sz="4400" dirty="0">
                <a:solidFill>
                  <a:srgbClr val="0033CC"/>
                </a:solidFill>
                <a:latin typeface="Comic Sans MS" pitchFamily="8" charset="0"/>
              </a:rPr>
              <a:t>S</a:t>
            </a:r>
            <a:r>
              <a:rPr lang="en-US" sz="4400" dirty="0">
                <a:latin typeface="Comic Sans MS" pitchFamily="8" charset="0"/>
              </a:rPr>
              <a:t>|</a:t>
            </a:r>
            <a:r>
              <a:rPr lang="en-US" sz="4400" dirty="0" smtClean="0">
                <a:latin typeface="Comic Sans MS" pitchFamily="8" charset="0"/>
              </a:rPr>
              <a:t>     </a:t>
            </a:r>
            <a:r>
              <a:rPr lang="en-US" sz="4400" b="1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≤        </a:t>
            </a:r>
            <a:r>
              <a:rPr lang="en-US" sz="4400" b="1" dirty="0" smtClean="0">
                <a:latin typeface="Comic Sans MS" pitchFamily="8" charset="0"/>
                <a:sym typeface="Euclid Symbol" pitchFamily="18" charset="2"/>
              </a:rPr>
              <a:t> </a:t>
            </a:r>
            <a:r>
              <a:rPr lang="en-US" sz="4400" dirty="0" smtClean="0">
                <a:latin typeface="Comic Sans MS" pitchFamily="8" charset="0"/>
                <a:sym typeface="Euclid Symbol" pitchFamily="18" charset="2"/>
              </a:rPr>
              <a:t>|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8" charset="0"/>
                <a:sym typeface="Euclid Symbol" pitchFamily="18" charset="2"/>
              </a:rPr>
              <a:t>E(</a:t>
            </a:r>
            <a:r>
              <a:rPr lang="en-US" sz="4400" dirty="0">
                <a:solidFill>
                  <a:srgbClr val="0000FF"/>
                </a:solidFill>
                <a:latin typeface="Comic Sans MS" pitchFamily="8" charset="0"/>
                <a:sym typeface="Euclid Symbol" pitchFamily="18" charset="2"/>
              </a:rPr>
              <a:t>S)</a:t>
            </a:r>
            <a:r>
              <a:rPr lang="en-US" sz="4400" dirty="0">
                <a:latin typeface="Comic Sans MS" pitchFamily="8" charset="0"/>
                <a:sym typeface="Euclid Symbol" pitchFamily="18" charset="2"/>
              </a:rPr>
              <a:t>|</a:t>
            </a:r>
          </a:p>
          <a:p>
            <a:pPr>
              <a:buNone/>
            </a:pPr>
            <a:r>
              <a:rPr lang="en-US" sz="4400" dirty="0">
                <a:solidFill>
                  <a:srgbClr val="008000"/>
                </a:solidFill>
                <a:latin typeface="Comic Sans MS" pitchFamily="8" charset="0"/>
                <a:sym typeface="Euclid Symbol" pitchFamily="18" charset="2"/>
              </a:rPr>
              <a:t>   </a:t>
            </a:r>
            <a:r>
              <a:rPr lang="en-US" sz="4400" dirty="0">
                <a:latin typeface="Comic Sans MS" pitchFamily="8" charset="0"/>
                <a:sym typeface="Euclid Symbol" pitchFamily="18" charset="2"/>
              </a:rPr>
              <a:t> </a:t>
            </a:r>
            <a:r>
              <a:rPr lang="en-US" sz="4400" dirty="0" smtClean="0">
                <a:latin typeface="Comic Sans MS" pitchFamily="8" charset="0"/>
                <a:sym typeface="Euclid Symbol" pitchFamily="18" charset="2"/>
              </a:rPr>
              <a:t>   </a:t>
            </a:r>
            <a:r>
              <a:rPr lang="en-US" sz="4400" dirty="0">
                <a:solidFill>
                  <a:srgbClr val="008000"/>
                </a:solidFill>
                <a:latin typeface="Comic Sans MS" pitchFamily="8" charset="0"/>
                <a:sym typeface="Euclid Symbol" pitchFamily="18" charset="2"/>
              </a:rPr>
              <a:t>no 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8" charset="0"/>
                <a:sym typeface="Euclid Symbol" pitchFamily="18" charset="2"/>
              </a:rPr>
              <a:t>bottleneck </a:t>
            </a:r>
            <a:endParaRPr lang="en-US" sz="4400" dirty="0">
              <a:solidFill>
                <a:srgbClr val="008000"/>
              </a:solidFill>
              <a:latin typeface="Comic Sans MS" pitchFamily="8" charset="0"/>
              <a:sym typeface="Euclid Symbol" pitchFamily="18" charset="2"/>
            </a:endParaRPr>
          </a:p>
        </p:txBody>
      </p:sp>
      <p:sp>
        <p:nvSpPr>
          <p:cNvPr id="15" name="Text Box 8"/>
          <p:cNvSpPr txBox="1">
            <a:spLocks noChangeArrowheads="1"/>
          </p:cNvSpPr>
          <p:nvPr/>
        </p:nvSpPr>
        <p:spPr bwMode="auto">
          <a:xfrm>
            <a:off x="4568221" y="4348396"/>
            <a:ext cx="3595916" cy="769441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4400" b="1" dirty="0" smtClean="0">
                <a:solidFill>
                  <a:srgbClr val="FF6600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≤</a:t>
            </a:r>
            <a:r>
              <a:rPr lang="en-US" sz="4400" dirty="0" smtClean="0">
                <a:solidFill>
                  <a:srgbClr val="0000CC"/>
                </a:solidFill>
                <a:latin typeface="Comic Sans MS" pitchFamily="8" charset="0"/>
                <a:sym typeface="Euclid Symbol" pitchFamily="18" charset="2"/>
              </a:rPr>
              <a:t> </a:t>
            </a:r>
            <a:r>
              <a:rPr lang="en-US" sz="4400" dirty="0" smtClean="0">
                <a:latin typeface="Comic Sans MS" pitchFamily="8" charset="0"/>
                <a:sym typeface="Euclid Symbol" pitchFamily="18" charset="2"/>
              </a:rPr>
              <a:t>d</a:t>
            </a:r>
            <a:r>
              <a:rPr lang="en-US" sz="4400" b="1" dirty="0" smtClean="0">
                <a:latin typeface="Comic Sans MS" pitchFamily="8" charset="0"/>
                <a:sym typeface="Euclid Symbol" pitchFamily="18" charset="2"/>
              </a:rPr>
              <a:t>⋅</a:t>
            </a:r>
            <a:r>
              <a:rPr lang="en-US" sz="4400" dirty="0" smtClean="0">
                <a:latin typeface="Comic Sans MS" pitchFamily="8" charset="0"/>
                <a:sym typeface="Euclid Symbol" pitchFamily="18" charset="2"/>
              </a:rPr>
              <a:t>|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8" charset="0"/>
                <a:sym typeface="Euclid Symbol" pitchFamily="18" charset="2"/>
              </a:rPr>
              <a:t>E(</a:t>
            </a:r>
            <a:r>
              <a:rPr lang="en-US" sz="4400" dirty="0">
                <a:solidFill>
                  <a:srgbClr val="0000FF"/>
                </a:solidFill>
                <a:latin typeface="Comic Sans MS" pitchFamily="8" charset="0"/>
                <a:sym typeface="Euclid Symbol" pitchFamily="18" charset="2"/>
              </a:rPr>
              <a:t>S)</a:t>
            </a:r>
            <a:r>
              <a:rPr lang="en-US" sz="4400" dirty="0">
                <a:latin typeface="Comic Sans MS" pitchFamily="8" charset="0"/>
                <a:sym typeface="Euclid Symbol" pitchFamily="18" charset="2"/>
              </a:rPr>
              <a:t>|</a:t>
            </a:r>
          </a:p>
        </p:txBody>
      </p:sp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2030520" y="80539"/>
            <a:ext cx="5509842" cy="1175706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b="1" dirty="0" smtClean="0">
                <a:latin typeface="Comic Sans MS" pitchFamily="8" charset="0"/>
              </a:rPr>
              <a:t>Degree constrained implies</a:t>
            </a:r>
          </a:p>
          <a:p>
            <a:pPr algn="ctr">
              <a:buNone/>
            </a:pPr>
            <a:r>
              <a:rPr lang="en-US" b="1" dirty="0" smtClean="0">
                <a:latin typeface="Comic Sans MS" pitchFamily="8" charset="0"/>
              </a:rPr>
              <a:t>Hall condition</a:t>
            </a:r>
            <a:endParaRPr lang="en-US" b="1" dirty="0">
              <a:latin typeface="Comic Sans MS" pitchFamily="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540957" y="5861172"/>
            <a:ext cx="17238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5400" dirty="0">
                <a:solidFill>
                  <a:srgbClr val="008000"/>
                </a:solidFill>
                <a:latin typeface="Comic Sans MS" pitchFamily="8" charset="0"/>
              </a:rPr>
              <a:t>QED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2206399379"/>
      </p:ext>
    </p:extLst>
  </p:cSld>
  <p:clrMapOvr>
    <a:masterClrMapping/>
  </p:clrMapOvr>
  <p:transition xmlns:p14="http://schemas.microsoft.com/office/powerpoint/2010/main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3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allAtOnce"/>
      <p:bldP spid="15" grpId="0"/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z="3600" dirty="0" smtClean="0"/>
              <a:t>Proof of Hall’s Theorem</a:t>
            </a:r>
          </a:p>
        </p:txBody>
      </p:sp>
      <p:sp>
        <p:nvSpPr>
          <p:cNvPr id="271363" name="Text Box 3"/>
          <p:cNvSpPr txBox="1">
            <a:spLocks noChangeArrowheads="1"/>
          </p:cNvSpPr>
          <p:nvPr/>
        </p:nvSpPr>
        <p:spPr bwMode="auto">
          <a:xfrm>
            <a:off x="1079953" y="1007014"/>
            <a:ext cx="7143115" cy="847737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spcAft>
                <a:spcPts val="0"/>
              </a:spcAft>
              <a:buNone/>
            </a:pPr>
            <a:r>
              <a:rPr lang="en-US" sz="4800" dirty="0" smtClean="0">
                <a:latin typeface="Comic Sans MS" pitchFamily="8" charset="0"/>
              </a:rPr>
              <a:t>Suppose </a:t>
            </a:r>
            <a:r>
              <a:rPr lang="en-US" sz="4800" dirty="0">
                <a:latin typeface="Comic Sans MS" pitchFamily="8" charset="0"/>
              </a:rPr>
              <a:t>no </a:t>
            </a:r>
            <a:r>
              <a:rPr lang="en-US" sz="4800" dirty="0" smtClean="0">
                <a:latin typeface="Comic Sans MS" pitchFamily="8" charset="0"/>
              </a:rPr>
              <a:t>bottlenecks.</a:t>
            </a:r>
            <a:endParaRPr lang="en-US" sz="4000" dirty="0">
              <a:latin typeface="Comic Sans MS" pitchFamily="8" charset="0"/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2756217" y="4003580"/>
            <a:ext cx="3750396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6600" dirty="0" smtClean="0">
                <a:solidFill>
                  <a:srgbClr val="9F009F"/>
                </a:solidFill>
                <a:latin typeface="Comic Sans MS" pitchFamily="8" charset="0"/>
              </a:rPr>
              <a:t>obviously</a:t>
            </a:r>
            <a:endParaRPr lang="en-US" sz="6600" dirty="0">
              <a:solidFill>
                <a:srgbClr val="9F009F"/>
              </a:solidFill>
            </a:endParaRP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Hall.</a:t>
            </a:r>
            <a:fld id="{A7C9C615-E7E3-4AD6-976A-E20C9A49FB18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68072" y="2044099"/>
            <a:ext cx="8113410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50000"/>
              </a:spcBef>
              <a:spcAft>
                <a:spcPts val="0"/>
              </a:spcAft>
              <a:buNone/>
            </a:pPr>
            <a:r>
              <a:rPr lang="en-US" sz="4800" dirty="0">
                <a:solidFill>
                  <a:srgbClr val="9F009F"/>
                </a:solidFill>
                <a:latin typeface="Comic Sans MS" pitchFamily="8" charset="0"/>
              </a:rPr>
              <a:t>Lemma:</a:t>
            </a:r>
            <a:r>
              <a:rPr lang="en-US" sz="5400" dirty="0">
                <a:solidFill>
                  <a:srgbClr val="008000"/>
                </a:solidFill>
                <a:latin typeface="Comic Sans MS" pitchFamily="8" charset="0"/>
              </a:rPr>
              <a:t> </a:t>
            </a:r>
            <a:r>
              <a:rPr lang="en-US" sz="5400" dirty="0" smtClean="0">
                <a:latin typeface="Comic Sans MS" pitchFamily="8" charset="0"/>
              </a:rPr>
              <a:t>No </a:t>
            </a:r>
            <a:r>
              <a:rPr lang="en-US" sz="5400" dirty="0">
                <a:latin typeface="Comic Sans MS" pitchFamily="8" charset="0"/>
              </a:rPr>
              <a:t>bottlenecks </a:t>
            </a:r>
            <a:r>
              <a:rPr lang="en-US" sz="5400" dirty="0" smtClean="0">
                <a:latin typeface="Comic Sans MS" pitchFamily="8" charset="0"/>
              </a:rPr>
              <a:t>within </a:t>
            </a:r>
            <a:r>
              <a:rPr lang="en-US" sz="5400" dirty="0">
                <a:latin typeface="Comic Sans MS" pitchFamily="8" charset="0"/>
              </a:rPr>
              <a:t>any set </a:t>
            </a:r>
            <a:r>
              <a:rPr lang="en-US" sz="5400" dirty="0">
                <a:solidFill>
                  <a:srgbClr val="0033CC"/>
                </a:solidFill>
                <a:latin typeface="Comic Sans MS" pitchFamily="8" charset="0"/>
              </a:rPr>
              <a:t>S</a:t>
            </a:r>
            <a:r>
              <a:rPr lang="en-US" sz="5400" dirty="0">
                <a:latin typeface="Comic Sans MS" pitchFamily="8" charset="0"/>
              </a:rPr>
              <a:t> of </a:t>
            </a:r>
            <a:r>
              <a:rPr lang="en-US" sz="5400" dirty="0" smtClean="0">
                <a:latin typeface="Comic Sans MS" pitchFamily="8" charset="0"/>
              </a:rPr>
              <a:t>girls.</a:t>
            </a:r>
            <a:endParaRPr lang="en-US" sz="5400" dirty="0" smtClean="0">
              <a:solidFill>
                <a:srgbClr val="0000FF"/>
              </a:solidFill>
              <a:latin typeface="Comic Sans MS" pitchFamily="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7189097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1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1363" grpId="0"/>
      <p:bldP spid="4" grpId="0"/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0"/>
            <a:ext cx="7543800" cy="1143000"/>
          </a:xfrm>
          <a:noFill/>
        </p:spPr>
        <p:txBody>
          <a:bodyPr/>
          <a:lstStyle/>
          <a:p>
            <a:r>
              <a:rPr lang="en-US" sz="3600" dirty="0" smtClean="0"/>
              <a:t>Proof of Hall’s Theorem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Hall.</a:t>
            </a:r>
            <a:fld id="{A7C9C615-E7E3-4AD6-976A-E20C9A49FB18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1079953" y="1007014"/>
            <a:ext cx="7143115" cy="847737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spcAft>
                <a:spcPts val="0"/>
              </a:spcAft>
              <a:buNone/>
            </a:pPr>
            <a:r>
              <a:rPr lang="en-US" sz="4800" dirty="0" smtClean="0">
                <a:latin typeface="Comic Sans MS" pitchFamily="8" charset="0"/>
              </a:rPr>
              <a:t>Suppose </a:t>
            </a:r>
            <a:r>
              <a:rPr lang="en-US" sz="4800" dirty="0">
                <a:latin typeface="Comic Sans MS" pitchFamily="8" charset="0"/>
              </a:rPr>
              <a:t>no </a:t>
            </a:r>
            <a:r>
              <a:rPr lang="en-US" sz="4800" dirty="0" smtClean="0">
                <a:latin typeface="Comic Sans MS" pitchFamily="8" charset="0"/>
              </a:rPr>
              <a:t>bottlenecks.</a:t>
            </a:r>
            <a:endParaRPr lang="en-US" sz="4000" dirty="0">
              <a:latin typeface="Comic Sans MS" pitchFamily="8" charset="0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7957536"/>
              </p:ext>
            </p:extLst>
          </p:nvPr>
        </p:nvGraphicFramePr>
        <p:xfrm>
          <a:off x="951894" y="4248867"/>
          <a:ext cx="7607300" cy="1506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41" name="Equation" r:id="rId4" imgW="1282700" imgH="254000" progId="Equation.DSMT4">
                  <p:embed/>
                </p:oleObj>
              </mc:Choice>
              <mc:Fallback>
                <p:oleObj name="Equation" r:id="rId4" imgW="12827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51894" y="4248867"/>
                        <a:ext cx="7607300" cy="15065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84023" y="1819905"/>
            <a:ext cx="8825853" cy="25237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solidFill>
                  <a:srgbClr val="9F009F"/>
                </a:solidFill>
                <a:latin typeface="Comic Sans MS" pitchFamily="8" charset="0"/>
              </a:rPr>
              <a:t>Lemma:</a:t>
            </a:r>
            <a:r>
              <a:rPr lang="en-US" sz="4800" dirty="0">
                <a:solidFill>
                  <a:srgbClr val="008000"/>
                </a:solidFill>
                <a:latin typeface="Comic Sans MS" pitchFamily="8" charset="0"/>
              </a:rPr>
              <a:t> </a:t>
            </a:r>
            <a:r>
              <a:rPr lang="en-US" sz="4800" dirty="0">
                <a:solidFill>
                  <a:srgbClr val="000000"/>
                </a:solidFill>
                <a:latin typeface="Comic Sans MS" pitchFamily="8" charset="0"/>
              </a:rPr>
              <a:t>If </a:t>
            </a:r>
            <a:r>
              <a:rPr lang="en-US" sz="4800" dirty="0">
                <a:solidFill>
                  <a:srgbClr val="0033CC"/>
                </a:solidFill>
                <a:latin typeface="Comic Sans MS" pitchFamily="8" charset="0"/>
              </a:rPr>
              <a:t>S</a:t>
            </a:r>
            <a:r>
              <a:rPr lang="en-US" sz="4800" dirty="0">
                <a:solidFill>
                  <a:srgbClr val="000000"/>
                </a:solidFill>
                <a:latin typeface="Comic Sans MS" pitchFamily="8" charset="0"/>
              </a:rPr>
              <a:t> a set of girls </a:t>
            </a:r>
            <a:r>
              <a:rPr lang="en-US" sz="4800" dirty="0" smtClean="0">
                <a:solidFill>
                  <a:srgbClr val="000000"/>
                </a:solidFill>
                <a:latin typeface="Comic Sans MS" pitchFamily="8" charset="0"/>
              </a:rPr>
              <a:t>with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 smtClean="0">
                <a:solidFill>
                  <a:srgbClr val="000000"/>
                </a:solidFill>
                <a:latin typeface="Comic Sans MS" pitchFamily="8" charset="0"/>
              </a:rPr>
              <a:t>          |</a:t>
            </a:r>
            <a:r>
              <a:rPr lang="en-US" sz="6000" dirty="0">
                <a:solidFill>
                  <a:srgbClr val="0033CC"/>
                </a:solidFill>
                <a:latin typeface="Comic Sans MS" pitchFamily="8" charset="0"/>
              </a:rPr>
              <a:t>S</a:t>
            </a:r>
            <a:r>
              <a:rPr lang="en-US" sz="6000" dirty="0">
                <a:solidFill>
                  <a:srgbClr val="000000"/>
                </a:solidFill>
                <a:latin typeface="Comic Sans MS" pitchFamily="8" charset="0"/>
              </a:rPr>
              <a:t>|</a:t>
            </a:r>
            <a:r>
              <a:rPr lang="en-US" sz="6000" b="1" dirty="0">
                <a:solidFill>
                  <a:srgbClr val="008000"/>
                </a:solidFill>
                <a:latin typeface="Euclid Symbol" charset="2"/>
                <a:cs typeface="Euclid Symbol" charset="2"/>
              </a:rPr>
              <a:t>=</a:t>
            </a:r>
            <a:r>
              <a:rPr lang="en-US" sz="6000" dirty="0">
                <a:solidFill>
                  <a:srgbClr val="000000"/>
                </a:solidFill>
                <a:latin typeface="Comic Sans MS" pitchFamily="8" charset="0"/>
              </a:rPr>
              <a:t>|</a:t>
            </a:r>
            <a:r>
              <a:rPr lang="en-US" sz="6000" dirty="0">
                <a:solidFill>
                  <a:srgbClr val="0000FF"/>
                </a:solidFill>
                <a:latin typeface="Comic Sans MS" pitchFamily="8" charset="0"/>
              </a:rPr>
              <a:t>E(S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8" charset="0"/>
              </a:rPr>
              <a:t>)</a:t>
            </a:r>
            <a:r>
              <a:rPr lang="en-US" sz="6000" dirty="0" smtClean="0">
                <a:latin typeface="Comic Sans MS" pitchFamily="8" charset="0"/>
              </a:rPr>
              <a:t>|,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dirty="0" smtClean="0">
                <a:solidFill>
                  <a:srgbClr val="000000"/>
                </a:solidFill>
                <a:latin typeface="Comic Sans MS" pitchFamily="8" charset="0"/>
              </a:rPr>
              <a:t>then </a:t>
            </a:r>
            <a:r>
              <a:rPr lang="en-US" sz="5000" dirty="0">
                <a:solidFill>
                  <a:srgbClr val="000000"/>
                </a:solidFill>
                <a:latin typeface="Comic Sans MS" pitchFamily="8" charset="0"/>
              </a:rPr>
              <a:t>no bottlenecks </a:t>
            </a:r>
            <a:r>
              <a:rPr lang="en-US" sz="5000" dirty="0" smtClean="0">
                <a:solidFill>
                  <a:srgbClr val="000000"/>
                </a:solidFill>
                <a:latin typeface="Comic Sans MS" pitchFamily="8" charset="0"/>
              </a:rPr>
              <a:t>between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382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 advClick="0">
        <p:fade thruBlk="1"/>
      </p:transition>
    </mc:Choice>
    <mc:Fallback xmlns="">
      <p:transition xmlns:p14="http://schemas.microsoft.com/office/powerpoint/2010/main" spd="med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3" name="Oval 27"/>
          <p:cNvSpPr>
            <a:spLocks noChangeArrowheads="1"/>
          </p:cNvSpPr>
          <p:nvPr/>
        </p:nvSpPr>
        <p:spPr bwMode="auto">
          <a:xfrm>
            <a:off x="7053263" y="1295400"/>
            <a:ext cx="76200" cy="76200"/>
          </a:xfrm>
          <a:prstGeom prst="ellipse">
            <a:avLst/>
          </a:prstGeom>
          <a:solidFill>
            <a:srgbClr val="FF6600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4" name="Oval 28"/>
          <p:cNvSpPr>
            <a:spLocks noChangeArrowheads="1"/>
          </p:cNvSpPr>
          <p:nvPr/>
        </p:nvSpPr>
        <p:spPr bwMode="auto">
          <a:xfrm>
            <a:off x="7205663" y="1828800"/>
            <a:ext cx="76200" cy="76200"/>
          </a:xfrm>
          <a:prstGeom prst="ellipse">
            <a:avLst/>
          </a:prstGeom>
          <a:solidFill>
            <a:srgbClr val="FF6600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5" name="Oval 16"/>
          <p:cNvSpPr>
            <a:spLocks noChangeArrowheads="1"/>
          </p:cNvSpPr>
          <p:nvPr/>
        </p:nvSpPr>
        <p:spPr bwMode="auto">
          <a:xfrm>
            <a:off x="1185863" y="1524000"/>
            <a:ext cx="1219200" cy="39624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6" name="Oval 25"/>
          <p:cNvSpPr>
            <a:spLocks noChangeArrowheads="1"/>
          </p:cNvSpPr>
          <p:nvPr/>
        </p:nvSpPr>
        <p:spPr bwMode="auto">
          <a:xfrm>
            <a:off x="6519863" y="1066800"/>
            <a:ext cx="1143000" cy="49530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9227" name="AutoShape 21"/>
          <p:cNvCxnSpPr>
            <a:cxnSpLocks noChangeShapeType="1"/>
          </p:cNvCxnSpPr>
          <p:nvPr/>
        </p:nvCxnSpPr>
        <p:spPr bwMode="auto">
          <a:xfrm flipV="1">
            <a:off x="1784350" y="3276600"/>
            <a:ext cx="5334000" cy="669925"/>
          </a:xfrm>
          <a:prstGeom prst="straightConnector1">
            <a:avLst/>
          </a:prstGeom>
          <a:noFill/>
          <a:ln w="25400">
            <a:solidFill>
              <a:srgbClr val="D36909"/>
            </a:solidFill>
            <a:round/>
            <a:headEnd/>
            <a:tailEnd type="none" w="lg" len="lg"/>
          </a:ln>
        </p:spPr>
      </p:cxnSp>
      <p:cxnSp>
        <p:nvCxnSpPr>
          <p:cNvPr id="9228" name="AutoShape 22"/>
          <p:cNvCxnSpPr>
            <a:cxnSpLocks noChangeShapeType="1"/>
          </p:cNvCxnSpPr>
          <p:nvPr/>
        </p:nvCxnSpPr>
        <p:spPr bwMode="auto">
          <a:xfrm>
            <a:off x="1643063" y="2868613"/>
            <a:ext cx="5421312" cy="1039812"/>
          </a:xfrm>
          <a:prstGeom prst="straightConnector1">
            <a:avLst/>
          </a:prstGeom>
          <a:noFill/>
          <a:ln w="25400">
            <a:solidFill>
              <a:srgbClr val="D36909"/>
            </a:solidFill>
            <a:round/>
            <a:headEnd/>
            <a:tailEnd type="none" w="lg" len="lg"/>
          </a:ln>
        </p:spPr>
      </p:cxnSp>
      <p:cxnSp>
        <p:nvCxnSpPr>
          <p:cNvPr id="9229" name="AutoShape 23"/>
          <p:cNvCxnSpPr>
            <a:cxnSpLocks noChangeShapeType="1"/>
          </p:cNvCxnSpPr>
          <p:nvPr/>
        </p:nvCxnSpPr>
        <p:spPr bwMode="auto">
          <a:xfrm flipV="1">
            <a:off x="1719263" y="3935413"/>
            <a:ext cx="5334000" cy="1093787"/>
          </a:xfrm>
          <a:prstGeom prst="straightConnector1">
            <a:avLst/>
          </a:prstGeom>
          <a:noFill/>
          <a:ln w="25400">
            <a:solidFill>
              <a:srgbClr val="D36909"/>
            </a:solidFill>
            <a:round/>
            <a:headEnd/>
            <a:tailEnd type="none" w="lg" len="lg"/>
          </a:ln>
        </p:spPr>
      </p:cxnSp>
      <p:cxnSp>
        <p:nvCxnSpPr>
          <p:cNvPr id="9230" name="AutoShape 24"/>
          <p:cNvCxnSpPr>
            <a:cxnSpLocks noChangeShapeType="1"/>
          </p:cNvCxnSpPr>
          <p:nvPr/>
        </p:nvCxnSpPr>
        <p:spPr bwMode="auto">
          <a:xfrm flipV="1">
            <a:off x="1757363" y="3908425"/>
            <a:ext cx="5360987" cy="26988"/>
          </a:xfrm>
          <a:prstGeom prst="straightConnector1">
            <a:avLst/>
          </a:prstGeom>
          <a:noFill/>
          <a:ln w="25400">
            <a:solidFill>
              <a:srgbClr val="D36909"/>
            </a:solidFill>
            <a:round/>
            <a:headEnd/>
            <a:tailEnd type="none" w="lg" len="lg"/>
          </a:ln>
        </p:spPr>
      </p:cxnSp>
      <p:sp>
        <p:nvSpPr>
          <p:cNvPr id="9231" name="Oval 40"/>
          <p:cNvSpPr>
            <a:spLocks noChangeArrowheads="1"/>
          </p:cNvSpPr>
          <p:nvPr/>
        </p:nvSpPr>
        <p:spPr bwMode="auto">
          <a:xfrm>
            <a:off x="1871663" y="2286000"/>
            <a:ext cx="76200" cy="76200"/>
          </a:xfrm>
          <a:prstGeom prst="ellipse">
            <a:avLst/>
          </a:prstGeom>
          <a:solidFill>
            <a:srgbClr val="0000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2" name="Oval 42"/>
          <p:cNvSpPr>
            <a:spLocks noChangeArrowheads="1"/>
          </p:cNvSpPr>
          <p:nvPr/>
        </p:nvSpPr>
        <p:spPr bwMode="auto">
          <a:xfrm>
            <a:off x="1795463" y="1676400"/>
            <a:ext cx="76200" cy="76200"/>
          </a:xfrm>
          <a:prstGeom prst="ellipse">
            <a:avLst/>
          </a:prstGeom>
          <a:solidFill>
            <a:srgbClr val="0000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3" name="Oval 43"/>
          <p:cNvSpPr>
            <a:spLocks noChangeArrowheads="1"/>
          </p:cNvSpPr>
          <p:nvPr/>
        </p:nvSpPr>
        <p:spPr bwMode="auto">
          <a:xfrm>
            <a:off x="1795463" y="2057400"/>
            <a:ext cx="76200" cy="76200"/>
          </a:xfrm>
          <a:prstGeom prst="ellipse">
            <a:avLst/>
          </a:prstGeom>
          <a:solidFill>
            <a:srgbClr val="0000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4" name="Oval 17"/>
          <p:cNvSpPr>
            <a:spLocks noChangeArrowheads="1"/>
          </p:cNvSpPr>
          <p:nvPr/>
        </p:nvSpPr>
        <p:spPr bwMode="auto">
          <a:xfrm>
            <a:off x="1719263" y="3924300"/>
            <a:ext cx="76200" cy="76200"/>
          </a:xfrm>
          <a:prstGeom prst="ellipse">
            <a:avLst/>
          </a:prstGeom>
          <a:solidFill>
            <a:srgbClr val="0000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5" name="Oval 18"/>
          <p:cNvSpPr>
            <a:spLocks noChangeArrowheads="1"/>
          </p:cNvSpPr>
          <p:nvPr/>
        </p:nvSpPr>
        <p:spPr bwMode="auto">
          <a:xfrm>
            <a:off x="1643063" y="2819400"/>
            <a:ext cx="76200" cy="76200"/>
          </a:xfrm>
          <a:prstGeom prst="ellipse">
            <a:avLst/>
          </a:prstGeom>
          <a:solidFill>
            <a:srgbClr val="0000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6" name="Oval 19"/>
          <p:cNvSpPr>
            <a:spLocks noChangeArrowheads="1"/>
          </p:cNvSpPr>
          <p:nvPr/>
        </p:nvSpPr>
        <p:spPr bwMode="auto">
          <a:xfrm>
            <a:off x="1719263" y="5029200"/>
            <a:ext cx="76200" cy="76200"/>
          </a:xfrm>
          <a:prstGeom prst="ellipse">
            <a:avLst/>
          </a:prstGeom>
          <a:solidFill>
            <a:srgbClr val="0000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7" name="Oval 26"/>
          <p:cNvSpPr>
            <a:spLocks noChangeArrowheads="1"/>
          </p:cNvSpPr>
          <p:nvPr/>
        </p:nvSpPr>
        <p:spPr bwMode="auto">
          <a:xfrm>
            <a:off x="7102475" y="1466850"/>
            <a:ext cx="76200" cy="76200"/>
          </a:xfrm>
          <a:prstGeom prst="ellipse">
            <a:avLst/>
          </a:prstGeom>
          <a:solidFill>
            <a:srgbClr val="FF6600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8" name="Oval 29"/>
          <p:cNvSpPr>
            <a:spLocks noChangeArrowheads="1"/>
          </p:cNvSpPr>
          <p:nvPr/>
        </p:nvSpPr>
        <p:spPr bwMode="auto">
          <a:xfrm>
            <a:off x="7053263" y="3200400"/>
            <a:ext cx="76200" cy="76200"/>
          </a:xfrm>
          <a:prstGeom prst="ellipse">
            <a:avLst/>
          </a:prstGeom>
          <a:solidFill>
            <a:srgbClr val="FF6600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9" name="Oval 30"/>
          <p:cNvSpPr>
            <a:spLocks noChangeArrowheads="1"/>
          </p:cNvSpPr>
          <p:nvPr/>
        </p:nvSpPr>
        <p:spPr bwMode="auto">
          <a:xfrm>
            <a:off x="7053263" y="3886200"/>
            <a:ext cx="76200" cy="76200"/>
          </a:xfrm>
          <a:prstGeom prst="ellipse">
            <a:avLst/>
          </a:prstGeom>
          <a:solidFill>
            <a:srgbClr val="FF6600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40" name="Oval 38"/>
          <p:cNvSpPr>
            <a:spLocks noChangeArrowheads="1"/>
          </p:cNvSpPr>
          <p:nvPr/>
        </p:nvSpPr>
        <p:spPr bwMode="auto">
          <a:xfrm>
            <a:off x="6900863" y="4876800"/>
            <a:ext cx="76200" cy="76200"/>
          </a:xfrm>
          <a:prstGeom prst="ellipse">
            <a:avLst/>
          </a:prstGeom>
          <a:solidFill>
            <a:srgbClr val="FF6600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42" name="Oval 4"/>
          <p:cNvSpPr>
            <a:spLocks noChangeArrowheads="1"/>
          </p:cNvSpPr>
          <p:nvPr/>
        </p:nvSpPr>
        <p:spPr bwMode="auto">
          <a:xfrm>
            <a:off x="7205663" y="2144713"/>
            <a:ext cx="76200" cy="76200"/>
          </a:xfrm>
          <a:prstGeom prst="ellipse">
            <a:avLst/>
          </a:prstGeom>
          <a:solidFill>
            <a:srgbClr val="FF6600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243" name="Group 5"/>
          <p:cNvGrpSpPr>
            <a:grpSpLocks/>
          </p:cNvGrpSpPr>
          <p:nvPr/>
        </p:nvGrpSpPr>
        <p:grpSpPr bwMode="auto">
          <a:xfrm>
            <a:off x="1806575" y="1763713"/>
            <a:ext cx="5464175" cy="1512887"/>
            <a:chOff x="1255" y="1063"/>
            <a:chExt cx="3442" cy="953"/>
          </a:xfrm>
        </p:grpSpPr>
        <p:cxnSp>
          <p:nvCxnSpPr>
            <p:cNvPr id="9266" name="AutoShape 6"/>
            <p:cNvCxnSpPr>
              <a:cxnSpLocks noChangeShapeType="1"/>
            </p:cNvCxnSpPr>
            <p:nvPr/>
          </p:nvCxnSpPr>
          <p:spPr bwMode="auto">
            <a:xfrm>
              <a:off x="1272" y="1063"/>
              <a:ext cx="3425" cy="9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9267" name="AutoShape 7"/>
            <p:cNvCxnSpPr>
              <a:cxnSpLocks noChangeShapeType="1"/>
            </p:cNvCxnSpPr>
            <p:nvPr/>
          </p:nvCxnSpPr>
          <p:spPr bwMode="auto">
            <a:xfrm>
              <a:off x="1289" y="1289"/>
              <a:ext cx="3374" cy="7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9268" name="AutoShape 8"/>
            <p:cNvCxnSpPr>
              <a:cxnSpLocks noChangeShapeType="1"/>
            </p:cNvCxnSpPr>
            <p:nvPr/>
          </p:nvCxnSpPr>
          <p:spPr bwMode="auto">
            <a:xfrm flipV="1">
              <a:off x="1320" y="1344"/>
              <a:ext cx="3336" cy="9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9269" name="AutoShape 9"/>
            <p:cNvCxnSpPr>
              <a:cxnSpLocks noChangeShapeType="1"/>
            </p:cNvCxnSpPr>
            <p:nvPr/>
          </p:nvCxnSpPr>
          <p:spPr bwMode="auto">
            <a:xfrm>
              <a:off x="1255" y="1289"/>
              <a:ext cx="3305" cy="72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</p:grpSp>
      <p:cxnSp>
        <p:nvCxnSpPr>
          <p:cNvPr id="9244" name="AutoShape 39"/>
          <p:cNvCxnSpPr>
            <a:cxnSpLocks noChangeShapeType="1"/>
            <a:stCxn id="9236" idx="4"/>
            <a:endCxn id="9240" idx="3"/>
          </p:cNvCxnSpPr>
          <p:nvPr/>
        </p:nvCxnSpPr>
        <p:spPr bwMode="auto">
          <a:xfrm flipV="1">
            <a:off x="1757363" y="4941888"/>
            <a:ext cx="5154612" cy="163512"/>
          </a:xfrm>
          <a:prstGeom prst="straightConnector1">
            <a:avLst/>
          </a:prstGeom>
          <a:noFill/>
          <a:ln w="38100">
            <a:solidFill>
              <a:srgbClr val="D36909"/>
            </a:solidFill>
            <a:round/>
            <a:headEnd/>
            <a:tailEnd type="none" w="lg" len="lg"/>
          </a:ln>
        </p:spPr>
      </p:cxnSp>
      <p:sp>
        <p:nvSpPr>
          <p:cNvPr id="9245" name="Rectangle 14"/>
          <p:cNvSpPr>
            <a:spLocks noGrp="1" noChangeArrowheads="1"/>
          </p:cNvSpPr>
          <p:nvPr>
            <p:ph type="title"/>
          </p:nvPr>
        </p:nvSpPr>
        <p:spPr>
          <a:xfrm>
            <a:off x="1290638" y="0"/>
            <a:ext cx="7654925" cy="1247775"/>
          </a:xfrm>
        </p:spPr>
        <p:txBody>
          <a:bodyPr/>
          <a:lstStyle/>
          <a:p>
            <a:r>
              <a:rPr lang="en-US" sz="3600" dirty="0" smtClean="0"/>
              <a:t>bottleneck between   &amp;        </a:t>
            </a:r>
            <a:r>
              <a:rPr lang="en-US" sz="4000" dirty="0" smtClean="0">
                <a:solidFill>
                  <a:srgbClr val="FF0000"/>
                </a:solidFill>
              </a:rPr>
              <a:t>?</a:t>
            </a:r>
            <a:r>
              <a:rPr lang="en-US" sz="4400" dirty="0" smtClean="0"/>
              <a:t> </a:t>
            </a:r>
          </a:p>
        </p:txBody>
      </p:sp>
      <p:graphicFrame>
        <p:nvGraphicFramePr>
          <p:cNvPr id="9218" name="Object 37"/>
          <p:cNvGraphicFramePr>
            <a:graphicFrameLocks noChangeAspect="1"/>
          </p:cNvGraphicFramePr>
          <p:nvPr/>
        </p:nvGraphicFramePr>
        <p:xfrm>
          <a:off x="3808413" y="3235325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2" name="Equation" r:id="rId4" imgW="114120" imgH="177480" progId="Equation.DSMT4">
                  <p:embed/>
                </p:oleObj>
              </mc:Choice>
              <mc:Fallback>
                <p:oleObj name="Equation" r:id="rId4" imgW="11412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08413" y="3235325"/>
                        <a:ext cx="114300" cy="17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"/>
          <p:cNvGrpSpPr/>
          <p:nvPr/>
        </p:nvGrpSpPr>
        <p:grpSpPr>
          <a:xfrm>
            <a:off x="7364416" y="2805113"/>
            <a:ext cx="1410466" cy="2582862"/>
            <a:chOff x="7364416" y="2805113"/>
            <a:chExt cx="1410466" cy="2582862"/>
          </a:xfrm>
        </p:grpSpPr>
        <p:sp>
          <p:nvSpPr>
            <p:cNvPr id="9258" name="AutoShape 35"/>
            <p:cNvSpPr>
              <a:spLocks/>
            </p:cNvSpPr>
            <p:nvPr/>
          </p:nvSpPr>
          <p:spPr bwMode="auto">
            <a:xfrm>
              <a:off x="7364416" y="2805113"/>
              <a:ext cx="148298" cy="2582862"/>
            </a:xfrm>
            <a:prstGeom prst="rightBrace">
              <a:avLst>
                <a:gd name="adj1" fmla="val 141672"/>
                <a:gd name="adj2" fmla="val 50000"/>
              </a:avLst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59" name="Text Box 36"/>
            <p:cNvSpPr txBox="1">
              <a:spLocks noChangeArrowheads="1"/>
            </p:cNvSpPr>
            <p:nvPr/>
          </p:nvSpPr>
          <p:spPr bwMode="auto">
            <a:xfrm>
              <a:off x="7643667" y="3581619"/>
              <a:ext cx="1131215" cy="646331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sz="3600" dirty="0" smtClean="0">
                  <a:latin typeface="Comic Sans MS" pitchFamily="8" charset="0"/>
                </a:rPr>
                <a:t>E(</a:t>
              </a:r>
              <a:r>
                <a:rPr lang="en-US" sz="3600" dirty="0">
                  <a:solidFill>
                    <a:srgbClr val="0000FF"/>
                  </a:solidFill>
                  <a:latin typeface="Comic Sans MS" pitchFamily="8" charset="0"/>
                </a:rPr>
                <a:t>S</a:t>
              </a:r>
              <a:r>
                <a:rPr lang="en-US" sz="3600" dirty="0">
                  <a:latin typeface="Comic Sans MS" pitchFamily="8" charset="0"/>
                </a:rPr>
                <a:t>)</a:t>
              </a:r>
            </a:p>
          </p:txBody>
        </p:sp>
      </p:grpSp>
      <p:grpSp>
        <p:nvGrpSpPr>
          <p:cNvPr id="8" name="Group 75"/>
          <p:cNvGrpSpPr>
            <a:grpSpLocks/>
          </p:cNvGrpSpPr>
          <p:nvPr/>
        </p:nvGrpSpPr>
        <p:grpSpPr bwMode="auto">
          <a:xfrm>
            <a:off x="415925" y="2790825"/>
            <a:ext cx="914400" cy="2514600"/>
            <a:chOff x="415215" y="2791326"/>
            <a:chExt cx="915407" cy="2514599"/>
          </a:xfrm>
        </p:grpSpPr>
        <p:sp>
          <p:nvSpPr>
            <p:cNvPr id="9256" name="Text Box 33"/>
            <p:cNvSpPr txBox="1">
              <a:spLocks noChangeArrowheads="1"/>
            </p:cNvSpPr>
            <p:nvPr/>
          </p:nvSpPr>
          <p:spPr bwMode="auto">
            <a:xfrm>
              <a:off x="415215" y="3573963"/>
              <a:ext cx="607093" cy="823912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sz="4800" dirty="0">
                  <a:solidFill>
                    <a:srgbClr val="0000CC"/>
                  </a:solidFill>
                  <a:latin typeface="Comic Sans MS" pitchFamily="8" charset="0"/>
                </a:rPr>
                <a:t>S</a:t>
              </a:r>
            </a:p>
          </p:txBody>
        </p:sp>
        <p:sp>
          <p:nvSpPr>
            <p:cNvPr id="9257" name="Left Brace 54"/>
            <p:cNvSpPr>
              <a:spLocks/>
            </p:cNvSpPr>
            <p:nvPr/>
          </p:nvSpPr>
          <p:spPr bwMode="auto">
            <a:xfrm>
              <a:off x="1037874" y="2791326"/>
              <a:ext cx="292748" cy="2514599"/>
            </a:xfrm>
            <a:prstGeom prst="leftBrace">
              <a:avLst>
                <a:gd name="adj1" fmla="val 8351"/>
                <a:gd name="adj2" fmla="val 50000"/>
              </a:avLst>
            </a:prstGeom>
            <a:noFill/>
            <a:ln w="31750" algn="ctr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</p:grpSp>
      <p:graphicFrame>
        <p:nvGraphicFramePr>
          <p:cNvPr id="9219" name="Object 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5125145"/>
              </p:ext>
            </p:extLst>
          </p:nvPr>
        </p:nvGraphicFramePr>
        <p:xfrm>
          <a:off x="5707063" y="45035"/>
          <a:ext cx="612775" cy="976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3" name="Equation" r:id="rId6" imgW="139680" imgH="215640" progId="Equation.DSMT4">
                  <p:embed/>
                </p:oleObj>
              </mc:Choice>
              <mc:Fallback>
                <p:oleObj name="Equation" r:id="rId6" imgW="13968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07063" y="45035"/>
                        <a:ext cx="612775" cy="976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0" name="Object 5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166965"/>
              </p:ext>
            </p:extLst>
          </p:nvPr>
        </p:nvGraphicFramePr>
        <p:xfrm>
          <a:off x="6732588" y="150813"/>
          <a:ext cx="1316037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4" name="Equation" r:id="rId8" imgW="355600" imgH="254000" progId="Equation.DSMT4">
                  <p:embed/>
                </p:oleObj>
              </mc:Choice>
              <mc:Fallback>
                <p:oleObj name="Equation" r:id="rId8" imgW="355600" imgH="2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2588" y="150813"/>
                        <a:ext cx="1316037" cy="892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53" name="Oval 18"/>
          <p:cNvSpPr>
            <a:spLocks noChangeArrowheads="1"/>
          </p:cNvSpPr>
          <p:nvPr/>
        </p:nvSpPr>
        <p:spPr bwMode="auto">
          <a:xfrm>
            <a:off x="1919288" y="2638425"/>
            <a:ext cx="76200" cy="76200"/>
          </a:xfrm>
          <a:prstGeom prst="ellipse">
            <a:avLst/>
          </a:prstGeom>
          <a:solidFill>
            <a:srgbClr val="0000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Hall.</a:t>
            </a:r>
            <a:fld id="{4AAEBA2A-95BF-4762-8C1D-64230527675F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55" name="Oval 29"/>
          <p:cNvSpPr>
            <a:spLocks noChangeArrowheads="1"/>
          </p:cNvSpPr>
          <p:nvPr/>
        </p:nvSpPr>
        <p:spPr bwMode="auto">
          <a:xfrm>
            <a:off x="6800348" y="2659261"/>
            <a:ext cx="76200" cy="76200"/>
          </a:xfrm>
          <a:prstGeom prst="ellipse">
            <a:avLst/>
          </a:prstGeom>
          <a:solidFill>
            <a:srgbClr val="FF6600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622220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3" name="Oval 27"/>
          <p:cNvSpPr>
            <a:spLocks noChangeArrowheads="1"/>
          </p:cNvSpPr>
          <p:nvPr/>
        </p:nvSpPr>
        <p:spPr bwMode="auto">
          <a:xfrm>
            <a:off x="7053263" y="1295400"/>
            <a:ext cx="76200" cy="76200"/>
          </a:xfrm>
          <a:prstGeom prst="ellipse">
            <a:avLst/>
          </a:prstGeom>
          <a:solidFill>
            <a:srgbClr val="FF6600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4" name="Oval 28"/>
          <p:cNvSpPr>
            <a:spLocks noChangeArrowheads="1"/>
          </p:cNvSpPr>
          <p:nvPr/>
        </p:nvSpPr>
        <p:spPr bwMode="auto">
          <a:xfrm>
            <a:off x="7205663" y="1828800"/>
            <a:ext cx="76200" cy="76200"/>
          </a:xfrm>
          <a:prstGeom prst="ellipse">
            <a:avLst/>
          </a:prstGeom>
          <a:solidFill>
            <a:srgbClr val="FF6600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5" name="Oval 16"/>
          <p:cNvSpPr>
            <a:spLocks noChangeArrowheads="1"/>
          </p:cNvSpPr>
          <p:nvPr/>
        </p:nvSpPr>
        <p:spPr bwMode="auto">
          <a:xfrm>
            <a:off x="1185863" y="1524000"/>
            <a:ext cx="1219200" cy="39624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6" name="Oval 25"/>
          <p:cNvSpPr>
            <a:spLocks noChangeArrowheads="1"/>
          </p:cNvSpPr>
          <p:nvPr/>
        </p:nvSpPr>
        <p:spPr bwMode="auto">
          <a:xfrm>
            <a:off x="6519863" y="1066800"/>
            <a:ext cx="1143000" cy="49530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9227" name="AutoShape 21"/>
          <p:cNvCxnSpPr>
            <a:cxnSpLocks noChangeShapeType="1"/>
          </p:cNvCxnSpPr>
          <p:nvPr/>
        </p:nvCxnSpPr>
        <p:spPr bwMode="auto">
          <a:xfrm flipV="1">
            <a:off x="1784350" y="3276600"/>
            <a:ext cx="5334000" cy="669925"/>
          </a:xfrm>
          <a:prstGeom prst="straightConnector1">
            <a:avLst/>
          </a:prstGeom>
          <a:noFill/>
          <a:ln w="25400">
            <a:solidFill>
              <a:srgbClr val="D36909"/>
            </a:solidFill>
            <a:round/>
            <a:headEnd/>
            <a:tailEnd type="none" w="lg" len="lg"/>
          </a:ln>
        </p:spPr>
      </p:cxnSp>
      <p:cxnSp>
        <p:nvCxnSpPr>
          <p:cNvPr id="9228" name="AutoShape 22"/>
          <p:cNvCxnSpPr>
            <a:cxnSpLocks noChangeShapeType="1"/>
          </p:cNvCxnSpPr>
          <p:nvPr/>
        </p:nvCxnSpPr>
        <p:spPr bwMode="auto">
          <a:xfrm>
            <a:off x="1643063" y="2868613"/>
            <a:ext cx="5421312" cy="1039812"/>
          </a:xfrm>
          <a:prstGeom prst="straightConnector1">
            <a:avLst/>
          </a:prstGeom>
          <a:noFill/>
          <a:ln w="25400">
            <a:solidFill>
              <a:srgbClr val="D36909"/>
            </a:solidFill>
            <a:round/>
            <a:headEnd/>
            <a:tailEnd type="none" w="lg" len="lg"/>
          </a:ln>
        </p:spPr>
      </p:cxnSp>
      <p:cxnSp>
        <p:nvCxnSpPr>
          <p:cNvPr id="9229" name="AutoShape 23"/>
          <p:cNvCxnSpPr>
            <a:cxnSpLocks noChangeShapeType="1"/>
          </p:cNvCxnSpPr>
          <p:nvPr/>
        </p:nvCxnSpPr>
        <p:spPr bwMode="auto">
          <a:xfrm flipV="1">
            <a:off x="1719263" y="3935413"/>
            <a:ext cx="5334000" cy="1093787"/>
          </a:xfrm>
          <a:prstGeom prst="straightConnector1">
            <a:avLst/>
          </a:prstGeom>
          <a:noFill/>
          <a:ln w="25400">
            <a:solidFill>
              <a:srgbClr val="D36909"/>
            </a:solidFill>
            <a:round/>
            <a:headEnd/>
            <a:tailEnd type="none" w="lg" len="lg"/>
          </a:ln>
        </p:spPr>
      </p:cxnSp>
      <p:cxnSp>
        <p:nvCxnSpPr>
          <p:cNvPr id="9230" name="AutoShape 24"/>
          <p:cNvCxnSpPr>
            <a:cxnSpLocks noChangeShapeType="1"/>
          </p:cNvCxnSpPr>
          <p:nvPr/>
        </p:nvCxnSpPr>
        <p:spPr bwMode="auto">
          <a:xfrm flipV="1">
            <a:off x="1757363" y="3908425"/>
            <a:ext cx="5360987" cy="26988"/>
          </a:xfrm>
          <a:prstGeom prst="straightConnector1">
            <a:avLst/>
          </a:prstGeom>
          <a:noFill/>
          <a:ln w="25400">
            <a:solidFill>
              <a:srgbClr val="D36909"/>
            </a:solidFill>
            <a:round/>
            <a:headEnd/>
            <a:tailEnd type="none" w="lg" len="lg"/>
          </a:ln>
        </p:spPr>
      </p:cxnSp>
      <p:sp>
        <p:nvSpPr>
          <p:cNvPr id="9231" name="Oval 40"/>
          <p:cNvSpPr>
            <a:spLocks noChangeArrowheads="1"/>
          </p:cNvSpPr>
          <p:nvPr/>
        </p:nvSpPr>
        <p:spPr bwMode="auto">
          <a:xfrm>
            <a:off x="1871663" y="2286000"/>
            <a:ext cx="76200" cy="76200"/>
          </a:xfrm>
          <a:prstGeom prst="ellipse">
            <a:avLst/>
          </a:prstGeom>
          <a:solidFill>
            <a:srgbClr val="0000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2" name="Oval 42"/>
          <p:cNvSpPr>
            <a:spLocks noChangeArrowheads="1"/>
          </p:cNvSpPr>
          <p:nvPr/>
        </p:nvSpPr>
        <p:spPr bwMode="auto">
          <a:xfrm>
            <a:off x="1795463" y="1676400"/>
            <a:ext cx="76200" cy="76200"/>
          </a:xfrm>
          <a:prstGeom prst="ellipse">
            <a:avLst/>
          </a:prstGeom>
          <a:solidFill>
            <a:srgbClr val="0000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3" name="Oval 43"/>
          <p:cNvSpPr>
            <a:spLocks noChangeArrowheads="1"/>
          </p:cNvSpPr>
          <p:nvPr/>
        </p:nvSpPr>
        <p:spPr bwMode="auto">
          <a:xfrm>
            <a:off x="1795463" y="2057400"/>
            <a:ext cx="76200" cy="76200"/>
          </a:xfrm>
          <a:prstGeom prst="ellipse">
            <a:avLst/>
          </a:prstGeom>
          <a:solidFill>
            <a:srgbClr val="0000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4" name="Oval 17"/>
          <p:cNvSpPr>
            <a:spLocks noChangeArrowheads="1"/>
          </p:cNvSpPr>
          <p:nvPr/>
        </p:nvSpPr>
        <p:spPr bwMode="auto">
          <a:xfrm>
            <a:off x="1719263" y="3924300"/>
            <a:ext cx="76200" cy="76200"/>
          </a:xfrm>
          <a:prstGeom prst="ellipse">
            <a:avLst/>
          </a:prstGeom>
          <a:solidFill>
            <a:srgbClr val="0000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5" name="Oval 18"/>
          <p:cNvSpPr>
            <a:spLocks noChangeArrowheads="1"/>
          </p:cNvSpPr>
          <p:nvPr/>
        </p:nvSpPr>
        <p:spPr bwMode="auto">
          <a:xfrm>
            <a:off x="1643063" y="2819400"/>
            <a:ext cx="76200" cy="76200"/>
          </a:xfrm>
          <a:prstGeom prst="ellipse">
            <a:avLst/>
          </a:prstGeom>
          <a:solidFill>
            <a:srgbClr val="0000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6" name="Oval 19"/>
          <p:cNvSpPr>
            <a:spLocks noChangeArrowheads="1"/>
          </p:cNvSpPr>
          <p:nvPr/>
        </p:nvSpPr>
        <p:spPr bwMode="auto">
          <a:xfrm>
            <a:off x="1719263" y="5029200"/>
            <a:ext cx="76200" cy="76200"/>
          </a:xfrm>
          <a:prstGeom prst="ellipse">
            <a:avLst/>
          </a:prstGeom>
          <a:solidFill>
            <a:srgbClr val="0000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7" name="Oval 26"/>
          <p:cNvSpPr>
            <a:spLocks noChangeArrowheads="1"/>
          </p:cNvSpPr>
          <p:nvPr/>
        </p:nvSpPr>
        <p:spPr bwMode="auto">
          <a:xfrm>
            <a:off x="7102475" y="1466850"/>
            <a:ext cx="76200" cy="76200"/>
          </a:xfrm>
          <a:prstGeom prst="ellipse">
            <a:avLst/>
          </a:prstGeom>
          <a:solidFill>
            <a:srgbClr val="FF6600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8" name="Oval 29"/>
          <p:cNvSpPr>
            <a:spLocks noChangeArrowheads="1"/>
          </p:cNvSpPr>
          <p:nvPr/>
        </p:nvSpPr>
        <p:spPr bwMode="auto">
          <a:xfrm>
            <a:off x="7053263" y="3200400"/>
            <a:ext cx="76200" cy="76200"/>
          </a:xfrm>
          <a:prstGeom prst="ellipse">
            <a:avLst/>
          </a:prstGeom>
          <a:solidFill>
            <a:srgbClr val="FF6600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9" name="Oval 30"/>
          <p:cNvSpPr>
            <a:spLocks noChangeArrowheads="1"/>
          </p:cNvSpPr>
          <p:nvPr/>
        </p:nvSpPr>
        <p:spPr bwMode="auto">
          <a:xfrm>
            <a:off x="7053263" y="3886200"/>
            <a:ext cx="76200" cy="76200"/>
          </a:xfrm>
          <a:prstGeom prst="ellipse">
            <a:avLst/>
          </a:prstGeom>
          <a:solidFill>
            <a:srgbClr val="FF6600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40" name="Oval 38"/>
          <p:cNvSpPr>
            <a:spLocks noChangeArrowheads="1"/>
          </p:cNvSpPr>
          <p:nvPr/>
        </p:nvSpPr>
        <p:spPr bwMode="auto">
          <a:xfrm>
            <a:off x="6900863" y="4876800"/>
            <a:ext cx="76200" cy="76200"/>
          </a:xfrm>
          <a:prstGeom prst="ellipse">
            <a:avLst/>
          </a:prstGeom>
          <a:solidFill>
            <a:srgbClr val="FF6600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42" name="Oval 4"/>
          <p:cNvSpPr>
            <a:spLocks noChangeArrowheads="1"/>
          </p:cNvSpPr>
          <p:nvPr/>
        </p:nvSpPr>
        <p:spPr bwMode="auto">
          <a:xfrm>
            <a:off x="7205663" y="2144713"/>
            <a:ext cx="76200" cy="76200"/>
          </a:xfrm>
          <a:prstGeom prst="ellipse">
            <a:avLst/>
          </a:prstGeom>
          <a:solidFill>
            <a:srgbClr val="FF6600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243" name="Group 5"/>
          <p:cNvGrpSpPr>
            <a:grpSpLocks/>
          </p:cNvGrpSpPr>
          <p:nvPr/>
        </p:nvGrpSpPr>
        <p:grpSpPr bwMode="auto">
          <a:xfrm>
            <a:off x="1806575" y="1763713"/>
            <a:ext cx="5464175" cy="1512887"/>
            <a:chOff x="1255" y="1063"/>
            <a:chExt cx="3442" cy="953"/>
          </a:xfrm>
        </p:grpSpPr>
        <p:cxnSp>
          <p:nvCxnSpPr>
            <p:cNvPr id="9266" name="AutoShape 6"/>
            <p:cNvCxnSpPr>
              <a:cxnSpLocks noChangeShapeType="1"/>
            </p:cNvCxnSpPr>
            <p:nvPr/>
          </p:nvCxnSpPr>
          <p:spPr bwMode="auto">
            <a:xfrm>
              <a:off x="1272" y="1063"/>
              <a:ext cx="3425" cy="9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9267" name="AutoShape 7"/>
            <p:cNvCxnSpPr>
              <a:cxnSpLocks noChangeShapeType="1"/>
            </p:cNvCxnSpPr>
            <p:nvPr/>
          </p:nvCxnSpPr>
          <p:spPr bwMode="auto">
            <a:xfrm>
              <a:off x="1289" y="1289"/>
              <a:ext cx="3374" cy="7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9268" name="AutoShape 8"/>
            <p:cNvCxnSpPr>
              <a:cxnSpLocks noChangeShapeType="1"/>
            </p:cNvCxnSpPr>
            <p:nvPr/>
          </p:nvCxnSpPr>
          <p:spPr bwMode="auto">
            <a:xfrm flipV="1">
              <a:off x="1320" y="1344"/>
              <a:ext cx="3336" cy="9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9269" name="AutoShape 9"/>
            <p:cNvCxnSpPr>
              <a:cxnSpLocks noChangeShapeType="1"/>
            </p:cNvCxnSpPr>
            <p:nvPr/>
          </p:nvCxnSpPr>
          <p:spPr bwMode="auto">
            <a:xfrm>
              <a:off x="1255" y="1289"/>
              <a:ext cx="3305" cy="72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</p:grpSp>
      <p:cxnSp>
        <p:nvCxnSpPr>
          <p:cNvPr id="9244" name="AutoShape 39"/>
          <p:cNvCxnSpPr>
            <a:cxnSpLocks noChangeShapeType="1"/>
            <a:stCxn id="9236" idx="4"/>
            <a:endCxn id="9240" idx="3"/>
          </p:cNvCxnSpPr>
          <p:nvPr/>
        </p:nvCxnSpPr>
        <p:spPr bwMode="auto">
          <a:xfrm flipV="1">
            <a:off x="1757363" y="4941888"/>
            <a:ext cx="5154612" cy="163512"/>
          </a:xfrm>
          <a:prstGeom prst="straightConnector1">
            <a:avLst/>
          </a:prstGeom>
          <a:noFill/>
          <a:ln w="38100">
            <a:solidFill>
              <a:srgbClr val="D36909"/>
            </a:solidFill>
            <a:round/>
            <a:headEnd/>
            <a:tailEnd type="none" w="lg" len="lg"/>
          </a:ln>
        </p:spPr>
      </p:cxnSp>
      <p:sp>
        <p:nvSpPr>
          <p:cNvPr id="9245" name="Rectangle 14"/>
          <p:cNvSpPr>
            <a:spLocks noGrp="1" noChangeArrowheads="1"/>
          </p:cNvSpPr>
          <p:nvPr>
            <p:ph type="title"/>
          </p:nvPr>
        </p:nvSpPr>
        <p:spPr>
          <a:xfrm>
            <a:off x="1290638" y="0"/>
            <a:ext cx="7654925" cy="1247775"/>
          </a:xfrm>
        </p:spPr>
        <p:txBody>
          <a:bodyPr/>
          <a:lstStyle/>
          <a:p>
            <a:r>
              <a:rPr lang="en-US" sz="3600" dirty="0" smtClean="0"/>
              <a:t>bottleneck between   &amp;        </a:t>
            </a:r>
            <a:r>
              <a:rPr lang="en-US" sz="4000" dirty="0" smtClean="0">
                <a:solidFill>
                  <a:srgbClr val="FF0000"/>
                </a:solidFill>
              </a:rPr>
              <a:t>?</a:t>
            </a:r>
            <a:r>
              <a:rPr lang="en-US" sz="4400" dirty="0" smtClean="0"/>
              <a:t> </a:t>
            </a:r>
          </a:p>
        </p:txBody>
      </p:sp>
      <p:graphicFrame>
        <p:nvGraphicFramePr>
          <p:cNvPr id="9218" name="Object 37"/>
          <p:cNvGraphicFramePr>
            <a:graphicFrameLocks noChangeAspect="1"/>
          </p:cNvGraphicFramePr>
          <p:nvPr/>
        </p:nvGraphicFramePr>
        <p:xfrm>
          <a:off x="3808413" y="3235325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93" name="Equation" r:id="rId4" imgW="114120" imgH="177480" progId="Equation.DSMT4">
                  <p:embed/>
                </p:oleObj>
              </mc:Choice>
              <mc:Fallback>
                <p:oleObj name="Equation" r:id="rId4" imgW="11412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08413" y="3235325"/>
                        <a:ext cx="114300" cy="17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74"/>
          <p:cNvGrpSpPr>
            <a:grpSpLocks/>
          </p:cNvGrpSpPr>
          <p:nvPr/>
        </p:nvGrpSpPr>
        <p:grpSpPr bwMode="auto">
          <a:xfrm>
            <a:off x="536575" y="1528763"/>
            <a:ext cx="722313" cy="1154112"/>
            <a:chOff x="535790" y="1528011"/>
            <a:chExt cx="722645" cy="1155031"/>
          </a:xfrm>
        </p:grpSpPr>
        <p:graphicFrame>
          <p:nvGraphicFramePr>
            <p:cNvPr id="9222" name="Object 49"/>
            <p:cNvGraphicFramePr>
              <a:graphicFrameLocks noChangeAspect="1"/>
            </p:cNvGraphicFramePr>
            <p:nvPr/>
          </p:nvGraphicFramePr>
          <p:xfrm>
            <a:off x="535790" y="1564105"/>
            <a:ext cx="655720" cy="10188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194" name="Equation" r:id="rId6" imgW="139680" imgH="215640" progId="Equation.DSMT4">
                    <p:embed/>
                  </p:oleObj>
                </mc:Choice>
                <mc:Fallback>
                  <p:oleObj name="Equation" r:id="rId6" imgW="139680" imgH="2156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5790" y="1564105"/>
                          <a:ext cx="655720" cy="101884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61" name="Left Brace 52"/>
            <p:cNvSpPr>
              <a:spLocks/>
            </p:cNvSpPr>
            <p:nvPr/>
          </p:nvSpPr>
          <p:spPr bwMode="auto">
            <a:xfrm>
              <a:off x="1090019" y="1528011"/>
              <a:ext cx="168416" cy="1155031"/>
            </a:xfrm>
            <a:prstGeom prst="leftBrace">
              <a:avLst>
                <a:gd name="adj1" fmla="val 8319"/>
                <a:gd name="adj2" fmla="val 50000"/>
              </a:avLst>
            </a:prstGeom>
            <a:noFill/>
            <a:ln w="31750" algn="ctr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76"/>
          <p:cNvGrpSpPr>
            <a:grpSpLocks/>
          </p:cNvGrpSpPr>
          <p:nvPr/>
        </p:nvGrpSpPr>
        <p:grpSpPr bwMode="auto">
          <a:xfrm>
            <a:off x="7370761" y="1143000"/>
            <a:ext cx="1436688" cy="1408113"/>
            <a:chOff x="7370473" y="1143000"/>
            <a:chExt cx="1809378" cy="1407695"/>
          </a:xfrm>
        </p:grpSpPr>
        <p:graphicFrame>
          <p:nvGraphicFramePr>
            <p:cNvPr id="9221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82806947"/>
                </p:ext>
              </p:extLst>
            </p:nvPr>
          </p:nvGraphicFramePr>
          <p:xfrm>
            <a:off x="7802326" y="1490560"/>
            <a:ext cx="1377525" cy="7014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195" name="Equation" r:id="rId8" imgW="355600" imgH="254000" progId="Equation.DSMT4">
                    <p:embed/>
                  </p:oleObj>
                </mc:Choice>
                <mc:Fallback>
                  <p:oleObj name="Equation" r:id="rId8" imgW="355600" imgH="2540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802326" y="1490560"/>
                          <a:ext cx="1377525" cy="70146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60" name="Right Brace 53"/>
            <p:cNvSpPr>
              <a:spLocks/>
            </p:cNvSpPr>
            <p:nvPr/>
          </p:nvSpPr>
          <p:spPr bwMode="auto">
            <a:xfrm>
              <a:off x="7370473" y="1143000"/>
              <a:ext cx="336884" cy="1407695"/>
            </a:xfrm>
            <a:prstGeom prst="rightBrace">
              <a:avLst>
                <a:gd name="adj1" fmla="val 8338"/>
                <a:gd name="adj2" fmla="val 50000"/>
              </a:avLst>
            </a:prstGeom>
            <a:noFill/>
            <a:ln w="31750" algn="ctr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7364416" y="2805113"/>
            <a:ext cx="1410466" cy="2582862"/>
            <a:chOff x="7364416" y="2805113"/>
            <a:chExt cx="1410466" cy="2582862"/>
          </a:xfrm>
        </p:grpSpPr>
        <p:sp>
          <p:nvSpPr>
            <p:cNvPr id="9258" name="AutoShape 35"/>
            <p:cNvSpPr>
              <a:spLocks/>
            </p:cNvSpPr>
            <p:nvPr/>
          </p:nvSpPr>
          <p:spPr bwMode="auto">
            <a:xfrm>
              <a:off x="7364416" y="2805113"/>
              <a:ext cx="148298" cy="2582862"/>
            </a:xfrm>
            <a:prstGeom prst="rightBrace">
              <a:avLst>
                <a:gd name="adj1" fmla="val 141672"/>
                <a:gd name="adj2" fmla="val 50000"/>
              </a:avLst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59" name="Text Box 36"/>
            <p:cNvSpPr txBox="1">
              <a:spLocks noChangeArrowheads="1"/>
            </p:cNvSpPr>
            <p:nvPr/>
          </p:nvSpPr>
          <p:spPr bwMode="auto">
            <a:xfrm>
              <a:off x="7643667" y="3581619"/>
              <a:ext cx="1131215" cy="646331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sz="3600" dirty="0" smtClean="0">
                  <a:latin typeface="Comic Sans MS" pitchFamily="8" charset="0"/>
                </a:rPr>
                <a:t>E(</a:t>
              </a:r>
              <a:r>
                <a:rPr lang="en-US" sz="3600" dirty="0">
                  <a:solidFill>
                    <a:srgbClr val="0000FF"/>
                  </a:solidFill>
                  <a:latin typeface="Comic Sans MS" pitchFamily="8" charset="0"/>
                </a:rPr>
                <a:t>S</a:t>
              </a:r>
              <a:r>
                <a:rPr lang="en-US" sz="3600" dirty="0">
                  <a:latin typeface="Comic Sans MS" pitchFamily="8" charset="0"/>
                </a:rPr>
                <a:t>)</a:t>
              </a:r>
            </a:p>
          </p:txBody>
        </p:sp>
      </p:grpSp>
      <p:grpSp>
        <p:nvGrpSpPr>
          <p:cNvPr id="8" name="Group 75"/>
          <p:cNvGrpSpPr>
            <a:grpSpLocks/>
          </p:cNvGrpSpPr>
          <p:nvPr/>
        </p:nvGrpSpPr>
        <p:grpSpPr bwMode="auto">
          <a:xfrm>
            <a:off x="415925" y="2790825"/>
            <a:ext cx="914400" cy="2514600"/>
            <a:chOff x="415215" y="2791326"/>
            <a:chExt cx="915407" cy="2514599"/>
          </a:xfrm>
        </p:grpSpPr>
        <p:sp>
          <p:nvSpPr>
            <p:cNvPr id="9256" name="Text Box 33"/>
            <p:cNvSpPr txBox="1">
              <a:spLocks noChangeArrowheads="1"/>
            </p:cNvSpPr>
            <p:nvPr/>
          </p:nvSpPr>
          <p:spPr bwMode="auto">
            <a:xfrm>
              <a:off x="415215" y="3573963"/>
              <a:ext cx="607093" cy="823912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sz="4800" dirty="0">
                  <a:solidFill>
                    <a:srgbClr val="0000CC"/>
                  </a:solidFill>
                  <a:latin typeface="Comic Sans MS" pitchFamily="8" charset="0"/>
                </a:rPr>
                <a:t>S</a:t>
              </a:r>
            </a:p>
          </p:txBody>
        </p:sp>
        <p:sp>
          <p:nvSpPr>
            <p:cNvPr id="9257" name="Left Brace 54"/>
            <p:cNvSpPr>
              <a:spLocks/>
            </p:cNvSpPr>
            <p:nvPr/>
          </p:nvSpPr>
          <p:spPr bwMode="auto">
            <a:xfrm>
              <a:off x="1037874" y="2791326"/>
              <a:ext cx="292748" cy="2514599"/>
            </a:xfrm>
            <a:prstGeom prst="leftBrace">
              <a:avLst>
                <a:gd name="adj1" fmla="val 8351"/>
                <a:gd name="adj2" fmla="val 50000"/>
              </a:avLst>
            </a:prstGeom>
            <a:noFill/>
            <a:ln w="31750" algn="ctr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</p:grpSp>
      <p:graphicFrame>
        <p:nvGraphicFramePr>
          <p:cNvPr id="9219" name="Object 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5930921"/>
              </p:ext>
            </p:extLst>
          </p:nvPr>
        </p:nvGraphicFramePr>
        <p:xfrm>
          <a:off x="5707063" y="45035"/>
          <a:ext cx="612775" cy="976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96" name="Equation" r:id="rId10" imgW="139680" imgH="215640" progId="Equation.DSMT4">
                  <p:embed/>
                </p:oleObj>
              </mc:Choice>
              <mc:Fallback>
                <p:oleObj name="Equation" r:id="rId10" imgW="13968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07063" y="45035"/>
                        <a:ext cx="612775" cy="976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0" name="Object 5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2877691"/>
              </p:ext>
            </p:extLst>
          </p:nvPr>
        </p:nvGraphicFramePr>
        <p:xfrm>
          <a:off x="6732588" y="150813"/>
          <a:ext cx="1316037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97" name="Equation" r:id="rId11" imgW="355600" imgH="254000" progId="Equation.DSMT4">
                  <p:embed/>
                </p:oleObj>
              </mc:Choice>
              <mc:Fallback>
                <p:oleObj name="Equation" r:id="rId11" imgW="355600" imgH="2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2588" y="150813"/>
                        <a:ext cx="1316037" cy="892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53" name="Oval 18"/>
          <p:cNvSpPr>
            <a:spLocks noChangeArrowheads="1"/>
          </p:cNvSpPr>
          <p:nvPr/>
        </p:nvSpPr>
        <p:spPr bwMode="auto">
          <a:xfrm>
            <a:off x="1919288" y="2638425"/>
            <a:ext cx="76200" cy="76200"/>
          </a:xfrm>
          <a:prstGeom prst="ellipse">
            <a:avLst/>
          </a:prstGeom>
          <a:solidFill>
            <a:srgbClr val="0000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Hall.</a:t>
            </a:r>
            <a:fld id="{4AAEBA2A-95BF-4762-8C1D-64230527675F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55" name="Oval 29"/>
          <p:cNvSpPr>
            <a:spLocks noChangeArrowheads="1"/>
          </p:cNvSpPr>
          <p:nvPr/>
        </p:nvSpPr>
        <p:spPr bwMode="auto">
          <a:xfrm>
            <a:off x="6800348" y="2659261"/>
            <a:ext cx="76200" cy="76200"/>
          </a:xfrm>
          <a:prstGeom prst="ellipse">
            <a:avLst/>
          </a:prstGeom>
          <a:solidFill>
            <a:srgbClr val="FF6600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011667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3" name="Oval 27"/>
          <p:cNvSpPr>
            <a:spLocks noChangeArrowheads="1"/>
          </p:cNvSpPr>
          <p:nvPr/>
        </p:nvSpPr>
        <p:spPr bwMode="auto">
          <a:xfrm>
            <a:off x="7053263" y="1295400"/>
            <a:ext cx="76200" cy="76200"/>
          </a:xfrm>
          <a:prstGeom prst="ellipse">
            <a:avLst/>
          </a:prstGeom>
          <a:solidFill>
            <a:srgbClr val="FF6600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4" name="Oval 28"/>
          <p:cNvSpPr>
            <a:spLocks noChangeArrowheads="1"/>
          </p:cNvSpPr>
          <p:nvPr/>
        </p:nvSpPr>
        <p:spPr bwMode="auto">
          <a:xfrm>
            <a:off x="7205663" y="1828800"/>
            <a:ext cx="76200" cy="76200"/>
          </a:xfrm>
          <a:prstGeom prst="ellipse">
            <a:avLst/>
          </a:prstGeom>
          <a:solidFill>
            <a:srgbClr val="FF6600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5" name="Oval 16"/>
          <p:cNvSpPr>
            <a:spLocks noChangeArrowheads="1"/>
          </p:cNvSpPr>
          <p:nvPr/>
        </p:nvSpPr>
        <p:spPr bwMode="auto">
          <a:xfrm>
            <a:off x="1185863" y="1524000"/>
            <a:ext cx="1219200" cy="39624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6" name="Oval 25"/>
          <p:cNvSpPr>
            <a:spLocks noChangeArrowheads="1"/>
          </p:cNvSpPr>
          <p:nvPr/>
        </p:nvSpPr>
        <p:spPr bwMode="auto">
          <a:xfrm>
            <a:off x="6519863" y="1066800"/>
            <a:ext cx="1143000" cy="49530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9227" name="AutoShape 21"/>
          <p:cNvCxnSpPr>
            <a:cxnSpLocks noChangeShapeType="1"/>
          </p:cNvCxnSpPr>
          <p:nvPr/>
        </p:nvCxnSpPr>
        <p:spPr bwMode="auto">
          <a:xfrm flipV="1">
            <a:off x="1784350" y="3276600"/>
            <a:ext cx="5334000" cy="669925"/>
          </a:xfrm>
          <a:prstGeom prst="straightConnector1">
            <a:avLst/>
          </a:prstGeom>
          <a:noFill/>
          <a:ln w="25400">
            <a:solidFill>
              <a:srgbClr val="D36909"/>
            </a:solidFill>
            <a:round/>
            <a:headEnd/>
            <a:tailEnd type="none" w="lg" len="lg"/>
          </a:ln>
        </p:spPr>
      </p:cxnSp>
      <p:cxnSp>
        <p:nvCxnSpPr>
          <p:cNvPr id="9228" name="AutoShape 22"/>
          <p:cNvCxnSpPr>
            <a:cxnSpLocks noChangeShapeType="1"/>
          </p:cNvCxnSpPr>
          <p:nvPr/>
        </p:nvCxnSpPr>
        <p:spPr bwMode="auto">
          <a:xfrm>
            <a:off x="1643063" y="2868613"/>
            <a:ext cx="5421312" cy="1039812"/>
          </a:xfrm>
          <a:prstGeom prst="straightConnector1">
            <a:avLst/>
          </a:prstGeom>
          <a:noFill/>
          <a:ln w="25400">
            <a:solidFill>
              <a:srgbClr val="D36909"/>
            </a:solidFill>
            <a:round/>
            <a:headEnd/>
            <a:tailEnd type="none" w="lg" len="lg"/>
          </a:ln>
        </p:spPr>
      </p:cxnSp>
      <p:cxnSp>
        <p:nvCxnSpPr>
          <p:cNvPr id="9229" name="AutoShape 23"/>
          <p:cNvCxnSpPr>
            <a:cxnSpLocks noChangeShapeType="1"/>
          </p:cNvCxnSpPr>
          <p:nvPr/>
        </p:nvCxnSpPr>
        <p:spPr bwMode="auto">
          <a:xfrm flipV="1">
            <a:off x="1719263" y="3935413"/>
            <a:ext cx="5334000" cy="1093787"/>
          </a:xfrm>
          <a:prstGeom prst="straightConnector1">
            <a:avLst/>
          </a:prstGeom>
          <a:noFill/>
          <a:ln w="25400">
            <a:solidFill>
              <a:srgbClr val="D36909"/>
            </a:solidFill>
            <a:round/>
            <a:headEnd/>
            <a:tailEnd type="none" w="lg" len="lg"/>
          </a:ln>
        </p:spPr>
      </p:cxnSp>
      <p:cxnSp>
        <p:nvCxnSpPr>
          <p:cNvPr id="9230" name="AutoShape 24"/>
          <p:cNvCxnSpPr>
            <a:cxnSpLocks noChangeShapeType="1"/>
          </p:cNvCxnSpPr>
          <p:nvPr/>
        </p:nvCxnSpPr>
        <p:spPr bwMode="auto">
          <a:xfrm flipV="1">
            <a:off x="1757363" y="3908425"/>
            <a:ext cx="5360987" cy="26988"/>
          </a:xfrm>
          <a:prstGeom prst="straightConnector1">
            <a:avLst/>
          </a:prstGeom>
          <a:noFill/>
          <a:ln w="25400">
            <a:solidFill>
              <a:srgbClr val="D36909"/>
            </a:solidFill>
            <a:round/>
            <a:headEnd/>
            <a:tailEnd type="none" w="lg" len="lg"/>
          </a:ln>
        </p:spPr>
      </p:cxnSp>
      <p:sp>
        <p:nvSpPr>
          <p:cNvPr id="9231" name="Oval 40"/>
          <p:cNvSpPr>
            <a:spLocks noChangeArrowheads="1"/>
          </p:cNvSpPr>
          <p:nvPr/>
        </p:nvSpPr>
        <p:spPr bwMode="auto">
          <a:xfrm>
            <a:off x="1871663" y="2286000"/>
            <a:ext cx="76200" cy="76200"/>
          </a:xfrm>
          <a:prstGeom prst="ellipse">
            <a:avLst/>
          </a:prstGeom>
          <a:solidFill>
            <a:srgbClr val="0000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2" name="Oval 42"/>
          <p:cNvSpPr>
            <a:spLocks noChangeArrowheads="1"/>
          </p:cNvSpPr>
          <p:nvPr/>
        </p:nvSpPr>
        <p:spPr bwMode="auto">
          <a:xfrm>
            <a:off x="1795463" y="1676400"/>
            <a:ext cx="76200" cy="76200"/>
          </a:xfrm>
          <a:prstGeom prst="ellipse">
            <a:avLst/>
          </a:prstGeom>
          <a:solidFill>
            <a:srgbClr val="0000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3" name="Oval 43"/>
          <p:cNvSpPr>
            <a:spLocks noChangeArrowheads="1"/>
          </p:cNvSpPr>
          <p:nvPr/>
        </p:nvSpPr>
        <p:spPr bwMode="auto">
          <a:xfrm>
            <a:off x="1795463" y="2057400"/>
            <a:ext cx="76200" cy="76200"/>
          </a:xfrm>
          <a:prstGeom prst="ellipse">
            <a:avLst/>
          </a:prstGeom>
          <a:solidFill>
            <a:srgbClr val="0000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4" name="Oval 17"/>
          <p:cNvSpPr>
            <a:spLocks noChangeArrowheads="1"/>
          </p:cNvSpPr>
          <p:nvPr/>
        </p:nvSpPr>
        <p:spPr bwMode="auto">
          <a:xfrm>
            <a:off x="1719263" y="3924300"/>
            <a:ext cx="76200" cy="76200"/>
          </a:xfrm>
          <a:prstGeom prst="ellipse">
            <a:avLst/>
          </a:prstGeom>
          <a:solidFill>
            <a:srgbClr val="0000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5" name="Oval 18"/>
          <p:cNvSpPr>
            <a:spLocks noChangeArrowheads="1"/>
          </p:cNvSpPr>
          <p:nvPr/>
        </p:nvSpPr>
        <p:spPr bwMode="auto">
          <a:xfrm>
            <a:off x="1643063" y="2819400"/>
            <a:ext cx="76200" cy="76200"/>
          </a:xfrm>
          <a:prstGeom prst="ellipse">
            <a:avLst/>
          </a:prstGeom>
          <a:solidFill>
            <a:srgbClr val="0000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6" name="Oval 19"/>
          <p:cNvSpPr>
            <a:spLocks noChangeArrowheads="1"/>
          </p:cNvSpPr>
          <p:nvPr/>
        </p:nvSpPr>
        <p:spPr bwMode="auto">
          <a:xfrm>
            <a:off x="1719263" y="5029200"/>
            <a:ext cx="76200" cy="76200"/>
          </a:xfrm>
          <a:prstGeom prst="ellipse">
            <a:avLst/>
          </a:prstGeom>
          <a:solidFill>
            <a:srgbClr val="0000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7" name="Oval 26"/>
          <p:cNvSpPr>
            <a:spLocks noChangeArrowheads="1"/>
          </p:cNvSpPr>
          <p:nvPr/>
        </p:nvSpPr>
        <p:spPr bwMode="auto">
          <a:xfrm>
            <a:off x="7102475" y="1466850"/>
            <a:ext cx="76200" cy="76200"/>
          </a:xfrm>
          <a:prstGeom prst="ellipse">
            <a:avLst/>
          </a:prstGeom>
          <a:solidFill>
            <a:srgbClr val="FF6600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8" name="Oval 29"/>
          <p:cNvSpPr>
            <a:spLocks noChangeArrowheads="1"/>
          </p:cNvSpPr>
          <p:nvPr/>
        </p:nvSpPr>
        <p:spPr bwMode="auto">
          <a:xfrm>
            <a:off x="7053263" y="3200400"/>
            <a:ext cx="76200" cy="76200"/>
          </a:xfrm>
          <a:prstGeom prst="ellipse">
            <a:avLst/>
          </a:prstGeom>
          <a:solidFill>
            <a:srgbClr val="FF6600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9" name="Oval 30"/>
          <p:cNvSpPr>
            <a:spLocks noChangeArrowheads="1"/>
          </p:cNvSpPr>
          <p:nvPr/>
        </p:nvSpPr>
        <p:spPr bwMode="auto">
          <a:xfrm>
            <a:off x="7053263" y="3886200"/>
            <a:ext cx="76200" cy="76200"/>
          </a:xfrm>
          <a:prstGeom prst="ellipse">
            <a:avLst/>
          </a:prstGeom>
          <a:solidFill>
            <a:srgbClr val="FF6600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40" name="Oval 38"/>
          <p:cNvSpPr>
            <a:spLocks noChangeArrowheads="1"/>
          </p:cNvSpPr>
          <p:nvPr/>
        </p:nvSpPr>
        <p:spPr bwMode="auto">
          <a:xfrm>
            <a:off x="6900863" y="4876800"/>
            <a:ext cx="76200" cy="76200"/>
          </a:xfrm>
          <a:prstGeom prst="ellipse">
            <a:avLst/>
          </a:prstGeom>
          <a:solidFill>
            <a:srgbClr val="FF6600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6291" name="Freeform 3"/>
          <p:cNvSpPr>
            <a:spLocks/>
          </p:cNvSpPr>
          <p:nvPr/>
        </p:nvSpPr>
        <p:spPr bwMode="auto">
          <a:xfrm>
            <a:off x="7005638" y="1665288"/>
            <a:ext cx="457200" cy="685800"/>
          </a:xfrm>
          <a:custGeom>
            <a:avLst/>
            <a:gdLst>
              <a:gd name="T0" fmla="*/ 70320270 w 408"/>
              <a:gd name="T1" fmla="*/ 207239633 h 632"/>
              <a:gd name="T2" fmla="*/ 10046075 w 408"/>
              <a:gd name="T3" fmla="*/ 320279463 h 632"/>
              <a:gd name="T4" fmla="*/ 10046075 w 408"/>
              <a:gd name="T5" fmla="*/ 546360074 h 632"/>
              <a:gd name="T6" fmla="*/ 70320270 w 408"/>
              <a:gd name="T7" fmla="*/ 659399972 h 632"/>
              <a:gd name="T8" fmla="*/ 190868686 w 408"/>
              <a:gd name="T9" fmla="*/ 715919853 h 632"/>
              <a:gd name="T10" fmla="*/ 371692423 w 408"/>
              <a:gd name="T11" fmla="*/ 715919853 h 632"/>
              <a:gd name="T12" fmla="*/ 492241908 w 408"/>
              <a:gd name="T13" fmla="*/ 546360074 h 632"/>
              <a:gd name="T14" fmla="*/ 492241908 w 408"/>
              <a:gd name="T15" fmla="*/ 376800430 h 632"/>
              <a:gd name="T16" fmla="*/ 492241908 w 408"/>
              <a:gd name="T17" fmla="*/ 263759514 h 632"/>
              <a:gd name="T18" fmla="*/ 371692423 w 408"/>
              <a:gd name="T19" fmla="*/ 37679938 h 632"/>
              <a:gd name="T20" fmla="*/ 251143989 w 408"/>
              <a:gd name="T21" fmla="*/ 37679938 h 632"/>
              <a:gd name="T22" fmla="*/ 130594469 w 408"/>
              <a:gd name="T23" fmla="*/ 94199836 h 632"/>
              <a:gd name="T24" fmla="*/ 70320270 w 408"/>
              <a:gd name="T25" fmla="*/ 207239633 h 63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408"/>
              <a:gd name="T40" fmla="*/ 0 h 632"/>
              <a:gd name="T41" fmla="*/ 408 w 408"/>
              <a:gd name="T42" fmla="*/ 632 h 632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408" h="632">
                <a:moveTo>
                  <a:pt x="56" y="176"/>
                </a:moveTo>
                <a:cubicBezTo>
                  <a:pt x="40" y="208"/>
                  <a:pt x="16" y="224"/>
                  <a:pt x="8" y="272"/>
                </a:cubicBezTo>
                <a:cubicBezTo>
                  <a:pt x="0" y="320"/>
                  <a:pt x="0" y="416"/>
                  <a:pt x="8" y="464"/>
                </a:cubicBezTo>
                <a:cubicBezTo>
                  <a:pt x="16" y="512"/>
                  <a:pt x="32" y="536"/>
                  <a:pt x="56" y="560"/>
                </a:cubicBezTo>
                <a:cubicBezTo>
                  <a:pt x="80" y="584"/>
                  <a:pt x="112" y="600"/>
                  <a:pt x="152" y="608"/>
                </a:cubicBezTo>
                <a:cubicBezTo>
                  <a:pt x="192" y="616"/>
                  <a:pt x="256" y="632"/>
                  <a:pt x="296" y="608"/>
                </a:cubicBezTo>
                <a:cubicBezTo>
                  <a:pt x="336" y="584"/>
                  <a:pt x="376" y="512"/>
                  <a:pt x="392" y="464"/>
                </a:cubicBezTo>
                <a:cubicBezTo>
                  <a:pt x="408" y="416"/>
                  <a:pt x="392" y="360"/>
                  <a:pt x="392" y="320"/>
                </a:cubicBezTo>
                <a:cubicBezTo>
                  <a:pt x="392" y="280"/>
                  <a:pt x="408" y="272"/>
                  <a:pt x="392" y="224"/>
                </a:cubicBezTo>
                <a:cubicBezTo>
                  <a:pt x="376" y="176"/>
                  <a:pt x="328" y="64"/>
                  <a:pt x="296" y="32"/>
                </a:cubicBezTo>
                <a:cubicBezTo>
                  <a:pt x="264" y="0"/>
                  <a:pt x="232" y="24"/>
                  <a:pt x="200" y="32"/>
                </a:cubicBezTo>
                <a:cubicBezTo>
                  <a:pt x="168" y="40"/>
                  <a:pt x="128" y="56"/>
                  <a:pt x="104" y="80"/>
                </a:cubicBezTo>
                <a:cubicBezTo>
                  <a:pt x="80" y="104"/>
                  <a:pt x="72" y="144"/>
                  <a:pt x="56" y="176"/>
                </a:cubicBezTo>
                <a:close/>
              </a:path>
            </a:pathLst>
          </a:custGeom>
          <a:noFill/>
          <a:ln w="25400">
            <a:solidFill>
              <a:srgbClr val="FF6600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9242" name="Oval 4"/>
          <p:cNvSpPr>
            <a:spLocks noChangeArrowheads="1"/>
          </p:cNvSpPr>
          <p:nvPr/>
        </p:nvSpPr>
        <p:spPr bwMode="auto">
          <a:xfrm>
            <a:off x="7205663" y="2144713"/>
            <a:ext cx="76200" cy="76200"/>
          </a:xfrm>
          <a:prstGeom prst="ellipse">
            <a:avLst/>
          </a:prstGeom>
          <a:solidFill>
            <a:srgbClr val="FF6600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243" name="Group 5"/>
          <p:cNvGrpSpPr>
            <a:grpSpLocks/>
          </p:cNvGrpSpPr>
          <p:nvPr/>
        </p:nvGrpSpPr>
        <p:grpSpPr bwMode="auto">
          <a:xfrm>
            <a:off x="1806575" y="1763713"/>
            <a:ext cx="5464175" cy="1512887"/>
            <a:chOff x="1255" y="1063"/>
            <a:chExt cx="3442" cy="953"/>
          </a:xfrm>
        </p:grpSpPr>
        <p:cxnSp>
          <p:nvCxnSpPr>
            <p:cNvPr id="9266" name="AutoShape 6"/>
            <p:cNvCxnSpPr>
              <a:cxnSpLocks noChangeShapeType="1"/>
            </p:cNvCxnSpPr>
            <p:nvPr/>
          </p:nvCxnSpPr>
          <p:spPr bwMode="auto">
            <a:xfrm>
              <a:off x="1272" y="1063"/>
              <a:ext cx="3425" cy="9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9267" name="AutoShape 7"/>
            <p:cNvCxnSpPr>
              <a:cxnSpLocks noChangeShapeType="1"/>
            </p:cNvCxnSpPr>
            <p:nvPr/>
          </p:nvCxnSpPr>
          <p:spPr bwMode="auto">
            <a:xfrm>
              <a:off x="1289" y="1289"/>
              <a:ext cx="3374" cy="7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9268" name="AutoShape 8"/>
            <p:cNvCxnSpPr>
              <a:cxnSpLocks noChangeShapeType="1"/>
            </p:cNvCxnSpPr>
            <p:nvPr/>
          </p:nvCxnSpPr>
          <p:spPr bwMode="auto">
            <a:xfrm flipV="1">
              <a:off x="1320" y="1344"/>
              <a:ext cx="3336" cy="9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9269" name="AutoShape 9"/>
            <p:cNvCxnSpPr>
              <a:cxnSpLocks noChangeShapeType="1"/>
            </p:cNvCxnSpPr>
            <p:nvPr/>
          </p:nvCxnSpPr>
          <p:spPr bwMode="auto">
            <a:xfrm>
              <a:off x="1255" y="1289"/>
              <a:ext cx="3305" cy="72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</p:grpSp>
      <p:cxnSp>
        <p:nvCxnSpPr>
          <p:cNvPr id="9244" name="AutoShape 39"/>
          <p:cNvCxnSpPr>
            <a:cxnSpLocks noChangeShapeType="1"/>
            <a:stCxn id="9236" idx="4"/>
            <a:endCxn id="9240" idx="3"/>
          </p:cNvCxnSpPr>
          <p:nvPr/>
        </p:nvCxnSpPr>
        <p:spPr bwMode="auto">
          <a:xfrm flipV="1">
            <a:off x="1757363" y="4941888"/>
            <a:ext cx="5154612" cy="163512"/>
          </a:xfrm>
          <a:prstGeom prst="straightConnector1">
            <a:avLst/>
          </a:prstGeom>
          <a:noFill/>
          <a:ln w="38100">
            <a:solidFill>
              <a:srgbClr val="D36909"/>
            </a:solidFill>
            <a:round/>
            <a:headEnd/>
            <a:tailEnd type="none" w="lg" len="lg"/>
          </a:ln>
        </p:spPr>
      </p:cxnSp>
      <p:sp>
        <p:nvSpPr>
          <p:cNvPr id="9245" name="Rectangle 14"/>
          <p:cNvSpPr>
            <a:spLocks noGrp="1" noChangeArrowheads="1"/>
          </p:cNvSpPr>
          <p:nvPr>
            <p:ph type="title"/>
          </p:nvPr>
        </p:nvSpPr>
        <p:spPr>
          <a:xfrm>
            <a:off x="1290638" y="0"/>
            <a:ext cx="7654925" cy="1247775"/>
          </a:xfrm>
        </p:spPr>
        <p:txBody>
          <a:bodyPr/>
          <a:lstStyle/>
          <a:p>
            <a:r>
              <a:rPr lang="en-US" sz="3600" dirty="0" smtClean="0"/>
              <a:t>bottleneck between   &amp;        </a:t>
            </a:r>
            <a:r>
              <a:rPr lang="en-US" sz="4000" dirty="0" smtClean="0">
                <a:solidFill>
                  <a:srgbClr val="FF0000"/>
                </a:solidFill>
              </a:rPr>
              <a:t>?</a:t>
            </a:r>
            <a:r>
              <a:rPr lang="en-US" sz="4400" dirty="0" smtClean="0"/>
              <a:t> </a:t>
            </a:r>
          </a:p>
        </p:txBody>
      </p:sp>
      <p:graphicFrame>
        <p:nvGraphicFramePr>
          <p:cNvPr id="9218" name="Object 37"/>
          <p:cNvGraphicFramePr>
            <a:graphicFrameLocks noChangeAspect="1"/>
          </p:cNvGraphicFramePr>
          <p:nvPr/>
        </p:nvGraphicFramePr>
        <p:xfrm>
          <a:off x="3808413" y="3235325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7" name="Equation" r:id="rId4" imgW="114120" imgH="177480" progId="Equation.DSMT4">
                  <p:embed/>
                </p:oleObj>
              </mc:Choice>
              <mc:Fallback>
                <p:oleObj name="Equation" r:id="rId4" imgW="11412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08413" y="3235325"/>
                        <a:ext cx="114300" cy="17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44"/>
          <p:cNvGrpSpPr>
            <a:grpSpLocks/>
          </p:cNvGrpSpPr>
          <p:nvPr/>
        </p:nvGrpSpPr>
        <p:grpSpPr bwMode="auto">
          <a:xfrm>
            <a:off x="1465263" y="1104900"/>
            <a:ext cx="860425" cy="1485900"/>
            <a:chOff x="1048" y="696"/>
            <a:chExt cx="542" cy="936"/>
          </a:xfrm>
        </p:grpSpPr>
        <p:sp>
          <p:nvSpPr>
            <p:cNvPr id="9264" name="Freeform 45"/>
            <p:cNvSpPr>
              <a:spLocks/>
            </p:cNvSpPr>
            <p:nvPr/>
          </p:nvSpPr>
          <p:spPr bwMode="auto">
            <a:xfrm>
              <a:off x="1048" y="1000"/>
              <a:ext cx="408" cy="632"/>
            </a:xfrm>
            <a:custGeom>
              <a:avLst/>
              <a:gdLst>
                <a:gd name="T0" fmla="*/ 56 w 408"/>
                <a:gd name="T1" fmla="*/ 176 h 632"/>
                <a:gd name="T2" fmla="*/ 8 w 408"/>
                <a:gd name="T3" fmla="*/ 272 h 632"/>
                <a:gd name="T4" fmla="*/ 8 w 408"/>
                <a:gd name="T5" fmla="*/ 464 h 632"/>
                <a:gd name="T6" fmla="*/ 56 w 408"/>
                <a:gd name="T7" fmla="*/ 560 h 632"/>
                <a:gd name="T8" fmla="*/ 152 w 408"/>
                <a:gd name="T9" fmla="*/ 608 h 632"/>
                <a:gd name="T10" fmla="*/ 296 w 408"/>
                <a:gd name="T11" fmla="*/ 608 h 632"/>
                <a:gd name="T12" fmla="*/ 392 w 408"/>
                <a:gd name="T13" fmla="*/ 464 h 632"/>
                <a:gd name="T14" fmla="*/ 392 w 408"/>
                <a:gd name="T15" fmla="*/ 320 h 632"/>
                <a:gd name="T16" fmla="*/ 392 w 408"/>
                <a:gd name="T17" fmla="*/ 224 h 632"/>
                <a:gd name="T18" fmla="*/ 296 w 408"/>
                <a:gd name="T19" fmla="*/ 32 h 632"/>
                <a:gd name="T20" fmla="*/ 200 w 408"/>
                <a:gd name="T21" fmla="*/ 32 h 632"/>
                <a:gd name="T22" fmla="*/ 104 w 408"/>
                <a:gd name="T23" fmla="*/ 80 h 632"/>
                <a:gd name="T24" fmla="*/ 56 w 408"/>
                <a:gd name="T25" fmla="*/ 176 h 63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408"/>
                <a:gd name="T40" fmla="*/ 0 h 632"/>
                <a:gd name="T41" fmla="*/ 408 w 408"/>
                <a:gd name="T42" fmla="*/ 632 h 63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408" h="632">
                  <a:moveTo>
                    <a:pt x="56" y="176"/>
                  </a:moveTo>
                  <a:cubicBezTo>
                    <a:pt x="40" y="208"/>
                    <a:pt x="16" y="224"/>
                    <a:pt x="8" y="272"/>
                  </a:cubicBezTo>
                  <a:cubicBezTo>
                    <a:pt x="0" y="320"/>
                    <a:pt x="0" y="416"/>
                    <a:pt x="8" y="464"/>
                  </a:cubicBezTo>
                  <a:cubicBezTo>
                    <a:pt x="16" y="512"/>
                    <a:pt x="32" y="536"/>
                    <a:pt x="56" y="560"/>
                  </a:cubicBezTo>
                  <a:cubicBezTo>
                    <a:pt x="80" y="584"/>
                    <a:pt x="112" y="600"/>
                    <a:pt x="152" y="608"/>
                  </a:cubicBezTo>
                  <a:cubicBezTo>
                    <a:pt x="192" y="616"/>
                    <a:pt x="256" y="632"/>
                    <a:pt x="296" y="608"/>
                  </a:cubicBezTo>
                  <a:cubicBezTo>
                    <a:pt x="336" y="584"/>
                    <a:pt x="376" y="512"/>
                    <a:pt x="392" y="464"/>
                  </a:cubicBezTo>
                  <a:cubicBezTo>
                    <a:pt x="408" y="416"/>
                    <a:pt x="392" y="360"/>
                    <a:pt x="392" y="320"/>
                  </a:cubicBezTo>
                  <a:cubicBezTo>
                    <a:pt x="392" y="280"/>
                    <a:pt x="408" y="272"/>
                    <a:pt x="392" y="224"/>
                  </a:cubicBezTo>
                  <a:cubicBezTo>
                    <a:pt x="376" y="176"/>
                    <a:pt x="328" y="64"/>
                    <a:pt x="296" y="32"/>
                  </a:cubicBezTo>
                  <a:cubicBezTo>
                    <a:pt x="264" y="0"/>
                    <a:pt x="232" y="24"/>
                    <a:pt x="200" y="32"/>
                  </a:cubicBezTo>
                  <a:cubicBezTo>
                    <a:pt x="168" y="40"/>
                    <a:pt x="128" y="56"/>
                    <a:pt x="104" y="80"/>
                  </a:cubicBezTo>
                  <a:cubicBezTo>
                    <a:pt x="80" y="104"/>
                    <a:pt x="72" y="144"/>
                    <a:pt x="56" y="176"/>
                  </a:cubicBezTo>
                  <a:close/>
                </a:path>
              </a:pathLst>
            </a:custGeom>
            <a:noFill/>
            <a:ln w="38100">
              <a:solidFill>
                <a:srgbClr val="0000FF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65" name="Text Box 46"/>
            <p:cNvSpPr txBox="1">
              <a:spLocks noChangeArrowheads="1"/>
            </p:cNvSpPr>
            <p:nvPr/>
          </p:nvSpPr>
          <p:spPr bwMode="auto">
            <a:xfrm>
              <a:off x="1296" y="696"/>
              <a:ext cx="294" cy="36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dirty="0">
                  <a:solidFill>
                    <a:srgbClr val="0000CC"/>
                  </a:solidFill>
                  <a:latin typeface="Comic Sans MS" pitchFamily="8" charset="0"/>
                </a:rPr>
                <a:t>T</a:t>
              </a:r>
            </a:p>
          </p:txBody>
        </p:sp>
      </p:grpSp>
      <p:grpSp>
        <p:nvGrpSpPr>
          <p:cNvPr id="5" name="Group 74"/>
          <p:cNvGrpSpPr>
            <a:grpSpLocks/>
          </p:cNvGrpSpPr>
          <p:nvPr/>
        </p:nvGrpSpPr>
        <p:grpSpPr bwMode="auto">
          <a:xfrm>
            <a:off x="536575" y="1528763"/>
            <a:ext cx="722313" cy="1154112"/>
            <a:chOff x="535790" y="1528011"/>
            <a:chExt cx="722645" cy="1155031"/>
          </a:xfrm>
        </p:grpSpPr>
        <p:graphicFrame>
          <p:nvGraphicFramePr>
            <p:cNvPr id="9222" name="Object 49"/>
            <p:cNvGraphicFramePr>
              <a:graphicFrameLocks noChangeAspect="1"/>
            </p:cNvGraphicFramePr>
            <p:nvPr/>
          </p:nvGraphicFramePr>
          <p:xfrm>
            <a:off x="535790" y="1564105"/>
            <a:ext cx="655720" cy="10188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18" name="Equation" r:id="rId6" imgW="139680" imgH="215640" progId="Equation.DSMT4">
                    <p:embed/>
                  </p:oleObj>
                </mc:Choice>
                <mc:Fallback>
                  <p:oleObj name="Equation" r:id="rId6" imgW="139680" imgH="2156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5790" y="1564105"/>
                          <a:ext cx="655720" cy="101884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61" name="Left Brace 52"/>
            <p:cNvSpPr>
              <a:spLocks/>
            </p:cNvSpPr>
            <p:nvPr/>
          </p:nvSpPr>
          <p:spPr bwMode="auto">
            <a:xfrm>
              <a:off x="1090019" y="1528011"/>
              <a:ext cx="168416" cy="1155031"/>
            </a:xfrm>
            <a:prstGeom prst="leftBrace">
              <a:avLst>
                <a:gd name="adj1" fmla="val 8319"/>
                <a:gd name="adj2" fmla="val 50000"/>
              </a:avLst>
            </a:prstGeom>
            <a:noFill/>
            <a:ln w="31750" algn="ctr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76"/>
          <p:cNvGrpSpPr>
            <a:grpSpLocks/>
          </p:cNvGrpSpPr>
          <p:nvPr/>
        </p:nvGrpSpPr>
        <p:grpSpPr bwMode="auto">
          <a:xfrm>
            <a:off x="7370761" y="1143000"/>
            <a:ext cx="1436688" cy="1408113"/>
            <a:chOff x="7370473" y="1143000"/>
            <a:chExt cx="1809378" cy="1407695"/>
          </a:xfrm>
        </p:grpSpPr>
        <p:graphicFrame>
          <p:nvGraphicFramePr>
            <p:cNvPr id="9221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97209545"/>
                </p:ext>
              </p:extLst>
            </p:nvPr>
          </p:nvGraphicFramePr>
          <p:xfrm>
            <a:off x="7802326" y="1490560"/>
            <a:ext cx="1377525" cy="7014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19" name="Equation" r:id="rId8" imgW="355600" imgH="254000" progId="Equation.DSMT4">
                    <p:embed/>
                  </p:oleObj>
                </mc:Choice>
                <mc:Fallback>
                  <p:oleObj name="Equation" r:id="rId8" imgW="355600" imgH="2540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802326" y="1490560"/>
                          <a:ext cx="1377525" cy="70146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60" name="Right Brace 53"/>
            <p:cNvSpPr>
              <a:spLocks/>
            </p:cNvSpPr>
            <p:nvPr/>
          </p:nvSpPr>
          <p:spPr bwMode="auto">
            <a:xfrm>
              <a:off x="7370473" y="1143000"/>
              <a:ext cx="336884" cy="1407695"/>
            </a:xfrm>
            <a:prstGeom prst="rightBrace">
              <a:avLst>
                <a:gd name="adj1" fmla="val 8338"/>
                <a:gd name="adj2" fmla="val 50000"/>
              </a:avLst>
            </a:prstGeom>
            <a:noFill/>
            <a:ln w="31750" algn="ctr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7364416" y="2805113"/>
            <a:ext cx="1410466" cy="2582862"/>
            <a:chOff x="7364416" y="2805113"/>
            <a:chExt cx="1410466" cy="2582862"/>
          </a:xfrm>
        </p:grpSpPr>
        <p:sp>
          <p:nvSpPr>
            <p:cNvPr id="9258" name="AutoShape 35"/>
            <p:cNvSpPr>
              <a:spLocks/>
            </p:cNvSpPr>
            <p:nvPr/>
          </p:nvSpPr>
          <p:spPr bwMode="auto">
            <a:xfrm>
              <a:off x="7364416" y="2805113"/>
              <a:ext cx="148298" cy="2582862"/>
            </a:xfrm>
            <a:prstGeom prst="rightBrace">
              <a:avLst>
                <a:gd name="adj1" fmla="val 141672"/>
                <a:gd name="adj2" fmla="val 50000"/>
              </a:avLst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59" name="Text Box 36"/>
            <p:cNvSpPr txBox="1">
              <a:spLocks noChangeArrowheads="1"/>
            </p:cNvSpPr>
            <p:nvPr/>
          </p:nvSpPr>
          <p:spPr bwMode="auto">
            <a:xfrm>
              <a:off x="7643667" y="3581619"/>
              <a:ext cx="1131215" cy="646331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sz="3600" dirty="0" smtClean="0">
                  <a:latin typeface="Comic Sans MS" pitchFamily="8" charset="0"/>
                </a:rPr>
                <a:t>E(</a:t>
              </a:r>
              <a:r>
                <a:rPr lang="en-US" sz="3600" dirty="0">
                  <a:solidFill>
                    <a:srgbClr val="0000FF"/>
                  </a:solidFill>
                  <a:latin typeface="Comic Sans MS" pitchFamily="8" charset="0"/>
                </a:rPr>
                <a:t>S</a:t>
              </a:r>
              <a:r>
                <a:rPr lang="en-US" sz="3600" dirty="0">
                  <a:latin typeface="Comic Sans MS" pitchFamily="8" charset="0"/>
                </a:rPr>
                <a:t>)</a:t>
              </a:r>
            </a:p>
          </p:txBody>
        </p:sp>
      </p:grpSp>
      <p:grpSp>
        <p:nvGrpSpPr>
          <p:cNvPr id="8" name="Group 75"/>
          <p:cNvGrpSpPr>
            <a:grpSpLocks/>
          </p:cNvGrpSpPr>
          <p:nvPr/>
        </p:nvGrpSpPr>
        <p:grpSpPr bwMode="auto">
          <a:xfrm>
            <a:off x="415925" y="2790825"/>
            <a:ext cx="914400" cy="2514600"/>
            <a:chOff x="415215" y="2791326"/>
            <a:chExt cx="915407" cy="2514599"/>
          </a:xfrm>
        </p:grpSpPr>
        <p:sp>
          <p:nvSpPr>
            <p:cNvPr id="9256" name="Text Box 33"/>
            <p:cNvSpPr txBox="1">
              <a:spLocks noChangeArrowheads="1"/>
            </p:cNvSpPr>
            <p:nvPr/>
          </p:nvSpPr>
          <p:spPr bwMode="auto">
            <a:xfrm>
              <a:off x="415215" y="3573963"/>
              <a:ext cx="607093" cy="823912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sz="4800" dirty="0">
                  <a:solidFill>
                    <a:srgbClr val="0000CC"/>
                  </a:solidFill>
                  <a:latin typeface="Comic Sans MS" pitchFamily="8" charset="0"/>
                </a:rPr>
                <a:t>S</a:t>
              </a:r>
            </a:p>
          </p:txBody>
        </p:sp>
        <p:sp>
          <p:nvSpPr>
            <p:cNvPr id="9257" name="Left Brace 54"/>
            <p:cNvSpPr>
              <a:spLocks/>
            </p:cNvSpPr>
            <p:nvPr/>
          </p:nvSpPr>
          <p:spPr bwMode="auto">
            <a:xfrm>
              <a:off x="1037874" y="2791326"/>
              <a:ext cx="292748" cy="2514599"/>
            </a:xfrm>
            <a:prstGeom prst="leftBrace">
              <a:avLst>
                <a:gd name="adj1" fmla="val 8351"/>
                <a:gd name="adj2" fmla="val 50000"/>
              </a:avLst>
            </a:prstGeom>
            <a:noFill/>
            <a:ln w="31750" algn="ctr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</p:grpSp>
      <p:graphicFrame>
        <p:nvGraphicFramePr>
          <p:cNvPr id="9219" name="Object 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8462731"/>
              </p:ext>
            </p:extLst>
          </p:nvPr>
        </p:nvGraphicFramePr>
        <p:xfrm>
          <a:off x="5707063" y="45035"/>
          <a:ext cx="612775" cy="976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0" name="Equation" r:id="rId10" imgW="139680" imgH="215640" progId="Equation.DSMT4">
                  <p:embed/>
                </p:oleObj>
              </mc:Choice>
              <mc:Fallback>
                <p:oleObj name="Equation" r:id="rId10" imgW="13968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07063" y="45035"/>
                        <a:ext cx="612775" cy="976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0" name="Object 5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5022591"/>
              </p:ext>
            </p:extLst>
          </p:nvPr>
        </p:nvGraphicFramePr>
        <p:xfrm>
          <a:off x="6732588" y="150813"/>
          <a:ext cx="1316037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1" name="Equation" r:id="rId11" imgW="355600" imgH="254000" progId="Equation.DSMT4">
                  <p:embed/>
                </p:oleObj>
              </mc:Choice>
              <mc:Fallback>
                <p:oleObj name="Equation" r:id="rId11" imgW="355600" imgH="2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2588" y="150813"/>
                        <a:ext cx="1316037" cy="892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53" name="Oval 18"/>
          <p:cNvSpPr>
            <a:spLocks noChangeArrowheads="1"/>
          </p:cNvSpPr>
          <p:nvPr/>
        </p:nvSpPr>
        <p:spPr bwMode="auto">
          <a:xfrm>
            <a:off x="1919288" y="2638425"/>
            <a:ext cx="76200" cy="76200"/>
          </a:xfrm>
          <a:prstGeom prst="ellipse">
            <a:avLst/>
          </a:prstGeom>
          <a:solidFill>
            <a:srgbClr val="0000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" name="TextBox 81"/>
          <p:cNvSpPr txBox="1"/>
          <p:nvPr/>
        </p:nvSpPr>
        <p:spPr>
          <a:xfrm>
            <a:off x="3617913" y="1335088"/>
            <a:ext cx="1965325" cy="51911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buNone/>
              <a:defRPr/>
            </a:pPr>
            <a:r>
              <a:rPr lang="en-US" sz="2800" dirty="0">
                <a:solidFill>
                  <a:srgbClr val="FF0000"/>
                </a:solidFill>
                <a:latin typeface="+mj-lt"/>
              </a:rPr>
              <a:t>bottleneck</a:t>
            </a:r>
          </a:p>
        </p:txBody>
      </p:sp>
      <p:sp>
        <p:nvSpPr>
          <p:cNvPr id="53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Hall.</a:t>
            </a:r>
            <a:fld id="{4AAEBA2A-95BF-4762-8C1D-64230527675F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55" name="Oval 29"/>
          <p:cNvSpPr>
            <a:spLocks noChangeArrowheads="1"/>
          </p:cNvSpPr>
          <p:nvPr/>
        </p:nvSpPr>
        <p:spPr bwMode="auto">
          <a:xfrm>
            <a:off x="6800348" y="2659261"/>
            <a:ext cx="76200" cy="76200"/>
          </a:xfrm>
          <a:prstGeom prst="ellipse">
            <a:avLst/>
          </a:prstGeom>
          <a:solidFill>
            <a:srgbClr val="FF6600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011634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96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6291" grpId="0" animBg="1"/>
      <p:bldP spid="8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3" name="Oval 27"/>
          <p:cNvSpPr>
            <a:spLocks noChangeArrowheads="1"/>
          </p:cNvSpPr>
          <p:nvPr/>
        </p:nvSpPr>
        <p:spPr bwMode="auto">
          <a:xfrm>
            <a:off x="7053263" y="1295400"/>
            <a:ext cx="76200" cy="76200"/>
          </a:xfrm>
          <a:prstGeom prst="ellipse">
            <a:avLst/>
          </a:prstGeom>
          <a:solidFill>
            <a:srgbClr val="FF6600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4" name="Oval 28"/>
          <p:cNvSpPr>
            <a:spLocks noChangeArrowheads="1"/>
          </p:cNvSpPr>
          <p:nvPr/>
        </p:nvSpPr>
        <p:spPr bwMode="auto">
          <a:xfrm>
            <a:off x="7205663" y="1828800"/>
            <a:ext cx="76200" cy="76200"/>
          </a:xfrm>
          <a:prstGeom prst="ellipse">
            <a:avLst/>
          </a:prstGeom>
          <a:solidFill>
            <a:srgbClr val="FF6600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5" name="Oval 16"/>
          <p:cNvSpPr>
            <a:spLocks noChangeArrowheads="1"/>
          </p:cNvSpPr>
          <p:nvPr/>
        </p:nvSpPr>
        <p:spPr bwMode="auto">
          <a:xfrm>
            <a:off x="1185863" y="1524000"/>
            <a:ext cx="1219200" cy="39624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6" name="Oval 25"/>
          <p:cNvSpPr>
            <a:spLocks noChangeArrowheads="1"/>
          </p:cNvSpPr>
          <p:nvPr/>
        </p:nvSpPr>
        <p:spPr bwMode="auto">
          <a:xfrm>
            <a:off x="6519863" y="1066800"/>
            <a:ext cx="1143000" cy="49530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9227" name="AutoShape 21"/>
          <p:cNvCxnSpPr>
            <a:cxnSpLocks noChangeShapeType="1"/>
          </p:cNvCxnSpPr>
          <p:nvPr/>
        </p:nvCxnSpPr>
        <p:spPr bwMode="auto">
          <a:xfrm flipV="1">
            <a:off x="1784350" y="3276600"/>
            <a:ext cx="5334000" cy="669925"/>
          </a:xfrm>
          <a:prstGeom prst="straightConnector1">
            <a:avLst/>
          </a:prstGeom>
          <a:noFill/>
          <a:ln w="25400">
            <a:solidFill>
              <a:srgbClr val="D36909"/>
            </a:solidFill>
            <a:round/>
            <a:headEnd/>
            <a:tailEnd type="none" w="lg" len="lg"/>
          </a:ln>
        </p:spPr>
      </p:cxnSp>
      <p:cxnSp>
        <p:nvCxnSpPr>
          <p:cNvPr id="9228" name="AutoShape 22"/>
          <p:cNvCxnSpPr>
            <a:cxnSpLocks noChangeShapeType="1"/>
          </p:cNvCxnSpPr>
          <p:nvPr/>
        </p:nvCxnSpPr>
        <p:spPr bwMode="auto">
          <a:xfrm>
            <a:off x="1643063" y="2868613"/>
            <a:ext cx="5421312" cy="1039812"/>
          </a:xfrm>
          <a:prstGeom prst="straightConnector1">
            <a:avLst/>
          </a:prstGeom>
          <a:noFill/>
          <a:ln w="25400">
            <a:solidFill>
              <a:srgbClr val="D36909"/>
            </a:solidFill>
            <a:round/>
            <a:headEnd/>
            <a:tailEnd type="none" w="lg" len="lg"/>
          </a:ln>
        </p:spPr>
      </p:cxnSp>
      <p:cxnSp>
        <p:nvCxnSpPr>
          <p:cNvPr id="9229" name="AutoShape 23"/>
          <p:cNvCxnSpPr>
            <a:cxnSpLocks noChangeShapeType="1"/>
          </p:cNvCxnSpPr>
          <p:nvPr/>
        </p:nvCxnSpPr>
        <p:spPr bwMode="auto">
          <a:xfrm flipV="1">
            <a:off x="1719263" y="3935413"/>
            <a:ext cx="5334000" cy="1093787"/>
          </a:xfrm>
          <a:prstGeom prst="straightConnector1">
            <a:avLst/>
          </a:prstGeom>
          <a:noFill/>
          <a:ln w="25400">
            <a:solidFill>
              <a:srgbClr val="D36909"/>
            </a:solidFill>
            <a:round/>
            <a:headEnd/>
            <a:tailEnd type="none" w="lg" len="lg"/>
          </a:ln>
        </p:spPr>
      </p:cxnSp>
      <p:cxnSp>
        <p:nvCxnSpPr>
          <p:cNvPr id="9230" name="AutoShape 24"/>
          <p:cNvCxnSpPr>
            <a:cxnSpLocks noChangeShapeType="1"/>
          </p:cNvCxnSpPr>
          <p:nvPr/>
        </p:nvCxnSpPr>
        <p:spPr bwMode="auto">
          <a:xfrm flipV="1">
            <a:off x="1757363" y="3908425"/>
            <a:ext cx="5360987" cy="26988"/>
          </a:xfrm>
          <a:prstGeom prst="straightConnector1">
            <a:avLst/>
          </a:prstGeom>
          <a:noFill/>
          <a:ln w="25400">
            <a:solidFill>
              <a:srgbClr val="D36909"/>
            </a:solidFill>
            <a:round/>
            <a:headEnd/>
            <a:tailEnd type="none" w="lg" len="lg"/>
          </a:ln>
        </p:spPr>
      </p:cxnSp>
      <p:sp>
        <p:nvSpPr>
          <p:cNvPr id="9231" name="Oval 40"/>
          <p:cNvSpPr>
            <a:spLocks noChangeArrowheads="1"/>
          </p:cNvSpPr>
          <p:nvPr/>
        </p:nvSpPr>
        <p:spPr bwMode="auto">
          <a:xfrm>
            <a:off x="1871663" y="2286000"/>
            <a:ext cx="76200" cy="76200"/>
          </a:xfrm>
          <a:prstGeom prst="ellipse">
            <a:avLst/>
          </a:prstGeom>
          <a:solidFill>
            <a:srgbClr val="0000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2" name="Oval 42"/>
          <p:cNvSpPr>
            <a:spLocks noChangeArrowheads="1"/>
          </p:cNvSpPr>
          <p:nvPr/>
        </p:nvSpPr>
        <p:spPr bwMode="auto">
          <a:xfrm>
            <a:off x="1795463" y="1676400"/>
            <a:ext cx="76200" cy="76200"/>
          </a:xfrm>
          <a:prstGeom prst="ellipse">
            <a:avLst/>
          </a:prstGeom>
          <a:solidFill>
            <a:srgbClr val="0000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3" name="Oval 43"/>
          <p:cNvSpPr>
            <a:spLocks noChangeArrowheads="1"/>
          </p:cNvSpPr>
          <p:nvPr/>
        </p:nvSpPr>
        <p:spPr bwMode="auto">
          <a:xfrm>
            <a:off x="1795463" y="2057400"/>
            <a:ext cx="76200" cy="76200"/>
          </a:xfrm>
          <a:prstGeom prst="ellipse">
            <a:avLst/>
          </a:prstGeom>
          <a:solidFill>
            <a:srgbClr val="0000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4" name="Oval 17"/>
          <p:cNvSpPr>
            <a:spLocks noChangeArrowheads="1"/>
          </p:cNvSpPr>
          <p:nvPr/>
        </p:nvSpPr>
        <p:spPr bwMode="auto">
          <a:xfrm>
            <a:off x="1719263" y="3924300"/>
            <a:ext cx="76200" cy="76200"/>
          </a:xfrm>
          <a:prstGeom prst="ellipse">
            <a:avLst/>
          </a:prstGeom>
          <a:solidFill>
            <a:srgbClr val="0000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5" name="Oval 18"/>
          <p:cNvSpPr>
            <a:spLocks noChangeArrowheads="1"/>
          </p:cNvSpPr>
          <p:nvPr/>
        </p:nvSpPr>
        <p:spPr bwMode="auto">
          <a:xfrm>
            <a:off x="1643063" y="2819400"/>
            <a:ext cx="76200" cy="76200"/>
          </a:xfrm>
          <a:prstGeom prst="ellipse">
            <a:avLst/>
          </a:prstGeom>
          <a:solidFill>
            <a:srgbClr val="0000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6" name="Oval 19"/>
          <p:cNvSpPr>
            <a:spLocks noChangeArrowheads="1"/>
          </p:cNvSpPr>
          <p:nvPr/>
        </p:nvSpPr>
        <p:spPr bwMode="auto">
          <a:xfrm>
            <a:off x="1719263" y="5029200"/>
            <a:ext cx="76200" cy="76200"/>
          </a:xfrm>
          <a:prstGeom prst="ellipse">
            <a:avLst/>
          </a:prstGeom>
          <a:solidFill>
            <a:srgbClr val="0000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7" name="Oval 26"/>
          <p:cNvSpPr>
            <a:spLocks noChangeArrowheads="1"/>
          </p:cNvSpPr>
          <p:nvPr/>
        </p:nvSpPr>
        <p:spPr bwMode="auto">
          <a:xfrm>
            <a:off x="7102475" y="1466850"/>
            <a:ext cx="76200" cy="76200"/>
          </a:xfrm>
          <a:prstGeom prst="ellipse">
            <a:avLst/>
          </a:prstGeom>
          <a:solidFill>
            <a:srgbClr val="FF6600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8" name="Oval 29"/>
          <p:cNvSpPr>
            <a:spLocks noChangeArrowheads="1"/>
          </p:cNvSpPr>
          <p:nvPr/>
        </p:nvSpPr>
        <p:spPr bwMode="auto">
          <a:xfrm>
            <a:off x="7053263" y="3200400"/>
            <a:ext cx="76200" cy="76200"/>
          </a:xfrm>
          <a:prstGeom prst="ellipse">
            <a:avLst/>
          </a:prstGeom>
          <a:solidFill>
            <a:srgbClr val="FF6600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9" name="Oval 30"/>
          <p:cNvSpPr>
            <a:spLocks noChangeArrowheads="1"/>
          </p:cNvSpPr>
          <p:nvPr/>
        </p:nvSpPr>
        <p:spPr bwMode="auto">
          <a:xfrm>
            <a:off x="7053263" y="3886200"/>
            <a:ext cx="76200" cy="76200"/>
          </a:xfrm>
          <a:prstGeom prst="ellipse">
            <a:avLst/>
          </a:prstGeom>
          <a:solidFill>
            <a:srgbClr val="FF6600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40" name="Oval 38"/>
          <p:cNvSpPr>
            <a:spLocks noChangeArrowheads="1"/>
          </p:cNvSpPr>
          <p:nvPr/>
        </p:nvSpPr>
        <p:spPr bwMode="auto">
          <a:xfrm>
            <a:off x="6900863" y="4876800"/>
            <a:ext cx="76200" cy="76200"/>
          </a:xfrm>
          <a:prstGeom prst="ellipse">
            <a:avLst/>
          </a:prstGeom>
          <a:solidFill>
            <a:srgbClr val="FF6600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6291" name="Freeform 3"/>
          <p:cNvSpPr>
            <a:spLocks/>
          </p:cNvSpPr>
          <p:nvPr/>
        </p:nvSpPr>
        <p:spPr bwMode="auto">
          <a:xfrm>
            <a:off x="7005638" y="1665288"/>
            <a:ext cx="457200" cy="685800"/>
          </a:xfrm>
          <a:custGeom>
            <a:avLst/>
            <a:gdLst>
              <a:gd name="T0" fmla="*/ 70320270 w 408"/>
              <a:gd name="T1" fmla="*/ 207239633 h 632"/>
              <a:gd name="T2" fmla="*/ 10046075 w 408"/>
              <a:gd name="T3" fmla="*/ 320279463 h 632"/>
              <a:gd name="T4" fmla="*/ 10046075 w 408"/>
              <a:gd name="T5" fmla="*/ 546360074 h 632"/>
              <a:gd name="T6" fmla="*/ 70320270 w 408"/>
              <a:gd name="T7" fmla="*/ 659399972 h 632"/>
              <a:gd name="T8" fmla="*/ 190868686 w 408"/>
              <a:gd name="T9" fmla="*/ 715919853 h 632"/>
              <a:gd name="T10" fmla="*/ 371692423 w 408"/>
              <a:gd name="T11" fmla="*/ 715919853 h 632"/>
              <a:gd name="T12" fmla="*/ 492241908 w 408"/>
              <a:gd name="T13" fmla="*/ 546360074 h 632"/>
              <a:gd name="T14" fmla="*/ 492241908 w 408"/>
              <a:gd name="T15" fmla="*/ 376800430 h 632"/>
              <a:gd name="T16" fmla="*/ 492241908 w 408"/>
              <a:gd name="T17" fmla="*/ 263759514 h 632"/>
              <a:gd name="T18" fmla="*/ 371692423 w 408"/>
              <a:gd name="T19" fmla="*/ 37679938 h 632"/>
              <a:gd name="T20" fmla="*/ 251143989 w 408"/>
              <a:gd name="T21" fmla="*/ 37679938 h 632"/>
              <a:gd name="T22" fmla="*/ 130594469 w 408"/>
              <a:gd name="T23" fmla="*/ 94199836 h 632"/>
              <a:gd name="T24" fmla="*/ 70320270 w 408"/>
              <a:gd name="T25" fmla="*/ 207239633 h 63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408"/>
              <a:gd name="T40" fmla="*/ 0 h 632"/>
              <a:gd name="T41" fmla="*/ 408 w 408"/>
              <a:gd name="T42" fmla="*/ 632 h 632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408" h="632">
                <a:moveTo>
                  <a:pt x="56" y="176"/>
                </a:moveTo>
                <a:cubicBezTo>
                  <a:pt x="40" y="208"/>
                  <a:pt x="16" y="224"/>
                  <a:pt x="8" y="272"/>
                </a:cubicBezTo>
                <a:cubicBezTo>
                  <a:pt x="0" y="320"/>
                  <a:pt x="0" y="416"/>
                  <a:pt x="8" y="464"/>
                </a:cubicBezTo>
                <a:cubicBezTo>
                  <a:pt x="16" y="512"/>
                  <a:pt x="32" y="536"/>
                  <a:pt x="56" y="560"/>
                </a:cubicBezTo>
                <a:cubicBezTo>
                  <a:pt x="80" y="584"/>
                  <a:pt x="112" y="600"/>
                  <a:pt x="152" y="608"/>
                </a:cubicBezTo>
                <a:cubicBezTo>
                  <a:pt x="192" y="616"/>
                  <a:pt x="256" y="632"/>
                  <a:pt x="296" y="608"/>
                </a:cubicBezTo>
                <a:cubicBezTo>
                  <a:pt x="336" y="584"/>
                  <a:pt x="376" y="512"/>
                  <a:pt x="392" y="464"/>
                </a:cubicBezTo>
                <a:cubicBezTo>
                  <a:pt x="408" y="416"/>
                  <a:pt x="392" y="360"/>
                  <a:pt x="392" y="320"/>
                </a:cubicBezTo>
                <a:cubicBezTo>
                  <a:pt x="392" y="280"/>
                  <a:pt x="408" y="272"/>
                  <a:pt x="392" y="224"/>
                </a:cubicBezTo>
                <a:cubicBezTo>
                  <a:pt x="376" y="176"/>
                  <a:pt x="328" y="64"/>
                  <a:pt x="296" y="32"/>
                </a:cubicBezTo>
                <a:cubicBezTo>
                  <a:pt x="264" y="0"/>
                  <a:pt x="232" y="24"/>
                  <a:pt x="200" y="32"/>
                </a:cubicBezTo>
                <a:cubicBezTo>
                  <a:pt x="168" y="40"/>
                  <a:pt x="128" y="56"/>
                  <a:pt x="104" y="80"/>
                </a:cubicBezTo>
                <a:cubicBezTo>
                  <a:pt x="80" y="104"/>
                  <a:pt x="72" y="144"/>
                  <a:pt x="56" y="176"/>
                </a:cubicBezTo>
                <a:close/>
              </a:path>
            </a:pathLst>
          </a:custGeom>
          <a:noFill/>
          <a:ln w="25400">
            <a:solidFill>
              <a:srgbClr val="FF6600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9242" name="Oval 4"/>
          <p:cNvSpPr>
            <a:spLocks noChangeArrowheads="1"/>
          </p:cNvSpPr>
          <p:nvPr/>
        </p:nvSpPr>
        <p:spPr bwMode="auto">
          <a:xfrm>
            <a:off x="7205663" y="2144713"/>
            <a:ext cx="76200" cy="76200"/>
          </a:xfrm>
          <a:prstGeom prst="ellipse">
            <a:avLst/>
          </a:prstGeom>
          <a:solidFill>
            <a:srgbClr val="FF6600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243" name="Group 5"/>
          <p:cNvGrpSpPr>
            <a:grpSpLocks/>
          </p:cNvGrpSpPr>
          <p:nvPr/>
        </p:nvGrpSpPr>
        <p:grpSpPr bwMode="auto">
          <a:xfrm>
            <a:off x="1806575" y="1763713"/>
            <a:ext cx="5464175" cy="1512887"/>
            <a:chOff x="1255" y="1063"/>
            <a:chExt cx="3442" cy="953"/>
          </a:xfrm>
        </p:grpSpPr>
        <p:cxnSp>
          <p:nvCxnSpPr>
            <p:cNvPr id="9266" name="AutoShape 6"/>
            <p:cNvCxnSpPr>
              <a:cxnSpLocks noChangeShapeType="1"/>
            </p:cNvCxnSpPr>
            <p:nvPr/>
          </p:nvCxnSpPr>
          <p:spPr bwMode="auto">
            <a:xfrm>
              <a:off x="1272" y="1063"/>
              <a:ext cx="3425" cy="9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9267" name="AutoShape 7"/>
            <p:cNvCxnSpPr>
              <a:cxnSpLocks noChangeShapeType="1"/>
            </p:cNvCxnSpPr>
            <p:nvPr/>
          </p:nvCxnSpPr>
          <p:spPr bwMode="auto">
            <a:xfrm>
              <a:off x="1289" y="1289"/>
              <a:ext cx="3374" cy="7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9268" name="AutoShape 8"/>
            <p:cNvCxnSpPr>
              <a:cxnSpLocks noChangeShapeType="1"/>
            </p:cNvCxnSpPr>
            <p:nvPr/>
          </p:nvCxnSpPr>
          <p:spPr bwMode="auto">
            <a:xfrm flipV="1">
              <a:off x="1320" y="1344"/>
              <a:ext cx="3336" cy="9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9269" name="AutoShape 9"/>
            <p:cNvCxnSpPr>
              <a:cxnSpLocks noChangeShapeType="1"/>
            </p:cNvCxnSpPr>
            <p:nvPr/>
          </p:nvCxnSpPr>
          <p:spPr bwMode="auto">
            <a:xfrm>
              <a:off x="1255" y="1289"/>
              <a:ext cx="3305" cy="72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</p:grpSp>
      <p:cxnSp>
        <p:nvCxnSpPr>
          <p:cNvPr id="9244" name="AutoShape 39"/>
          <p:cNvCxnSpPr>
            <a:cxnSpLocks noChangeShapeType="1"/>
            <a:stCxn id="9236" idx="4"/>
            <a:endCxn id="9240" idx="3"/>
          </p:cNvCxnSpPr>
          <p:nvPr/>
        </p:nvCxnSpPr>
        <p:spPr bwMode="auto">
          <a:xfrm flipV="1">
            <a:off x="1757363" y="4941888"/>
            <a:ext cx="5154612" cy="163512"/>
          </a:xfrm>
          <a:prstGeom prst="straightConnector1">
            <a:avLst/>
          </a:prstGeom>
          <a:noFill/>
          <a:ln w="38100">
            <a:solidFill>
              <a:srgbClr val="D36909"/>
            </a:solidFill>
            <a:round/>
            <a:headEnd/>
            <a:tailEnd type="none" w="lg" len="lg"/>
          </a:ln>
        </p:spPr>
      </p:cxnSp>
      <p:sp>
        <p:nvSpPr>
          <p:cNvPr id="9245" name="Rectangle 14"/>
          <p:cNvSpPr>
            <a:spLocks noGrp="1" noChangeArrowheads="1"/>
          </p:cNvSpPr>
          <p:nvPr>
            <p:ph type="title"/>
          </p:nvPr>
        </p:nvSpPr>
        <p:spPr>
          <a:xfrm>
            <a:off x="1290638" y="0"/>
            <a:ext cx="7654925" cy="1247775"/>
          </a:xfrm>
        </p:spPr>
        <p:txBody>
          <a:bodyPr/>
          <a:lstStyle/>
          <a:p>
            <a:r>
              <a:rPr lang="en-US" sz="3600" dirty="0" smtClean="0"/>
              <a:t>bottleneck between   &amp;        </a:t>
            </a:r>
            <a:r>
              <a:rPr lang="en-US" sz="4000" dirty="0" smtClean="0">
                <a:solidFill>
                  <a:srgbClr val="FF0000"/>
                </a:solidFill>
              </a:rPr>
              <a:t>?</a:t>
            </a:r>
            <a:r>
              <a:rPr lang="en-US" sz="4400" dirty="0" smtClean="0"/>
              <a:t> </a:t>
            </a:r>
          </a:p>
        </p:txBody>
      </p:sp>
      <p:graphicFrame>
        <p:nvGraphicFramePr>
          <p:cNvPr id="9218" name="Object 37"/>
          <p:cNvGraphicFramePr>
            <a:graphicFrameLocks noChangeAspect="1"/>
          </p:cNvGraphicFramePr>
          <p:nvPr/>
        </p:nvGraphicFramePr>
        <p:xfrm>
          <a:off x="3808413" y="3235325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41" name="Equation" r:id="rId4" imgW="114120" imgH="177480" progId="Equation.DSMT4">
                  <p:embed/>
                </p:oleObj>
              </mc:Choice>
              <mc:Fallback>
                <p:oleObj name="Equation" r:id="rId4" imgW="11412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08413" y="3235325"/>
                        <a:ext cx="114300" cy="17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44"/>
          <p:cNvGrpSpPr>
            <a:grpSpLocks/>
          </p:cNvGrpSpPr>
          <p:nvPr/>
        </p:nvGrpSpPr>
        <p:grpSpPr bwMode="auto">
          <a:xfrm>
            <a:off x="1465263" y="1104900"/>
            <a:ext cx="860425" cy="1485900"/>
            <a:chOff x="1048" y="696"/>
            <a:chExt cx="542" cy="936"/>
          </a:xfrm>
        </p:grpSpPr>
        <p:sp>
          <p:nvSpPr>
            <p:cNvPr id="9264" name="Freeform 45"/>
            <p:cNvSpPr>
              <a:spLocks/>
            </p:cNvSpPr>
            <p:nvPr/>
          </p:nvSpPr>
          <p:spPr bwMode="auto">
            <a:xfrm>
              <a:off x="1048" y="1000"/>
              <a:ext cx="408" cy="632"/>
            </a:xfrm>
            <a:custGeom>
              <a:avLst/>
              <a:gdLst>
                <a:gd name="T0" fmla="*/ 56 w 408"/>
                <a:gd name="T1" fmla="*/ 176 h 632"/>
                <a:gd name="T2" fmla="*/ 8 w 408"/>
                <a:gd name="T3" fmla="*/ 272 h 632"/>
                <a:gd name="T4" fmla="*/ 8 w 408"/>
                <a:gd name="T5" fmla="*/ 464 h 632"/>
                <a:gd name="T6" fmla="*/ 56 w 408"/>
                <a:gd name="T7" fmla="*/ 560 h 632"/>
                <a:gd name="T8" fmla="*/ 152 w 408"/>
                <a:gd name="T9" fmla="*/ 608 h 632"/>
                <a:gd name="T10" fmla="*/ 296 w 408"/>
                <a:gd name="T11" fmla="*/ 608 h 632"/>
                <a:gd name="T12" fmla="*/ 392 w 408"/>
                <a:gd name="T13" fmla="*/ 464 h 632"/>
                <a:gd name="T14" fmla="*/ 392 w 408"/>
                <a:gd name="T15" fmla="*/ 320 h 632"/>
                <a:gd name="T16" fmla="*/ 392 w 408"/>
                <a:gd name="T17" fmla="*/ 224 h 632"/>
                <a:gd name="T18" fmla="*/ 296 w 408"/>
                <a:gd name="T19" fmla="*/ 32 h 632"/>
                <a:gd name="T20" fmla="*/ 200 w 408"/>
                <a:gd name="T21" fmla="*/ 32 h 632"/>
                <a:gd name="T22" fmla="*/ 104 w 408"/>
                <a:gd name="T23" fmla="*/ 80 h 632"/>
                <a:gd name="T24" fmla="*/ 56 w 408"/>
                <a:gd name="T25" fmla="*/ 176 h 63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408"/>
                <a:gd name="T40" fmla="*/ 0 h 632"/>
                <a:gd name="T41" fmla="*/ 408 w 408"/>
                <a:gd name="T42" fmla="*/ 632 h 63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408" h="632">
                  <a:moveTo>
                    <a:pt x="56" y="176"/>
                  </a:moveTo>
                  <a:cubicBezTo>
                    <a:pt x="40" y="208"/>
                    <a:pt x="16" y="224"/>
                    <a:pt x="8" y="272"/>
                  </a:cubicBezTo>
                  <a:cubicBezTo>
                    <a:pt x="0" y="320"/>
                    <a:pt x="0" y="416"/>
                    <a:pt x="8" y="464"/>
                  </a:cubicBezTo>
                  <a:cubicBezTo>
                    <a:pt x="16" y="512"/>
                    <a:pt x="32" y="536"/>
                    <a:pt x="56" y="560"/>
                  </a:cubicBezTo>
                  <a:cubicBezTo>
                    <a:pt x="80" y="584"/>
                    <a:pt x="112" y="600"/>
                    <a:pt x="152" y="608"/>
                  </a:cubicBezTo>
                  <a:cubicBezTo>
                    <a:pt x="192" y="616"/>
                    <a:pt x="256" y="632"/>
                    <a:pt x="296" y="608"/>
                  </a:cubicBezTo>
                  <a:cubicBezTo>
                    <a:pt x="336" y="584"/>
                    <a:pt x="376" y="512"/>
                    <a:pt x="392" y="464"/>
                  </a:cubicBezTo>
                  <a:cubicBezTo>
                    <a:pt x="408" y="416"/>
                    <a:pt x="392" y="360"/>
                    <a:pt x="392" y="320"/>
                  </a:cubicBezTo>
                  <a:cubicBezTo>
                    <a:pt x="392" y="280"/>
                    <a:pt x="408" y="272"/>
                    <a:pt x="392" y="224"/>
                  </a:cubicBezTo>
                  <a:cubicBezTo>
                    <a:pt x="376" y="176"/>
                    <a:pt x="328" y="64"/>
                    <a:pt x="296" y="32"/>
                  </a:cubicBezTo>
                  <a:cubicBezTo>
                    <a:pt x="264" y="0"/>
                    <a:pt x="232" y="24"/>
                    <a:pt x="200" y="32"/>
                  </a:cubicBezTo>
                  <a:cubicBezTo>
                    <a:pt x="168" y="40"/>
                    <a:pt x="128" y="56"/>
                    <a:pt x="104" y="80"/>
                  </a:cubicBezTo>
                  <a:cubicBezTo>
                    <a:pt x="80" y="104"/>
                    <a:pt x="72" y="144"/>
                    <a:pt x="56" y="176"/>
                  </a:cubicBezTo>
                  <a:close/>
                </a:path>
              </a:pathLst>
            </a:custGeom>
            <a:noFill/>
            <a:ln w="38100">
              <a:solidFill>
                <a:srgbClr val="0000FF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65" name="Text Box 46"/>
            <p:cNvSpPr txBox="1">
              <a:spLocks noChangeArrowheads="1"/>
            </p:cNvSpPr>
            <p:nvPr/>
          </p:nvSpPr>
          <p:spPr bwMode="auto">
            <a:xfrm>
              <a:off x="1296" y="696"/>
              <a:ext cx="294" cy="36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dirty="0">
                  <a:solidFill>
                    <a:srgbClr val="0000CC"/>
                  </a:solidFill>
                  <a:latin typeface="Comic Sans MS" pitchFamily="8" charset="0"/>
                </a:rPr>
                <a:t>T</a:t>
              </a:r>
            </a:p>
          </p:txBody>
        </p:sp>
      </p:grpSp>
      <p:sp>
        <p:nvSpPr>
          <p:cNvPr id="396336" name="Text Box 48"/>
          <p:cNvSpPr txBox="1">
            <a:spLocks noChangeArrowheads="1"/>
          </p:cNvSpPr>
          <p:nvPr/>
        </p:nvSpPr>
        <p:spPr bwMode="auto">
          <a:xfrm>
            <a:off x="2446338" y="5103813"/>
            <a:ext cx="4473575" cy="1581972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sz="4400" dirty="0">
                <a:latin typeface="Comic Sans MS" pitchFamily="8" charset="0"/>
              </a:rPr>
              <a:t>then</a:t>
            </a:r>
            <a:r>
              <a:rPr lang="en-US" sz="4400" dirty="0">
                <a:solidFill>
                  <a:srgbClr val="0033CC"/>
                </a:solidFill>
                <a:latin typeface="Comic Sans MS" pitchFamily="8" charset="0"/>
              </a:rPr>
              <a:t> T</a:t>
            </a:r>
            <a:r>
              <a:rPr lang="en-US" sz="4400" dirty="0" smtClean="0">
                <a:latin typeface="Comic Sans MS" pitchFamily="8" charset="0"/>
                <a:sym typeface="Symbol" pitchFamily="18" charset="2"/>
              </a:rPr>
              <a:t> </a:t>
            </a:r>
            <a:r>
              <a:rPr lang="en-US" sz="4400" b="1" dirty="0" smtClean="0">
                <a:solidFill>
                  <a:srgbClr val="FF00FF"/>
                </a:solidFill>
                <a:latin typeface="Euclid Symbol" charset="2"/>
                <a:cs typeface="Euclid Symbol" charset="2"/>
                <a:sym typeface="Symbol" pitchFamily="18" charset="2"/>
              </a:rPr>
              <a:t>∪</a:t>
            </a:r>
            <a:r>
              <a:rPr lang="en-US" sz="4400" dirty="0" smtClean="0">
                <a:latin typeface="Comic Sans MS" pitchFamily="8" charset="0"/>
                <a:sym typeface="Symbol" pitchFamily="18" charset="2"/>
              </a:rPr>
              <a:t> </a:t>
            </a:r>
            <a:r>
              <a:rPr lang="en-US" sz="4400" dirty="0">
                <a:solidFill>
                  <a:srgbClr val="0033CC"/>
                </a:solidFill>
                <a:latin typeface="Comic Sans MS" pitchFamily="8" charset="0"/>
              </a:rPr>
              <a:t>S</a:t>
            </a:r>
          </a:p>
          <a:p>
            <a:pPr>
              <a:buNone/>
            </a:pPr>
            <a:r>
              <a:rPr lang="en-US" sz="4400" dirty="0">
                <a:latin typeface="Comic Sans MS" pitchFamily="8" charset="0"/>
              </a:rPr>
              <a:t>is a bottleneck</a:t>
            </a:r>
          </a:p>
        </p:txBody>
      </p:sp>
      <p:grpSp>
        <p:nvGrpSpPr>
          <p:cNvPr id="4" name="Group 50"/>
          <p:cNvGrpSpPr>
            <a:grpSpLocks/>
          </p:cNvGrpSpPr>
          <p:nvPr/>
        </p:nvGrpSpPr>
        <p:grpSpPr bwMode="auto">
          <a:xfrm>
            <a:off x="7510463" y="5410200"/>
            <a:ext cx="838200" cy="1098550"/>
            <a:chOff x="4848" y="3408"/>
            <a:chExt cx="528" cy="692"/>
          </a:xfrm>
        </p:grpSpPr>
        <p:sp>
          <p:nvSpPr>
            <p:cNvPr id="9262" name="Text Box 51"/>
            <p:cNvSpPr txBox="1">
              <a:spLocks noChangeArrowheads="1"/>
            </p:cNvSpPr>
            <p:nvPr/>
          </p:nvSpPr>
          <p:spPr bwMode="auto">
            <a:xfrm>
              <a:off x="4848" y="3408"/>
              <a:ext cx="498" cy="692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sz="6600" dirty="0">
                  <a:solidFill>
                    <a:schemeClr val="accent2"/>
                  </a:solidFill>
                  <a:latin typeface="Comic Sans MS" pitchFamily="8" charset="0"/>
                </a:rPr>
                <a:t>X</a:t>
              </a:r>
            </a:p>
          </p:txBody>
        </p:sp>
        <p:sp>
          <p:nvSpPr>
            <p:cNvPr id="9263" name="Line 52"/>
            <p:cNvSpPr>
              <a:spLocks noChangeShapeType="1"/>
            </p:cNvSpPr>
            <p:nvPr/>
          </p:nvSpPr>
          <p:spPr bwMode="auto">
            <a:xfrm>
              <a:off x="4848" y="3744"/>
              <a:ext cx="528" cy="0"/>
            </a:xfrm>
            <a:prstGeom prst="line">
              <a:avLst/>
            </a:prstGeom>
            <a:noFill/>
            <a:ln w="63500">
              <a:solidFill>
                <a:schemeClr val="accent2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74"/>
          <p:cNvGrpSpPr>
            <a:grpSpLocks/>
          </p:cNvGrpSpPr>
          <p:nvPr/>
        </p:nvGrpSpPr>
        <p:grpSpPr bwMode="auto">
          <a:xfrm>
            <a:off x="536575" y="1528763"/>
            <a:ext cx="722313" cy="1154112"/>
            <a:chOff x="535790" y="1528011"/>
            <a:chExt cx="722645" cy="1155031"/>
          </a:xfrm>
        </p:grpSpPr>
        <p:graphicFrame>
          <p:nvGraphicFramePr>
            <p:cNvPr id="9222" name="Object 49"/>
            <p:cNvGraphicFramePr>
              <a:graphicFrameLocks noChangeAspect="1"/>
            </p:cNvGraphicFramePr>
            <p:nvPr/>
          </p:nvGraphicFramePr>
          <p:xfrm>
            <a:off x="535790" y="1564105"/>
            <a:ext cx="655720" cy="10188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242" name="Equation" r:id="rId6" imgW="139680" imgH="215640" progId="Equation.DSMT4">
                    <p:embed/>
                  </p:oleObj>
                </mc:Choice>
                <mc:Fallback>
                  <p:oleObj name="Equation" r:id="rId6" imgW="139680" imgH="2156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5790" y="1564105"/>
                          <a:ext cx="655720" cy="101884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61" name="Left Brace 52"/>
            <p:cNvSpPr>
              <a:spLocks/>
            </p:cNvSpPr>
            <p:nvPr/>
          </p:nvSpPr>
          <p:spPr bwMode="auto">
            <a:xfrm>
              <a:off x="1090019" y="1528011"/>
              <a:ext cx="168416" cy="1155031"/>
            </a:xfrm>
            <a:prstGeom prst="leftBrace">
              <a:avLst>
                <a:gd name="adj1" fmla="val 8319"/>
                <a:gd name="adj2" fmla="val 50000"/>
              </a:avLst>
            </a:prstGeom>
            <a:noFill/>
            <a:ln w="31750" algn="ctr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76"/>
          <p:cNvGrpSpPr>
            <a:grpSpLocks/>
          </p:cNvGrpSpPr>
          <p:nvPr/>
        </p:nvGrpSpPr>
        <p:grpSpPr bwMode="auto">
          <a:xfrm>
            <a:off x="7370761" y="1143000"/>
            <a:ext cx="1436688" cy="1408113"/>
            <a:chOff x="7370473" y="1143000"/>
            <a:chExt cx="1809378" cy="1407695"/>
          </a:xfrm>
        </p:grpSpPr>
        <p:graphicFrame>
          <p:nvGraphicFramePr>
            <p:cNvPr id="9221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77435847"/>
                </p:ext>
              </p:extLst>
            </p:nvPr>
          </p:nvGraphicFramePr>
          <p:xfrm>
            <a:off x="7802326" y="1490560"/>
            <a:ext cx="1377525" cy="7014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243" name="Equation" r:id="rId8" imgW="355600" imgH="254000" progId="Equation.DSMT4">
                    <p:embed/>
                  </p:oleObj>
                </mc:Choice>
                <mc:Fallback>
                  <p:oleObj name="Equation" r:id="rId8" imgW="355600" imgH="2540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802326" y="1490560"/>
                          <a:ext cx="1377525" cy="70146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60" name="Right Brace 53"/>
            <p:cNvSpPr>
              <a:spLocks/>
            </p:cNvSpPr>
            <p:nvPr/>
          </p:nvSpPr>
          <p:spPr bwMode="auto">
            <a:xfrm>
              <a:off x="7370473" y="1143000"/>
              <a:ext cx="336884" cy="1407695"/>
            </a:xfrm>
            <a:prstGeom prst="rightBrace">
              <a:avLst>
                <a:gd name="adj1" fmla="val 8338"/>
                <a:gd name="adj2" fmla="val 50000"/>
              </a:avLst>
            </a:prstGeom>
            <a:noFill/>
            <a:ln w="31750" algn="ctr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7364416" y="2805113"/>
            <a:ext cx="1410466" cy="2582862"/>
            <a:chOff x="7364416" y="2805113"/>
            <a:chExt cx="1410466" cy="2582862"/>
          </a:xfrm>
        </p:grpSpPr>
        <p:sp>
          <p:nvSpPr>
            <p:cNvPr id="9258" name="AutoShape 35"/>
            <p:cNvSpPr>
              <a:spLocks/>
            </p:cNvSpPr>
            <p:nvPr/>
          </p:nvSpPr>
          <p:spPr bwMode="auto">
            <a:xfrm>
              <a:off x="7364416" y="2805113"/>
              <a:ext cx="148298" cy="2582862"/>
            </a:xfrm>
            <a:prstGeom prst="rightBrace">
              <a:avLst>
                <a:gd name="adj1" fmla="val 141672"/>
                <a:gd name="adj2" fmla="val 50000"/>
              </a:avLst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59" name="Text Box 36"/>
            <p:cNvSpPr txBox="1">
              <a:spLocks noChangeArrowheads="1"/>
            </p:cNvSpPr>
            <p:nvPr/>
          </p:nvSpPr>
          <p:spPr bwMode="auto">
            <a:xfrm>
              <a:off x="7643667" y="3581619"/>
              <a:ext cx="1131215" cy="646331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sz="3600" dirty="0" smtClean="0">
                  <a:latin typeface="Comic Sans MS" pitchFamily="8" charset="0"/>
                </a:rPr>
                <a:t>E(</a:t>
              </a:r>
              <a:r>
                <a:rPr lang="en-US" sz="3600" dirty="0">
                  <a:solidFill>
                    <a:srgbClr val="0000FF"/>
                  </a:solidFill>
                  <a:latin typeface="Comic Sans MS" pitchFamily="8" charset="0"/>
                </a:rPr>
                <a:t>S</a:t>
              </a:r>
              <a:r>
                <a:rPr lang="en-US" sz="3600" dirty="0">
                  <a:latin typeface="Comic Sans MS" pitchFamily="8" charset="0"/>
                </a:rPr>
                <a:t>)</a:t>
              </a:r>
            </a:p>
          </p:txBody>
        </p:sp>
      </p:grpSp>
      <p:grpSp>
        <p:nvGrpSpPr>
          <p:cNvPr id="8" name="Group 75"/>
          <p:cNvGrpSpPr>
            <a:grpSpLocks/>
          </p:cNvGrpSpPr>
          <p:nvPr/>
        </p:nvGrpSpPr>
        <p:grpSpPr bwMode="auto">
          <a:xfrm>
            <a:off x="415925" y="2790825"/>
            <a:ext cx="914400" cy="2514600"/>
            <a:chOff x="415215" y="2791326"/>
            <a:chExt cx="915407" cy="2514599"/>
          </a:xfrm>
        </p:grpSpPr>
        <p:sp>
          <p:nvSpPr>
            <p:cNvPr id="9256" name="Text Box 33"/>
            <p:cNvSpPr txBox="1">
              <a:spLocks noChangeArrowheads="1"/>
            </p:cNvSpPr>
            <p:nvPr/>
          </p:nvSpPr>
          <p:spPr bwMode="auto">
            <a:xfrm>
              <a:off x="415215" y="3573963"/>
              <a:ext cx="607093" cy="823912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sz="4800" dirty="0">
                  <a:solidFill>
                    <a:srgbClr val="0000CC"/>
                  </a:solidFill>
                  <a:latin typeface="Comic Sans MS" pitchFamily="8" charset="0"/>
                </a:rPr>
                <a:t>S</a:t>
              </a:r>
            </a:p>
          </p:txBody>
        </p:sp>
        <p:sp>
          <p:nvSpPr>
            <p:cNvPr id="9257" name="Left Brace 54"/>
            <p:cNvSpPr>
              <a:spLocks/>
            </p:cNvSpPr>
            <p:nvPr/>
          </p:nvSpPr>
          <p:spPr bwMode="auto">
            <a:xfrm>
              <a:off x="1037874" y="2791326"/>
              <a:ext cx="292748" cy="2514599"/>
            </a:xfrm>
            <a:prstGeom prst="leftBrace">
              <a:avLst>
                <a:gd name="adj1" fmla="val 8351"/>
                <a:gd name="adj2" fmla="val 50000"/>
              </a:avLst>
            </a:prstGeom>
            <a:noFill/>
            <a:ln w="31750" algn="ctr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</p:grpSp>
      <p:graphicFrame>
        <p:nvGraphicFramePr>
          <p:cNvPr id="9219" name="Object 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9877054"/>
              </p:ext>
            </p:extLst>
          </p:nvPr>
        </p:nvGraphicFramePr>
        <p:xfrm>
          <a:off x="5707063" y="45035"/>
          <a:ext cx="612775" cy="976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44" name="Equation" r:id="rId10" imgW="139680" imgH="215640" progId="Equation.DSMT4">
                  <p:embed/>
                </p:oleObj>
              </mc:Choice>
              <mc:Fallback>
                <p:oleObj name="Equation" r:id="rId10" imgW="13968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07063" y="45035"/>
                        <a:ext cx="612775" cy="976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0" name="Object 5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9928517"/>
              </p:ext>
            </p:extLst>
          </p:nvPr>
        </p:nvGraphicFramePr>
        <p:xfrm>
          <a:off x="6732588" y="150813"/>
          <a:ext cx="1316037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45" name="Equation" r:id="rId11" imgW="355600" imgH="254000" progId="Equation.DSMT4">
                  <p:embed/>
                </p:oleObj>
              </mc:Choice>
              <mc:Fallback>
                <p:oleObj name="Equation" r:id="rId11" imgW="355600" imgH="2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2588" y="150813"/>
                        <a:ext cx="1316037" cy="892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53" name="Oval 18"/>
          <p:cNvSpPr>
            <a:spLocks noChangeArrowheads="1"/>
          </p:cNvSpPr>
          <p:nvPr/>
        </p:nvSpPr>
        <p:spPr bwMode="auto">
          <a:xfrm>
            <a:off x="1919288" y="2638425"/>
            <a:ext cx="76200" cy="76200"/>
          </a:xfrm>
          <a:prstGeom prst="ellipse">
            <a:avLst/>
          </a:prstGeom>
          <a:solidFill>
            <a:srgbClr val="0000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" name="TextBox 81"/>
          <p:cNvSpPr txBox="1"/>
          <p:nvPr/>
        </p:nvSpPr>
        <p:spPr>
          <a:xfrm>
            <a:off x="3617913" y="1335088"/>
            <a:ext cx="1965325" cy="51911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buNone/>
              <a:defRPr/>
            </a:pPr>
            <a:r>
              <a:rPr lang="en-US" sz="2800" dirty="0">
                <a:solidFill>
                  <a:srgbClr val="FF0000"/>
                </a:solidFill>
                <a:latin typeface="+mj-lt"/>
              </a:rPr>
              <a:t>bottleneck</a:t>
            </a:r>
          </a:p>
        </p:txBody>
      </p:sp>
      <p:sp>
        <p:nvSpPr>
          <p:cNvPr id="53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Hall.</a:t>
            </a:r>
            <a:fld id="{4AAEBA2A-95BF-4762-8C1D-64230527675F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55" name="Oval 29"/>
          <p:cNvSpPr>
            <a:spLocks noChangeArrowheads="1"/>
          </p:cNvSpPr>
          <p:nvPr/>
        </p:nvSpPr>
        <p:spPr bwMode="auto">
          <a:xfrm>
            <a:off x="6800348" y="2659261"/>
            <a:ext cx="76200" cy="76200"/>
          </a:xfrm>
          <a:prstGeom prst="ellipse">
            <a:avLst/>
          </a:prstGeom>
          <a:solidFill>
            <a:srgbClr val="FF6600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173464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96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96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6291" grpId="0" animBg="1"/>
      <p:bldP spid="396336" grpId="0"/>
      <p:bldP spid="8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31106" y="1088323"/>
            <a:ext cx="8401226" cy="4753681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5400" dirty="0" smtClean="0"/>
              <a:t>No bottlenecks implies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5400" dirty="0" smtClean="0"/>
              <a:t>there is a perfect match.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4800" dirty="0" smtClean="0">
                <a:solidFill>
                  <a:srgbClr val="9F009F"/>
                </a:solidFill>
              </a:rPr>
              <a:t>proof:</a:t>
            </a:r>
            <a:r>
              <a:rPr lang="en-US" sz="4800" i="1" dirty="0" smtClean="0"/>
              <a:t>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6000" dirty="0" smtClean="0"/>
              <a:t>by strong induction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6000" dirty="0" smtClean="0"/>
              <a:t>on # girls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4800" i="1" dirty="0" smtClean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Hall.</a:t>
            </a:r>
            <a:fld id="{8EBA7E70-4927-4AE5-8E4E-EB022A4D632C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0"/>
            <a:ext cx="7543800" cy="1143000"/>
          </a:xfrm>
          <a:noFill/>
        </p:spPr>
        <p:txBody>
          <a:bodyPr/>
          <a:lstStyle/>
          <a:p>
            <a:r>
              <a:rPr lang="en-US" sz="3600" dirty="0" smtClean="0"/>
              <a:t>Proof of Hall’s Theorem</a:t>
            </a:r>
          </a:p>
        </p:txBody>
      </p:sp>
    </p:spTree>
    <p:extLst>
      <p:ext uri="{BB962C8B-B14F-4D97-AF65-F5344CB8AC3E}">
        <p14:creationId xmlns:p14="http://schemas.microsoft.com/office/powerpoint/2010/main" val="1007316739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75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775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5" name="Text Box 3"/>
          <p:cNvSpPr txBox="1">
            <a:spLocks noChangeArrowheads="1"/>
          </p:cNvSpPr>
          <p:nvPr/>
        </p:nvSpPr>
        <p:spPr bwMode="auto">
          <a:xfrm>
            <a:off x="330348" y="907303"/>
            <a:ext cx="8492830" cy="5262979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4800" dirty="0">
                <a:latin typeface="Comic Sans MS" pitchFamily="8" charset="0"/>
              </a:rPr>
              <a:t>Case 1: there is a </a:t>
            </a:r>
            <a:r>
              <a:rPr lang="en-US" sz="4800" dirty="0" smtClean="0">
                <a:latin typeface="Comic Sans MS" pitchFamily="8" charset="0"/>
              </a:rPr>
              <a:t>nonempty</a:t>
            </a:r>
            <a:endParaRPr lang="en-US" sz="4800" dirty="0">
              <a:latin typeface="Comic Sans MS" pitchFamily="8" charset="0"/>
            </a:endParaRPr>
          </a:p>
          <a:p>
            <a:pPr>
              <a:buNone/>
            </a:pPr>
            <a:r>
              <a:rPr lang="en-US" sz="4800" dirty="0">
                <a:latin typeface="Comic Sans MS" pitchFamily="8" charset="0"/>
              </a:rPr>
              <a:t>proper subset </a:t>
            </a:r>
            <a:r>
              <a:rPr lang="en-US" sz="4800" dirty="0">
                <a:solidFill>
                  <a:srgbClr val="0033CC"/>
                </a:solidFill>
                <a:latin typeface="Comic Sans MS" pitchFamily="8" charset="0"/>
              </a:rPr>
              <a:t>S</a:t>
            </a:r>
            <a:r>
              <a:rPr lang="en-US" sz="4800" dirty="0">
                <a:latin typeface="Comic Sans MS" pitchFamily="8" charset="0"/>
              </a:rPr>
              <a:t> of girls with</a:t>
            </a:r>
          </a:p>
          <a:p>
            <a:pPr>
              <a:buNone/>
            </a:pPr>
            <a:r>
              <a:rPr lang="en-US" sz="4800" dirty="0">
                <a:latin typeface="Comic Sans MS" pitchFamily="8" charset="0"/>
              </a:rPr>
              <a:t>             |</a:t>
            </a:r>
            <a:r>
              <a:rPr lang="en-US" sz="4800" dirty="0">
                <a:solidFill>
                  <a:srgbClr val="0033CC"/>
                </a:solidFill>
                <a:latin typeface="Comic Sans MS" pitchFamily="8" charset="0"/>
              </a:rPr>
              <a:t>S</a:t>
            </a:r>
            <a:r>
              <a:rPr lang="en-US" sz="4800" dirty="0">
                <a:latin typeface="Comic Sans MS" pitchFamily="8" charset="0"/>
              </a:rPr>
              <a:t>|</a:t>
            </a:r>
            <a:r>
              <a:rPr lang="en-US" sz="4800" dirty="0">
                <a:solidFill>
                  <a:srgbClr val="008000"/>
                </a:solidFill>
                <a:latin typeface="Comic Sans MS" pitchFamily="8" charset="0"/>
              </a:rPr>
              <a:t>=</a:t>
            </a:r>
            <a:r>
              <a:rPr lang="en-US" sz="4800" dirty="0" smtClean="0">
                <a:latin typeface="Comic Sans MS" pitchFamily="8" charset="0"/>
              </a:rPr>
              <a:t>|E(</a:t>
            </a:r>
            <a:r>
              <a:rPr lang="en-US" sz="4800" dirty="0">
                <a:solidFill>
                  <a:srgbClr val="0033CC"/>
                </a:solidFill>
                <a:latin typeface="Comic Sans MS" pitchFamily="8" charset="0"/>
              </a:rPr>
              <a:t>S</a:t>
            </a:r>
            <a:r>
              <a:rPr lang="en-US" sz="4800" dirty="0">
                <a:latin typeface="Comic Sans MS" pitchFamily="8" charset="0"/>
              </a:rPr>
              <a:t>)|.</a:t>
            </a:r>
          </a:p>
          <a:p>
            <a:pPr>
              <a:buNone/>
            </a:pPr>
            <a:r>
              <a:rPr lang="en-US" sz="4800" dirty="0">
                <a:latin typeface="Comic Sans MS" pitchFamily="8" charset="0"/>
              </a:rPr>
              <a:t>by </a:t>
            </a:r>
            <a:r>
              <a:rPr lang="en-US" sz="4400" dirty="0" smtClean="0">
                <a:solidFill>
                  <a:srgbClr val="9F009F"/>
                </a:solidFill>
                <a:latin typeface="Comic Sans MS" pitchFamily="8" charset="0"/>
              </a:rPr>
              <a:t>Lemmas</a:t>
            </a:r>
            <a:r>
              <a:rPr lang="en-US" sz="4800" dirty="0" smtClean="0">
                <a:latin typeface="Comic Sans MS" pitchFamily="8" charset="0"/>
              </a:rPr>
              <a:t>, </a:t>
            </a:r>
            <a:r>
              <a:rPr lang="en-US" sz="4800" dirty="0">
                <a:latin typeface="Comic Sans MS" pitchFamily="8" charset="0"/>
              </a:rPr>
              <a:t>no bottlenecks in</a:t>
            </a:r>
          </a:p>
          <a:p>
            <a:pPr>
              <a:buNone/>
            </a:pPr>
            <a:r>
              <a:rPr lang="en-US" sz="4800" dirty="0" smtClean="0">
                <a:latin typeface="Comic Sans MS" pitchFamily="8" charset="0"/>
              </a:rPr>
              <a:t>Hall graph     </a:t>
            </a:r>
            <a:r>
              <a:rPr lang="en-US" sz="4800" dirty="0">
                <a:latin typeface="Comic Sans MS" pitchFamily="8" charset="0"/>
              </a:rPr>
              <a:t>(</a:t>
            </a:r>
            <a:r>
              <a:rPr lang="en-US" sz="4800" dirty="0">
                <a:solidFill>
                  <a:srgbClr val="0033CC"/>
                </a:solidFill>
                <a:latin typeface="Comic Sans MS" pitchFamily="8" charset="0"/>
              </a:rPr>
              <a:t>S</a:t>
            </a:r>
            <a:r>
              <a:rPr lang="en-US" sz="4800" dirty="0">
                <a:latin typeface="Comic Sans MS" pitchFamily="8" charset="0"/>
              </a:rPr>
              <a:t>, </a:t>
            </a:r>
            <a:r>
              <a:rPr lang="en-US" sz="4800" dirty="0" smtClean="0">
                <a:latin typeface="Comic Sans MS" pitchFamily="8" charset="0"/>
              </a:rPr>
              <a:t>E(</a:t>
            </a:r>
            <a:r>
              <a:rPr lang="en-US" sz="4800" dirty="0">
                <a:solidFill>
                  <a:srgbClr val="0033CC"/>
                </a:solidFill>
                <a:latin typeface="Comic Sans MS" pitchFamily="8" charset="0"/>
              </a:rPr>
              <a:t>S</a:t>
            </a:r>
            <a:r>
              <a:rPr lang="en-US" sz="4800" dirty="0">
                <a:latin typeface="Comic Sans MS" pitchFamily="8" charset="0"/>
              </a:rPr>
              <a:t>)),</a:t>
            </a:r>
          </a:p>
          <a:p>
            <a:pPr>
              <a:buNone/>
            </a:pPr>
            <a:r>
              <a:rPr lang="en-US" sz="4800" dirty="0" smtClean="0">
                <a:latin typeface="Comic Sans MS" pitchFamily="8" charset="0"/>
              </a:rPr>
              <a:t>and </a:t>
            </a:r>
            <a:r>
              <a:rPr lang="en-US" sz="4800" dirty="0">
                <a:latin typeface="Comic Sans MS" pitchFamily="8" charset="0"/>
              </a:rPr>
              <a:t>none </a:t>
            </a:r>
            <a:r>
              <a:rPr lang="en-US" sz="4800" dirty="0" smtClean="0">
                <a:latin typeface="Comic Sans MS" pitchFamily="8" charset="0"/>
              </a:rPr>
              <a:t>in</a:t>
            </a:r>
            <a:endParaRPr lang="en-US" sz="4800" dirty="0">
              <a:latin typeface="Comic Sans MS" pitchFamily="8" charset="0"/>
            </a:endParaRPr>
          </a:p>
        </p:txBody>
      </p:sp>
      <p:graphicFrame>
        <p:nvGraphicFramePr>
          <p:cNvPr id="27955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8559740"/>
              </p:ext>
            </p:extLst>
          </p:nvPr>
        </p:nvGraphicFramePr>
        <p:xfrm>
          <a:off x="4186703" y="5343525"/>
          <a:ext cx="2835275" cy="1323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5" name="Equation" r:id="rId4" imgW="622300" imgH="330200" progId="Equation.DSMT4">
                  <p:embed/>
                </p:oleObj>
              </mc:Choice>
              <mc:Fallback>
                <p:oleObj name="Equation" r:id="rId4" imgW="622300" imgH="330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86703" y="5343525"/>
                        <a:ext cx="2835275" cy="13239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Hall.</a:t>
            </a:r>
            <a:fld id="{5199D156-BED7-4ABA-8C84-A9EB6CBBA76D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0"/>
            <a:ext cx="7543800" cy="1143000"/>
          </a:xfrm>
          <a:noFill/>
        </p:spPr>
        <p:txBody>
          <a:bodyPr/>
          <a:lstStyle/>
          <a:p>
            <a:r>
              <a:rPr lang="en-US" sz="3600" dirty="0" smtClean="0"/>
              <a:t>Proof of Hall’s Theorem</a:t>
            </a:r>
          </a:p>
        </p:txBody>
      </p:sp>
    </p:spTree>
    <p:extLst>
      <p:ext uri="{BB962C8B-B14F-4D97-AF65-F5344CB8AC3E}">
        <p14:creationId xmlns:p14="http://schemas.microsoft.com/office/powerpoint/2010/main" val="4169575865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9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79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1000"/>
                                        <p:tgtEl>
                                          <p:spTgt spid="279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79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9555" grpId="0" build="allAtOnce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324556" y="929747"/>
            <a:ext cx="8565443" cy="3046988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6000" dirty="0">
                <a:latin typeface="Comic Sans MS" pitchFamily="8" charset="0"/>
              </a:rPr>
              <a:t>by induction, match</a:t>
            </a:r>
          </a:p>
          <a:p>
            <a:pPr>
              <a:buNone/>
            </a:pPr>
            <a:r>
              <a:rPr lang="en-US" sz="6000" dirty="0" smtClean="0">
                <a:latin typeface="Comic Sans MS" pitchFamily="8" charset="0"/>
              </a:rPr>
              <a:t>(</a:t>
            </a:r>
            <a:r>
              <a:rPr lang="en-US" sz="6000" dirty="0">
                <a:solidFill>
                  <a:srgbClr val="0033CC"/>
                </a:solidFill>
                <a:latin typeface="Comic Sans MS" pitchFamily="8" charset="0"/>
              </a:rPr>
              <a:t>S</a:t>
            </a:r>
            <a:r>
              <a:rPr lang="en-US" sz="6000" dirty="0">
                <a:latin typeface="Comic Sans MS" pitchFamily="8" charset="0"/>
              </a:rPr>
              <a:t>, </a:t>
            </a:r>
            <a:r>
              <a:rPr lang="en-US" sz="6000" dirty="0" smtClean="0">
                <a:latin typeface="Comic Sans MS" pitchFamily="8" charset="0"/>
              </a:rPr>
              <a:t>E(</a:t>
            </a:r>
            <a:r>
              <a:rPr lang="en-US" sz="6000" dirty="0">
                <a:solidFill>
                  <a:srgbClr val="0033CC"/>
                </a:solidFill>
                <a:latin typeface="Comic Sans MS" pitchFamily="8" charset="0"/>
              </a:rPr>
              <a:t>S</a:t>
            </a:r>
            <a:r>
              <a:rPr lang="en-US" sz="6000" dirty="0">
                <a:latin typeface="Comic Sans MS" pitchFamily="8" charset="0"/>
              </a:rPr>
              <a:t>)</a:t>
            </a:r>
            <a:r>
              <a:rPr lang="en-US" sz="6000" dirty="0" smtClean="0">
                <a:latin typeface="Comic Sans MS" pitchFamily="8" charset="0"/>
              </a:rPr>
              <a:t>) and</a:t>
            </a:r>
            <a:r>
              <a:rPr lang="en-US" sz="6000" dirty="0">
                <a:latin typeface="Comic Sans MS" pitchFamily="8" charset="0"/>
              </a:rPr>
              <a:t> </a:t>
            </a:r>
            <a:r>
              <a:rPr lang="en-US" sz="6000" dirty="0" smtClean="0">
                <a:latin typeface="Comic Sans MS" pitchFamily="8" charset="0"/>
              </a:rPr>
              <a:t>separately. </a:t>
            </a:r>
            <a:endParaRPr lang="en-US" sz="6000" dirty="0">
              <a:latin typeface="Comic Sans MS" pitchFamily="8" charset="0"/>
            </a:endParaRPr>
          </a:p>
        </p:txBody>
      </p:sp>
      <p:graphicFrame>
        <p:nvGraphicFramePr>
          <p:cNvPr id="1126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2150772"/>
              </p:ext>
            </p:extLst>
          </p:nvPr>
        </p:nvGraphicFramePr>
        <p:xfrm>
          <a:off x="5256317" y="1783008"/>
          <a:ext cx="3360737" cy="159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5" name="Equation" r:id="rId4" imgW="622300" imgH="330200" progId="Equation.DSMT4">
                  <p:embed/>
                </p:oleObj>
              </mc:Choice>
              <mc:Fallback>
                <p:oleObj name="Equation" r:id="rId4" imgW="622300" imgH="330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6317" y="1783008"/>
                        <a:ext cx="3360737" cy="1590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Hall.</a:t>
            </a:r>
            <a:fld id="{0DDF95B9-153B-49A1-A27F-80A6A108AF08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0"/>
            <a:ext cx="7543800" cy="1143000"/>
          </a:xfrm>
          <a:noFill/>
        </p:spPr>
        <p:txBody>
          <a:bodyPr/>
          <a:lstStyle/>
          <a:p>
            <a:r>
              <a:rPr lang="en-US" sz="3600" dirty="0" smtClean="0"/>
              <a:t>Proof of Hall’s Theorem</a:t>
            </a:r>
          </a:p>
        </p:txBody>
      </p:sp>
    </p:spTree>
    <p:extLst>
      <p:ext uri="{BB962C8B-B14F-4D97-AF65-F5344CB8AC3E}">
        <p14:creationId xmlns:p14="http://schemas.microsoft.com/office/powerpoint/2010/main" val="1793372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2108225" y="0"/>
            <a:ext cx="6282739" cy="1140311"/>
          </a:xfrm>
        </p:spPr>
        <p:txBody>
          <a:bodyPr/>
          <a:lstStyle/>
          <a:p>
            <a:r>
              <a:rPr lang="en-US" sz="4000" dirty="0" smtClean="0"/>
              <a:t> </a:t>
            </a:r>
          </a:p>
        </p:txBody>
      </p:sp>
      <p:sp>
        <p:nvSpPr>
          <p:cNvPr id="43014" name="Oval 4"/>
          <p:cNvSpPr>
            <a:spLocks noChangeArrowheads="1"/>
          </p:cNvSpPr>
          <p:nvPr/>
        </p:nvSpPr>
        <p:spPr bwMode="auto">
          <a:xfrm>
            <a:off x="1371600" y="1524000"/>
            <a:ext cx="1219200" cy="3962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pPr>
              <a:buNone/>
            </a:pPr>
            <a:endParaRPr lang="en-US"/>
          </a:p>
        </p:txBody>
      </p:sp>
      <p:sp>
        <p:nvSpPr>
          <p:cNvPr id="43015" name="Text Box 5"/>
          <p:cNvSpPr txBox="1">
            <a:spLocks noChangeArrowheads="1"/>
          </p:cNvSpPr>
          <p:nvPr/>
        </p:nvSpPr>
        <p:spPr bwMode="auto">
          <a:xfrm>
            <a:off x="1658938" y="2125663"/>
            <a:ext cx="463588" cy="58477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dirty="0">
                <a:solidFill>
                  <a:srgbClr val="0000FF"/>
                </a:solidFill>
                <a:latin typeface="Comic Sans MS" pitchFamily="8" charset="0"/>
              </a:rPr>
              <a:t>G</a:t>
            </a:r>
          </a:p>
        </p:txBody>
      </p:sp>
      <p:sp>
        <p:nvSpPr>
          <p:cNvPr id="43016" name="Oval 7"/>
          <p:cNvSpPr>
            <a:spLocks noChangeArrowheads="1"/>
          </p:cNvSpPr>
          <p:nvPr/>
        </p:nvSpPr>
        <p:spPr bwMode="auto">
          <a:xfrm>
            <a:off x="1905000" y="3924300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pPr>
              <a:buNone/>
            </a:pPr>
            <a:endParaRPr lang="en-US"/>
          </a:p>
        </p:txBody>
      </p:sp>
      <p:sp>
        <p:nvSpPr>
          <p:cNvPr id="43017" name="Oval 9"/>
          <p:cNvSpPr>
            <a:spLocks noChangeArrowheads="1"/>
          </p:cNvSpPr>
          <p:nvPr/>
        </p:nvSpPr>
        <p:spPr bwMode="auto">
          <a:xfrm>
            <a:off x="1981200" y="1752600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pPr>
              <a:buNone/>
            </a:pPr>
            <a:endParaRPr lang="en-US"/>
          </a:p>
        </p:txBody>
      </p:sp>
      <p:sp>
        <p:nvSpPr>
          <p:cNvPr id="43018" name="Oval 10"/>
          <p:cNvSpPr>
            <a:spLocks noChangeArrowheads="1"/>
          </p:cNvSpPr>
          <p:nvPr/>
        </p:nvSpPr>
        <p:spPr bwMode="auto">
          <a:xfrm>
            <a:off x="1828800" y="2819400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pPr>
              <a:buNone/>
            </a:pPr>
            <a:endParaRPr lang="en-US"/>
          </a:p>
        </p:txBody>
      </p:sp>
      <p:sp>
        <p:nvSpPr>
          <p:cNvPr id="43019" name="Oval 11"/>
          <p:cNvSpPr>
            <a:spLocks noChangeArrowheads="1"/>
          </p:cNvSpPr>
          <p:nvPr/>
        </p:nvSpPr>
        <p:spPr bwMode="auto">
          <a:xfrm>
            <a:off x="1905000" y="5029200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pPr>
              <a:buNone/>
            </a:pPr>
            <a:endParaRPr lang="en-US"/>
          </a:p>
        </p:txBody>
      </p:sp>
      <p:sp>
        <p:nvSpPr>
          <p:cNvPr id="43020" name="Oval 13"/>
          <p:cNvSpPr>
            <a:spLocks noChangeArrowheads="1"/>
          </p:cNvSpPr>
          <p:nvPr/>
        </p:nvSpPr>
        <p:spPr bwMode="auto">
          <a:xfrm>
            <a:off x="6705600" y="1066800"/>
            <a:ext cx="1143000" cy="4953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pPr>
              <a:buNone/>
            </a:pPr>
            <a:endParaRPr lang="en-US"/>
          </a:p>
        </p:txBody>
      </p:sp>
      <p:sp>
        <p:nvSpPr>
          <p:cNvPr id="43021" name="Text Box 14"/>
          <p:cNvSpPr txBox="1">
            <a:spLocks noChangeArrowheads="1"/>
          </p:cNvSpPr>
          <p:nvPr/>
        </p:nvSpPr>
        <p:spPr bwMode="auto">
          <a:xfrm>
            <a:off x="7010400" y="1973263"/>
            <a:ext cx="443351" cy="58477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dirty="0">
                <a:solidFill>
                  <a:srgbClr val="FF9933"/>
                </a:solidFill>
                <a:latin typeface="Comic Sans MS" pitchFamily="8" charset="0"/>
              </a:rPr>
              <a:t>B</a:t>
            </a:r>
          </a:p>
        </p:txBody>
      </p:sp>
      <p:sp>
        <p:nvSpPr>
          <p:cNvPr id="43022" name="Oval 17"/>
          <p:cNvSpPr>
            <a:spLocks noChangeArrowheads="1"/>
          </p:cNvSpPr>
          <p:nvPr/>
        </p:nvSpPr>
        <p:spPr bwMode="auto">
          <a:xfrm>
            <a:off x="7239000" y="5791200"/>
            <a:ext cx="76200" cy="762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pPr>
              <a:buNone/>
            </a:pPr>
            <a:endParaRPr lang="en-US"/>
          </a:p>
        </p:txBody>
      </p:sp>
      <p:sp>
        <p:nvSpPr>
          <p:cNvPr id="43023" name="Oval 18"/>
          <p:cNvSpPr>
            <a:spLocks noChangeArrowheads="1"/>
          </p:cNvSpPr>
          <p:nvPr/>
        </p:nvSpPr>
        <p:spPr bwMode="auto">
          <a:xfrm>
            <a:off x="7239000" y="1295400"/>
            <a:ext cx="76200" cy="762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pPr>
              <a:buNone/>
            </a:pPr>
            <a:endParaRPr lang="en-US"/>
          </a:p>
        </p:txBody>
      </p:sp>
      <p:sp>
        <p:nvSpPr>
          <p:cNvPr id="43024" name="Oval 19"/>
          <p:cNvSpPr>
            <a:spLocks noChangeArrowheads="1"/>
          </p:cNvSpPr>
          <p:nvPr/>
        </p:nvSpPr>
        <p:spPr bwMode="auto">
          <a:xfrm>
            <a:off x="7391400" y="1905000"/>
            <a:ext cx="76200" cy="762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pPr>
              <a:buNone/>
            </a:pPr>
            <a:endParaRPr lang="en-US"/>
          </a:p>
        </p:txBody>
      </p:sp>
      <p:sp>
        <p:nvSpPr>
          <p:cNvPr id="43025" name="Oval 20"/>
          <p:cNvSpPr>
            <a:spLocks noChangeArrowheads="1"/>
          </p:cNvSpPr>
          <p:nvPr/>
        </p:nvSpPr>
        <p:spPr bwMode="auto">
          <a:xfrm>
            <a:off x="7239000" y="3200400"/>
            <a:ext cx="76200" cy="762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pPr>
              <a:buNone/>
            </a:pPr>
            <a:endParaRPr lang="en-US"/>
          </a:p>
        </p:txBody>
      </p:sp>
      <p:sp>
        <p:nvSpPr>
          <p:cNvPr id="43026" name="Oval 21"/>
          <p:cNvSpPr>
            <a:spLocks noChangeArrowheads="1"/>
          </p:cNvSpPr>
          <p:nvPr/>
        </p:nvSpPr>
        <p:spPr bwMode="auto">
          <a:xfrm>
            <a:off x="7239000" y="3886200"/>
            <a:ext cx="76200" cy="762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pPr>
              <a:buNone/>
            </a:pPr>
            <a:endParaRPr lang="en-US"/>
          </a:p>
        </p:txBody>
      </p:sp>
      <p:grpSp>
        <p:nvGrpSpPr>
          <p:cNvPr id="28" name="Group 27"/>
          <p:cNvGrpSpPr/>
          <p:nvPr/>
        </p:nvGrpSpPr>
        <p:grpSpPr>
          <a:xfrm>
            <a:off x="1827095" y="1825390"/>
            <a:ext cx="5627688" cy="3994150"/>
            <a:chOff x="1837678" y="1846556"/>
            <a:chExt cx="5627688" cy="3994150"/>
          </a:xfrm>
        </p:grpSpPr>
        <p:cxnSp>
          <p:nvCxnSpPr>
            <p:cNvPr id="43027" name="AutoShape 23"/>
            <p:cNvCxnSpPr>
              <a:cxnSpLocks noChangeShapeType="1"/>
            </p:cNvCxnSpPr>
            <p:nvPr/>
          </p:nvCxnSpPr>
          <p:spPr bwMode="auto">
            <a:xfrm>
              <a:off x="2066278" y="1846556"/>
              <a:ext cx="5219700" cy="3994150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43029" name="AutoShape 28"/>
            <p:cNvCxnSpPr>
              <a:cxnSpLocks noChangeShapeType="1"/>
            </p:cNvCxnSpPr>
            <p:nvPr/>
          </p:nvCxnSpPr>
          <p:spPr bwMode="auto">
            <a:xfrm flipV="1">
              <a:off x="1978966" y="3285478"/>
              <a:ext cx="5334000" cy="669925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43030" name="AutoShape 29"/>
            <p:cNvCxnSpPr>
              <a:cxnSpLocks noChangeShapeType="1"/>
            </p:cNvCxnSpPr>
            <p:nvPr/>
          </p:nvCxnSpPr>
          <p:spPr bwMode="auto">
            <a:xfrm>
              <a:off x="1922756" y="2845495"/>
              <a:ext cx="5399088" cy="457200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43031" name="AutoShape 30"/>
            <p:cNvCxnSpPr>
              <a:cxnSpLocks noChangeShapeType="1"/>
            </p:cNvCxnSpPr>
            <p:nvPr/>
          </p:nvCxnSpPr>
          <p:spPr bwMode="auto">
            <a:xfrm>
              <a:off x="1837678" y="2877491"/>
              <a:ext cx="5421313" cy="1039813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43032" name="AutoShape 31"/>
            <p:cNvCxnSpPr>
              <a:cxnSpLocks noChangeShapeType="1"/>
            </p:cNvCxnSpPr>
            <p:nvPr/>
          </p:nvCxnSpPr>
          <p:spPr bwMode="auto">
            <a:xfrm>
              <a:off x="2028178" y="1852493"/>
              <a:ext cx="5437188" cy="152400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43033" name="AutoShape 32"/>
            <p:cNvCxnSpPr>
              <a:cxnSpLocks noChangeShapeType="1"/>
            </p:cNvCxnSpPr>
            <p:nvPr/>
          </p:nvCxnSpPr>
          <p:spPr bwMode="auto">
            <a:xfrm flipV="1">
              <a:off x="1922756" y="3944291"/>
              <a:ext cx="5334000" cy="1093788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43034" name="AutoShape 33"/>
            <p:cNvCxnSpPr>
              <a:cxnSpLocks noChangeShapeType="1"/>
            </p:cNvCxnSpPr>
            <p:nvPr/>
          </p:nvCxnSpPr>
          <p:spPr bwMode="auto">
            <a:xfrm flipV="1">
              <a:off x="1951978" y="3917303"/>
              <a:ext cx="5360988" cy="26988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43035" name="AutoShape 34"/>
            <p:cNvCxnSpPr>
              <a:cxnSpLocks noChangeShapeType="1"/>
            </p:cNvCxnSpPr>
            <p:nvPr/>
          </p:nvCxnSpPr>
          <p:spPr bwMode="auto">
            <a:xfrm flipV="1">
              <a:off x="1922756" y="1960856"/>
              <a:ext cx="5486400" cy="3124200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</p:grpSp>
      <p:sp>
        <p:nvSpPr>
          <p:cNvPr id="27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Hall.</a:t>
            </a:r>
            <a:fld id="{C77B729E-9E31-475E-9CA5-309411DA9036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29" name="Rectangle 3"/>
          <p:cNvSpPr txBox="1">
            <a:spLocks noChangeArrowheads="1"/>
          </p:cNvSpPr>
          <p:nvPr/>
        </p:nvSpPr>
        <p:spPr bwMode="auto">
          <a:xfrm>
            <a:off x="1843913" y="53975"/>
            <a:ext cx="6346318" cy="11961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Comic Sans MS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Comic Sans MS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Comic Sans MS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>
              <a:buNone/>
            </a:pPr>
            <a:r>
              <a:rPr lang="en-US" sz="4800" dirty="0" smtClean="0"/>
              <a:t>Bipartite graph </a:t>
            </a:r>
            <a:r>
              <a:rPr lang="en-US" sz="4800" dirty="0" smtClean="0">
                <a:solidFill>
                  <a:srgbClr val="0000FF"/>
                </a:solidFill>
              </a:rPr>
              <a:t>H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280035" y="5600408"/>
            <a:ext cx="14473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4800" dirty="0" smtClean="0">
                <a:solidFill>
                  <a:srgbClr val="0000FF"/>
                </a:solidFill>
              </a:rPr>
              <a:t>L(H)</a:t>
            </a:r>
            <a:endParaRPr lang="en-US" sz="4800" dirty="0">
              <a:solidFill>
                <a:srgbClr val="0000FF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512602" y="5582796"/>
            <a:ext cx="14951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4800" dirty="0" smtClean="0">
                <a:solidFill>
                  <a:srgbClr val="0000FF"/>
                </a:solidFill>
              </a:rPr>
              <a:t>R(H)</a:t>
            </a:r>
            <a:endParaRPr lang="en-US" sz="4800" dirty="0">
              <a:solidFill>
                <a:srgbClr val="0000FF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083284" y="4702731"/>
            <a:ext cx="149271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4800" dirty="0" smtClean="0">
                <a:solidFill>
                  <a:srgbClr val="0000FF"/>
                </a:solidFill>
              </a:rPr>
              <a:t>E(H)</a:t>
            </a:r>
            <a:endParaRPr lang="en-US" sz="48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8263248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0" grpId="0"/>
      <p:bldP spid="3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324556" y="929747"/>
            <a:ext cx="8565443" cy="6001643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6000" dirty="0">
                <a:latin typeface="Comic Sans MS" pitchFamily="8" charset="0"/>
              </a:rPr>
              <a:t>by induction, match</a:t>
            </a:r>
          </a:p>
          <a:p>
            <a:pPr>
              <a:buNone/>
            </a:pPr>
            <a:r>
              <a:rPr lang="en-US" sz="6000" dirty="0" smtClean="0">
                <a:latin typeface="Comic Sans MS" pitchFamily="8" charset="0"/>
              </a:rPr>
              <a:t>(</a:t>
            </a:r>
            <a:r>
              <a:rPr lang="en-US" sz="6000" dirty="0">
                <a:solidFill>
                  <a:srgbClr val="0033CC"/>
                </a:solidFill>
                <a:latin typeface="Comic Sans MS" pitchFamily="8" charset="0"/>
              </a:rPr>
              <a:t>S</a:t>
            </a:r>
            <a:r>
              <a:rPr lang="en-US" sz="6000" dirty="0">
                <a:latin typeface="Comic Sans MS" pitchFamily="8" charset="0"/>
              </a:rPr>
              <a:t>, </a:t>
            </a:r>
            <a:r>
              <a:rPr lang="en-US" sz="6000" dirty="0" smtClean="0">
                <a:latin typeface="Comic Sans MS" pitchFamily="8" charset="0"/>
              </a:rPr>
              <a:t>E(</a:t>
            </a:r>
            <a:r>
              <a:rPr lang="en-US" sz="6000" dirty="0">
                <a:solidFill>
                  <a:srgbClr val="0033CC"/>
                </a:solidFill>
                <a:latin typeface="Comic Sans MS" pitchFamily="8" charset="0"/>
              </a:rPr>
              <a:t>S</a:t>
            </a:r>
            <a:r>
              <a:rPr lang="en-US" sz="6000" dirty="0">
                <a:latin typeface="Comic Sans MS" pitchFamily="8" charset="0"/>
              </a:rPr>
              <a:t>)</a:t>
            </a:r>
            <a:r>
              <a:rPr lang="en-US" sz="6000" dirty="0" smtClean="0">
                <a:latin typeface="Comic Sans MS" pitchFamily="8" charset="0"/>
              </a:rPr>
              <a:t>) and</a:t>
            </a:r>
            <a:r>
              <a:rPr lang="en-US" sz="6000" dirty="0">
                <a:latin typeface="Comic Sans MS" pitchFamily="8" charset="0"/>
              </a:rPr>
              <a:t> </a:t>
            </a:r>
            <a:r>
              <a:rPr lang="en-US" sz="6000" dirty="0" smtClean="0">
                <a:latin typeface="Comic Sans MS" pitchFamily="8" charset="0"/>
              </a:rPr>
              <a:t>separately. </a:t>
            </a:r>
            <a:r>
              <a:rPr lang="en-US" sz="6000" dirty="0">
                <a:latin typeface="Comic Sans MS" pitchFamily="8" charset="0"/>
              </a:rPr>
              <a:t> </a:t>
            </a:r>
            <a:r>
              <a:rPr lang="en-US" sz="6000" dirty="0" err="1">
                <a:latin typeface="Comic Sans MS" pitchFamily="8" charset="0"/>
              </a:rPr>
              <a:t>Matchings</a:t>
            </a:r>
            <a:r>
              <a:rPr lang="en-US" sz="6000" dirty="0">
                <a:latin typeface="Comic Sans MS" pitchFamily="8" charset="0"/>
              </a:rPr>
              <a:t> don’t overlap, so union is a complete matching.</a:t>
            </a:r>
          </a:p>
          <a:p>
            <a:pPr>
              <a:buNone/>
            </a:pPr>
            <a:endParaRPr lang="en-US" sz="6000" dirty="0">
              <a:latin typeface="Comic Sans MS" pitchFamily="8" charset="0"/>
            </a:endParaRPr>
          </a:p>
        </p:txBody>
      </p:sp>
      <p:graphicFrame>
        <p:nvGraphicFramePr>
          <p:cNvPr id="1126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3558821"/>
              </p:ext>
            </p:extLst>
          </p:nvPr>
        </p:nvGraphicFramePr>
        <p:xfrm>
          <a:off x="5256317" y="1783008"/>
          <a:ext cx="3360737" cy="159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8" name="Equation" r:id="rId4" imgW="622300" imgH="330200" progId="Equation.DSMT4">
                  <p:embed/>
                </p:oleObj>
              </mc:Choice>
              <mc:Fallback>
                <p:oleObj name="Equation" r:id="rId4" imgW="622300" imgH="330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6317" y="1783008"/>
                        <a:ext cx="3360737" cy="1590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Hall.</a:t>
            </a:r>
            <a:fld id="{0DDF95B9-153B-49A1-A27F-80A6A108AF08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0"/>
            <a:ext cx="7543800" cy="1143000"/>
          </a:xfrm>
          <a:noFill/>
        </p:spPr>
        <p:txBody>
          <a:bodyPr/>
          <a:lstStyle/>
          <a:p>
            <a:r>
              <a:rPr lang="en-US" sz="3600" dirty="0" smtClean="0"/>
              <a:t>Proof of Hall’s Theorem</a:t>
            </a:r>
          </a:p>
        </p:txBody>
      </p:sp>
    </p:spTree>
    <p:extLst>
      <p:ext uri="{BB962C8B-B14F-4D97-AF65-F5344CB8AC3E}">
        <p14:creationId xmlns:p14="http://schemas.microsoft.com/office/powerpoint/2010/main" val="2870042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1" name="Text Box 3"/>
          <p:cNvSpPr txBox="1">
            <a:spLocks noChangeArrowheads="1"/>
          </p:cNvSpPr>
          <p:nvPr/>
        </p:nvSpPr>
        <p:spPr bwMode="auto">
          <a:xfrm>
            <a:off x="366713" y="1127125"/>
            <a:ext cx="8382000" cy="2696123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sz="4800" dirty="0">
                <a:latin typeface="Comic Sans MS" pitchFamily="8" charset="0"/>
              </a:rPr>
              <a:t>Case 2: |</a:t>
            </a:r>
            <a:r>
              <a:rPr lang="en-US" sz="4800" dirty="0">
                <a:solidFill>
                  <a:srgbClr val="0033CC"/>
                </a:solidFill>
                <a:latin typeface="Comic Sans MS" pitchFamily="8" charset="0"/>
              </a:rPr>
              <a:t>S</a:t>
            </a:r>
            <a:r>
              <a:rPr lang="en-US" sz="4800" dirty="0" smtClean="0">
                <a:latin typeface="Comic Sans MS" pitchFamily="8" charset="0"/>
              </a:rPr>
              <a:t>|</a:t>
            </a:r>
            <a:r>
              <a:rPr lang="en-US" sz="5400" b="1" dirty="0" smtClean="0">
                <a:solidFill>
                  <a:srgbClr val="008000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&lt;</a:t>
            </a:r>
            <a:r>
              <a:rPr lang="en-US" sz="4800" dirty="0" smtClean="0">
                <a:latin typeface="Comic Sans MS" pitchFamily="8" charset="0"/>
              </a:rPr>
              <a:t>|</a:t>
            </a:r>
            <a:r>
              <a:rPr lang="en-US" sz="4800" dirty="0">
                <a:latin typeface="Comic Sans MS" pitchFamily="8" charset="0"/>
              </a:rPr>
              <a:t>E</a:t>
            </a:r>
            <a:r>
              <a:rPr lang="en-US" sz="4800" dirty="0" smtClean="0">
                <a:latin typeface="Comic Sans MS" pitchFamily="8" charset="0"/>
              </a:rPr>
              <a:t>(</a:t>
            </a:r>
            <a:r>
              <a:rPr lang="en-US" sz="4800" dirty="0">
                <a:solidFill>
                  <a:srgbClr val="0033CC"/>
                </a:solidFill>
                <a:latin typeface="Comic Sans MS" pitchFamily="8" charset="0"/>
              </a:rPr>
              <a:t>S</a:t>
            </a:r>
            <a:r>
              <a:rPr lang="en-US" sz="4800" dirty="0">
                <a:latin typeface="Comic Sans MS" pitchFamily="8" charset="0"/>
              </a:rPr>
              <a:t>)</a:t>
            </a:r>
            <a:r>
              <a:rPr lang="en-US" sz="4800" dirty="0" smtClean="0">
                <a:latin typeface="Comic Sans MS" pitchFamily="8" charset="0"/>
              </a:rPr>
              <a:t>| for 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8" charset="0"/>
              </a:rPr>
              <a:t>all</a:t>
            </a:r>
          </a:p>
          <a:p>
            <a:pPr>
              <a:buNone/>
            </a:pPr>
            <a:r>
              <a:rPr lang="en-US" sz="4800" dirty="0" smtClean="0">
                <a:solidFill>
                  <a:srgbClr val="000000"/>
                </a:solidFill>
                <a:latin typeface="Comic Sans MS" pitchFamily="8" charset="0"/>
              </a:rPr>
              <a:t>nonempty proper subsets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8" charset="0"/>
              </a:rPr>
              <a:t> 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8" charset="0"/>
              </a:rPr>
              <a:t>S</a:t>
            </a:r>
            <a:r>
              <a:rPr lang="en-US" sz="4800" dirty="0" smtClean="0">
                <a:latin typeface="Comic Sans MS" pitchFamily="8" charset="0"/>
              </a:rPr>
              <a:t>.</a:t>
            </a:r>
          </a:p>
          <a:p>
            <a:pPr>
              <a:buNone/>
            </a:pPr>
            <a:r>
              <a:rPr lang="en-US" sz="4800" dirty="0" smtClean="0">
                <a:latin typeface="Comic Sans MS" pitchFamily="8" charset="0"/>
              </a:rPr>
              <a:t>Pick a girl, </a:t>
            </a:r>
            <a:r>
              <a:rPr lang="en-US" sz="4800" dirty="0" smtClean="0">
                <a:solidFill>
                  <a:srgbClr val="0033CC"/>
                </a:solidFill>
                <a:latin typeface="Comic Sans MS" pitchFamily="8" charset="0"/>
              </a:rPr>
              <a:t>g</a:t>
            </a:r>
            <a:r>
              <a:rPr lang="en-US" sz="4800" dirty="0" smtClean="0">
                <a:latin typeface="Comic Sans MS" pitchFamily="8" charset="0"/>
              </a:rPr>
              <a:t>.</a:t>
            </a:r>
            <a:endParaRPr lang="en-US" sz="4800" dirty="0">
              <a:latin typeface="Comic Sans MS" pitchFamily="8" charset="0"/>
            </a:endParaRP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title"/>
          </p:nvPr>
        </p:nvSpPr>
        <p:spPr>
          <a:xfrm>
            <a:off x="2225675" y="0"/>
            <a:ext cx="4668838" cy="1136650"/>
          </a:xfrm>
          <a:noFill/>
        </p:spPr>
        <p:txBody>
          <a:bodyPr/>
          <a:lstStyle/>
          <a:p>
            <a:r>
              <a:rPr lang="en-US" sz="4400" smtClean="0"/>
              <a:t>Hall’s Theorem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Hall.</a:t>
            </a:r>
            <a:fld id="{B376FF74-F1ED-4A97-A79B-860D4C23FD6A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4979131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3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1" name="Text Box 3"/>
          <p:cNvSpPr txBox="1">
            <a:spLocks noChangeArrowheads="1"/>
          </p:cNvSpPr>
          <p:nvPr/>
        </p:nvSpPr>
        <p:spPr bwMode="auto">
          <a:xfrm>
            <a:off x="366713" y="1127125"/>
            <a:ext cx="8382000" cy="3434787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sz="4800" dirty="0">
                <a:latin typeface="Comic Sans MS" pitchFamily="8" charset="0"/>
              </a:rPr>
              <a:t>Case 2: |</a:t>
            </a:r>
            <a:r>
              <a:rPr lang="en-US" sz="4800" dirty="0">
                <a:solidFill>
                  <a:srgbClr val="0033CC"/>
                </a:solidFill>
                <a:latin typeface="Comic Sans MS" pitchFamily="8" charset="0"/>
              </a:rPr>
              <a:t>S</a:t>
            </a:r>
            <a:r>
              <a:rPr lang="en-US" sz="4800" dirty="0" smtClean="0">
                <a:latin typeface="Comic Sans MS" pitchFamily="8" charset="0"/>
              </a:rPr>
              <a:t>|</a:t>
            </a:r>
            <a:r>
              <a:rPr lang="en-US" sz="5400" b="1" dirty="0" smtClean="0">
                <a:solidFill>
                  <a:srgbClr val="008000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&lt;</a:t>
            </a:r>
            <a:r>
              <a:rPr lang="en-US" sz="4800" dirty="0" smtClean="0">
                <a:latin typeface="Comic Sans MS" pitchFamily="8" charset="0"/>
              </a:rPr>
              <a:t>|</a:t>
            </a:r>
            <a:r>
              <a:rPr lang="en-US" sz="4800" dirty="0">
                <a:latin typeface="Comic Sans MS" pitchFamily="8" charset="0"/>
              </a:rPr>
              <a:t>E</a:t>
            </a:r>
            <a:r>
              <a:rPr lang="en-US" sz="4800" dirty="0" smtClean="0">
                <a:latin typeface="Comic Sans MS" pitchFamily="8" charset="0"/>
              </a:rPr>
              <a:t>(</a:t>
            </a:r>
            <a:r>
              <a:rPr lang="en-US" sz="4800" dirty="0">
                <a:solidFill>
                  <a:srgbClr val="0033CC"/>
                </a:solidFill>
                <a:latin typeface="Comic Sans MS" pitchFamily="8" charset="0"/>
              </a:rPr>
              <a:t>S</a:t>
            </a:r>
            <a:r>
              <a:rPr lang="en-US" sz="4800" dirty="0">
                <a:latin typeface="Comic Sans MS" pitchFamily="8" charset="0"/>
              </a:rPr>
              <a:t>)</a:t>
            </a:r>
            <a:r>
              <a:rPr lang="en-US" sz="4800" dirty="0" smtClean="0">
                <a:latin typeface="Comic Sans MS" pitchFamily="8" charset="0"/>
              </a:rPr>
              <a:t>| for all</a:t>
            </a:r>
          </a:p>
          <a:p>
            <a:pPr>
              <a:buNone/>
            </a:pPr>
            <a:r>
              <a:rPr lang="en-US" sz="4800" dirty="0" smtClean="0">
                <a:solidFill>
                  <a:srgbClr val="000000"/>
                </a:solidFill>
                <a:latin typeface="Comic Sans MS" pitchFamily="8" charset="0"/>
              </a:rPr>
              <a:t>nonempty proper subsets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8" charset="0"/>
              </a:rPr>
              <a:t> 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8" charset="0"/>
              </a:rPr>
              <a:t>S</a:t>
            </a:r>
            <a:r>
              <a:rPr lang="en-US" sz="4800" dirty="0" smtClean="0">
                <a:latin typeface="Comic Sans MS" pitchFamily="8" charset="0"/>
              </a:rPr>
              <a:t>.</a:t>
            </a:r>
          </a:p>
          <a:p>
            <a:pPr>
              <a:buNone/>
            </a:pPr>
            <a:r>
              <a:rPr lang="en-US" sz="4800" dirty="0" smtClean="0">
                <a:latin typeface="Comic Sans MS" pitchFamily="8" charset="0"/>
              </a:rPr>
              <a:t>Pick a girl, </a:t>
            </a:r>
            <a:r>
              <a:rPr lang="en-US" sz="4800" dirty="0" smtClean="0">
                <a:solidFill>
                  <a:srgbClr val="0033CC"/>
                </a:solidFill>
                <a:latin typeface="Comic Sans MS" pitchFamily="8" charset="0"/>
              </a:rPr>
              <a:t>g</a:t>
            </a:r>
            <a:r>
              <a:rPr lang="en-US" sz="4800" dirty="0" smtClean="0">
                <a:latin typeface="Comic Sans MS" pitchFamily="8" charset="0"/>
              </a:rPr>
              <a:t>.  She must be compatible with some boy, </a:t>
            </a:r>
            <a:r>
              <a:rPr lang="en-US" sz="4800" dirty="0" smtClean="0">
                <a:solidFill>
                  <a:srgbClr val="0033CC"/>
                </a:solidFill>
                <a:latin typeface="Comic Sans MS" pitchFamily="8" charset="0"/>
              </a:rPr>
              <a:t>b</a:t>
            </a:r>
            <a:r>
              <a:rPr lang="en-US" sz="4800" dirty="0" smtClean="0">
                <a:solidFill>
                  <a:srgbClr val="000000"/>
                </a:solidFill>
                <a:latin typeface="Comic Sans MS" pitchFamily="8" charset="0"/>
              </a:rPr>
              <a:t>.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title"/>
          </p:nvPr>
        </p:nvSpPr>
        <p:spPr>
          <a:xfrm>
            <a:off x="2225675" y="0"/>
            <a:ext cx="4668838" cy="1136650"/>
          </a:xfrm>
          <a:noFill/>
        </p:spPr>
        <p:txBody>
          <a:bodyPr/>
          <a:lstStyle/>
          <a:p>
            <a:r>
              <a:rPr lang="en-US" sz="4400" smtClean="0"/>
              <a:t>Hall’s Theorem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Hall.</a:t>
            </a:r>
            <a:fld id="{B376FF74-F1ED-4A97-A79B-860D4C23FD6A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439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1" name="Text Box 3"/>
          <p:cNvSpPr txBox="1">
            <a:spLocks noChangeArrowheads="1"/>
          </p:cNvSpPr>
          <p:nvPr/>
        </p:nvSpPr>
        <p:spPr bwMode="auto">
          <a:xfrm>
            <a:off x="366713" y="1127125"/>
            <a:ext cx="8382000" cy="2696123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sz="4800" dirty="0">
                <a:latin typeface="Comic Sans MS" pitchFamily="8" charset="0"/>
              </a:rPr>
              <a:t>Case 2: |</a:t>
            </a:r>
            <a:r>
              <a:rPr lang="en-US" sz="4800" dirty="0">
                <a:solidFill>
                  <a:srgbClr val="0033CC"/>
                </a:solidFill>
                <a:latin typeface="Comic Sans MS" pitchFamily="8" charset="0"/>
              </a:rPr>
              <a:t>S</a:t>
            </a:r>
            <a:r>
              <a:rPr lang="en-US" sz="4800" dirty="0" smtClean="0">
                <a:latin typeface="Comic Sans MS" pitchFamily="8" charset="0"/>
              </a:rPr>
              <a:t>|</a:t>
            </a:r>
            <a:r>
              <a:rPr lang="en-US" sz="5400" b="1" dirty="0" smtClean="0">
                <a:solidFill>
                  <a:srgbClr val="008000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&lt;</a:t>
            </a:r>
            <a:r>
              <a:rPr lang="en-US" sz="4800" dirty="0" smtClean="0">
                <a:latin typeface="Comic Sans MS" pitchFamily="8" charset="0"/>
              </a:rPr>
              <a:t>|</a:t>
            </a:r>
            <a:r>
              <a:rPr lang="en-US" sz="4800" dirty="0">
                <a:latin typeface="Comic Sans MS" pitchFamily="8" charset="0"/>
              </a:rPr>
              <a:t>E</a:t>
            </a:r>
            <a:r>
              <a:rPr lang="en-US" sz="4800" dirty="0" smtClean="0">
                <a:latin typeface="Comic Sans MS" pitchFamily="8" charset="0"/>
              </a:rPr>
              <a:t>(</a:t>
            </a:r>
            <a:r>
              <a:rPr lang="en-US" sz="4800" dirty="0">
                <a:solidFill>
                  <a:srgbClr val="0033CC"/>
                </a:solidFill>
                <a:latin typeface="Comic Sans MS" pitchFamily="8" charset="0"/>
              </a:rPr>
              <a:t>S</a:t>
            </a:r>
            <a:r>
              <a:rPr lang="en-US" sz="4800" dirty="0">
                <a:latin typeface="Comic Sans MS" pitchFamily="8" charset="0"/>
              </a:rPr>
              <a:t>)</a:t>
            </a:r>
            <a:r>
              <a:rPr lang="en-US" sz="4800" dirty="0" smtClean="0">
                <a:latin typeface="Comic Sans MS" pitchFamily="8" charset="0"/>
              </a:rPr>
              <a:t>| for all</a:t>
            </a:r>
          </a:p>
          <a:p>
            <a:pPr>
              <a:buNone/>
            </a:pPr>
            <a:r>
              <a:rPr lang="en-US" sz="4800" dirty="0" smtClean="0">
                <a:solidFill>
                  <a:srgbClr val="000000"/>
                </a:solidFill>
                <a:latin typeface="Comic Sans MS" pitchFamily="8" charset="0"/>
              </a:rPr>
              <a:t>nonempty proper subsets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8" charset="0"/>
              </a:rPr>
              <a:t> 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8" charset="0"/>
              </a:rPr>
              <a:t>S</a:t>
            </a:r>
            <a:r>
              <a:rPr lang="en-US" sz="4800" dirty="0" smtClean="0">
                <a:latin typeface="Comic Sans MS" pitchFamily="8" charset="0"/>
              </a:rPr>
              <a:t>.</a:t>
            </a:r>
          </a:p>
          <a:p>
            <a:pPr>
              <a:buNone/>
              <a:tabLst>
                <a:tab pos="4459288" algn="l"/>
              </a:tabLst>
            </a:pPr>
            <a:r>
              <a:rPr lang="en-US" sz="4800" dirty="0" smtClean="0">
                <a:latin typeface="Comic Sans MS" pitchFamily="8" charset="0"/>
              </a:rPr>
              <a:t>Match </a:t>
            </a:r>
            <a:r>
              <a:rPr lang="en-US" sz="4800" dirty="0" smtClean="0">
                <a:solidFill>
                  <a:srgbClr val="0033CC"/>
                </a:solidFill>
                <a:latin typeface="Comic Sans MS" pitchFamily="8" charset="0"/>
              </a:rPr>
              <a:t>g</a:t>
            </a:r>
            <a:r>
              <a:rPr lang="en-US" sz="4800" dirty="0" smtClean="0">
                <a:latin typeface="Comic Sans MS" pitchFamily="8" charset="0"/>
              </a:rPr>
              <a:t> with </a:t>
            </a:r>
            <a:r>
              <a:rPr lang="en-US" sz="4800" dirty="0" smtClean="0">
                <a:solidFill>
                  <a:srgbClr val="0033CC"/>
                </a:solidFill>
                <a:latin typeface="Comic Sans MS" pitchFamily="8" charset="0"/>
              </a:rPr>
              <a:t>b</a:t>
            </a:r>
            <a:r>
              <a:rPr lang="en-US" sz="4800" dirty="0" smtClean="0">
                <a:latin typeface="Comic Sans MS" pitchFamily="8" charset="0"/>
              </a:rPr>
              <a:t>.</a:t>
            </a:r>
            <a:endParaRPr lang="en-US" sz="4800" dirty="0">
              <a:latin typeface="Comic Sans MS" pitchFamily="8" charset="0"/>
            </a:endParaRP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title"/>
          </p:nvPr>
        </p:nvSpPr>
        <p:spPr>
          <a:xfrm>
            <a:off x="2225675" y="0"/>
            <a:ext cx="4668838" cy="1136650"/>
          </a:xfrm>
          <a:noFill/>
        </p:spPr>
        <p:txBody>
          <a:bodyPr/>
          <a:lstStyle/>
          <a:p>
            <a:r>
              <a:rPr lang="en-US" sz="4400" smtClean="0"/>
              <a:t>Hall’s Theorem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Hall.</a:t>
            </a:r>
            <a:fld id="{B376FF74-F1ED-4A97-A79B-860D4C23FD6A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349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1" name="Text Box 3"/>
          <p:cNvSpPr txBox="1">
            <a:spLocks noChangeArrowheads="1"/>
          </p:cNvSpPr>
          <p:nvPr/>
        </p:nvSpPr>
        <p:spPr bwMode="auto">
          <a:xfrm>
            <a:off x="326713" y="1127125"/>
            <a:ext cx="8513530" cy="4431983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4800" dirty="0">
                <a:latin typeface="Comic Sans MS" pitchFamily="8" charset="0"/>
              </a:rPr>
              <a:t>Case 2: |</a:t>
            </a:r>
            <a:r>
              <a:rPr lang="en-US" sz="4800" dirty="0">
                <a:solidFill>
                  <a:srgbClr val="0033CC"/>
                </a:solidFill>
                <a:latin typeface="Comic Sans MS" pitchFamily="8" charset="0"/>
              </a:rPr>
              <a:t>S</a:t>
            </a:r>
            <a:r>
              <a:rPr lang="en-US" sz="4800" dirty="0" smtClean="0">
                <a:latin typeface="Comic Sans MS" pitchFamily="8" charset="0"/>
              </a:rPr>
              <a:t>|</a:t>
            </a:r>
            <a:r>
              <a:rPr lang="en-US" sz="5400" b="1" dirty="0" smtClean="0">
                <a:solidFill>
                  <a:srgbClr val="008000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&lt;</a:t>
            </a:r>
            <a:r>
              <a:rPr lang="en-US" sz="4800" dirty="0" smtClean="0">
                <a:latin typeface="Comic Sans MS" pitchFamily="8" charset="0"/>
              </a:rPr>
              <a:t>|</a:t>
            </a:r>
            <a:r>
              <a:rPr lang="en-US" sz="4800" dirty="0">
                <a:latin typeface="Comic Sans MS" pitchFamily="8" charset="0"/>
              </a:rPr>
              <a:t>E</a:t>
            </a:r>
            <a:r>
              <a:rPr lang="en-US" sz="4800" dirty="0" smtClean="0">
                <a:latin typeface="Comic Sans MS" pitchFamily="8" charset="0"/>
              </a:rPr>
              <a:t>(</a:t>
            </a:r>
            <a:r>
              <a:rPr lang="en-US" sz="4800" dirty="0">
                <a:solidFill>
                  <a:srgbClr val="0033CC"/>
                </a:solidFill>
                <a:latin typeface="Comic Sans MS" pitchFamily="8" charset="0"/>
              </a:rPr>
              <a:t>S</a:t>
            </a:r>
            <a:r>
              <a:rPr lang="en-US" sz="4800" dirty="0">
                <a:latin typeface="Comic Sans MS" pitchFamily="8" charset="0"/>
              </a:rPr>
              <a:t>)</a:t>
            </a:r>
            <a:r>
              <a:rPr lang="en-US" sz="4800" dirty="0" smtClean="0">
                <a:latin typeface="Comic Sans MS" pitchFamily="8" charset="0"/>
              </a:rPr>
              <a:t>| for all</a:t>
            </a:r>
          </a:p>
          <a:p>
            <a:pPr>
              <a:buNone/>
            </a:pPr>
            <a:r>
              <a:rPr lang="en-US" sz="4800" dirty="0" smtClean="0">
                <a:solidFill>
                  <a:srgbClr val="000000"/>
                </a:solidFill>
                <a:latin typeface="Comic Sans MS" pitchFamily="8" charset="0"/>
              </a:rPr>
              <a:t>nonempty proper subsets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8" charset="0"/>
              </a:rPr>
              <a:t> 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8" charset="0"/>
              </a:rPr>
              <a:t>S</a:t>
            </a:r>
            <a:r>
              <a:rPr lang="en-US" sz="4800" dirty="0" smtClean="0">
                <a:latin typeface="Comic Sans MS" pitchFamily="8" charset="0"/>
              </a:rPr>
              <a:t>.</a:t>
            </a:r>
          </a:p>
          <a:p>
            <a:pPr>
              <a:buNone/>
              <a:tabLst>
                <a:tab pos="4459288" algn="l"/>
              </a:tabLst>
            </a:pPr>
            <a:r>
              <a:rPr lang="en-US" sz="4800" dirty="0" smtClean="0">
                <a:latin typeface="Comic Sans MS" pitchFamily="8" charset="0"/>
              </a:rPr>
              <a:t>Match </a:t>
            </a:r>
            <a:r>
              <a:rPr lang="en-US" sz="4800" dirty="0" smtClean="0">
                <a:solidFill>
                  <a:srgbClr val="0033CC"/>
                </a:solidFill>
                <a:latin typeface="Comic Sans MS" pitchFamily="8" charset="0"/>
              </a:rPr>
              <a:t>g</a:t>
            </a:r>
            <a:r>
              <a:rPr lang="en-US" sz="4800" dirty="0" smtClean="0">
                <a:latin typeface="Comic Sans MS" pitchFamily="8" charset="0"/>
              </a:rPr>
              <a:t> with </a:t>
            </a:r>
            <a:r>
              <a:rPr lang="en-US" sz="4800" dirty="0" smtClean="0">
                <a:solidFill>
                  <a:srgbClr val="0033CC"/>
                </a:solidFill>
                <a:latin typeface="Comic Sans MS" pitchFamily="8" charset="0"/>
              </a:rPr>
              <a:t>b</a:t>
            </a:r>
            <a:r>
              <a:rPr lang="en-US" sz="4800" dirty="0" smtClean="0">
                <a:latin typeface="Comic Sans MS" pitchFamily="8" charset="0"/>
              </a:rPr>
              <a:t>.  Removing 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8" charset="0"/>
              </a:rPr>
              <a:t>b</a:t>
            </a:r>
            <a:r>
              <a:rPr lang="en-US" sz="4800" dirty="0" smtClean="0">
                <a:latin typeface="Comic Sans MS" pitchFamily="8" charset="0"/>
              </a:rPr>
              <a:t> still leaves |</a:t>
            </a:r>
            <a:r>
              <a:rPr lang="en-US" sz="4800" dirty="0">
                <a:solidFill>
                  <a:srgbClr val="0033CC"/>
                </a:solidFill>
                <a:latin typeface="Comic Sans MS" pitchFamily="8" charset="0"/>
              </a:rPr>
              <a:t>S</a:t>
            </a:r>
            <a:r>
              <a:rPr lang="en-US" sz="4800" dirty="0" smtClean="0">
                <a:latin typeface="Comic Sans MS" pitchFamily="8" charset="0"/>
              </a:rPr>
              <a:t>|</a:t>
            </a:r>
            <a:r>
              <a:rPr lang="en-US" sz="5400" b="1" dirty="0" smtClean="0">
                <a:solidFill>
                  <a:srgbClr val="008000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≤</a:t>
            </a:r>
            <a:r>
              <a:rPr lang="en-US" sz="4800" dirty="0" smtClean="0">
                <a:latin typeface="Comic Sans MS" pitchFamily="8" charset="0"/>
              </a:rPr>
              <a:t>|</a:t>
            </a:r>
            <a:r>
              <a:rPr lang="en-US" sz="4800" dirty="0">
                <a:latin typeface="Comic Sans MS" pitchFamily="8" charset="0"/>
              </a:rPr>
              <a:t>E(</a:t>
            </a:r>
            <a:r>
              <a:rPr lang="en-US" sz="4800" dirty="0">
                <a:solidFill>
                  <a:srgbClr val="0033CC"/>
                </a:solidFill>
                <a:latin typeface="Comic Sans MS" pitchFamily="8" charset="0"/>
              </a:rPr>
              <a:t>S</a:t>
            </a:r>
            <a:r>
              <a:rPr lang="en-US" sz="4800" dirty="0">
                <a:latin typeface="Comic Sans MS" pitchFamily="8" charset="0"/>
              </a:rPr>
              <a:t>)</a:t>
            </a:r>
            <a:r>
              <a:rPr lang="en-US" sz="4800" dirty="0" smtClean="0">
                <a:latin typeface="Comic Sans MS" pitchFamily="8" charset="0"/>
              </a:rPr>
              <a:t>|, so no</a:t>
            </a:r>
          </a:p>
          <a:p>
            <a:pPr>
              <a:buNone/>
              <a:tabLst>
                <a:tab pos="4459288" algn="l"/>
              </a:tabLst>
            </a:pPr>
            <a:r>
              <a:rPr lang="en-US" sz="4800" dirty="0" smtClean="0">
                <a:latin typeface="Comic Sans MS" pitchFamily="8" charset="0"/>
              </a:rPr>
              <a:t>bottlenecks.</a:t>
            </a:r>
            <a:endParaRPr lang="en-US" sz="4800" dirty="0">
              <a:latin typeface="Comic Sans MS" pitchFamily="8" charset="0"/>
            </a:endParaRP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title"/>
          </p:nvPr>
        </p:nvSpPr>
        <p:spPr>
          <a:xfrm>
            <a:off x="2225675" y="0"/>
            <a:ext cx="4668838" cy="1136650"/>
          </a:xfrm>
          <a:noFill/>
        </p:spPr>
        <p:txBody>
          <a:bodyPr/>
          <a:lstStyle/>
          <a:p>
            <a:r>
              <a:rPr lang="en-US" sz="4400" smtClean="0"/>
              <a:t>Hall’s Theorem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Hall.</a:t>
            </a:r>
            <a:fld id="{B376FF74-F1ED-4A97-A79B-860D4C23FD6A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4418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1" name="Text Box 3"/>
          <p:cNvSpPr txBox="1">
            <a:spLocks noChangeArrowheads="1"/>
          </p:cNvSpPr>
          <p:nvPr/>
        </p:nvSpPr>
        <p:spPr bwMode="auto">
          <a:xfrm>
            <a:off x="366713" y="1113014"/>
            <a:ext cx="8382000" cy="5059847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sz="4800" dirty="0">
                <a:latin typeface="Comic Sans MS" pitchFamily="8" charset="0"/>
              </a:rPr>
              <a:t>Case 2: |</a:t>
            </a:r>
            <a:r>
              <a:rPr lang="en-US" sz="4800" dirty="0">
                <a:solidFill>
                  <a:srgbClr val="0033CC"/>
                </a:solidFill>
                <a:latin typeface="Comic Sans MS" pitchFamily="8" charset="0"/>
              </a:rPr>
              <a:t>S</a:t>
            </a:r>
            <a:r>
              <a:rPr lang="en-US" sz="4800" dirty="0" smtClean="0">
                <a:latin typeface="Comic Sans MS" pitchFamily="8" charset="0"/>
              </a:rPr>
              <a:t>|</a:t>
            </a:r>
            <a:r>
              <a:rPr lang="en-US" sz="5400" b="1" dirty="0" smtClean="0">
                <a:solidFill>
                  <a:srgbClr val="008000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&lt;</a:t>
            </a:r>
            <a:r>
              <a:rPr lang="en-US" sz="4800" dirty="0" smtClean="0">
                <a:latin typeface="Comic Sans MS" pitchFamily="8" charset="0"/>
              </a:rPr>
              <a:t>|</a:t>
            </a:r>
            <a:r>
              <a:rPr lang="en-US" sz="4800" dirty="0">
                <a:latin typeface="Comic Sans MS" pitchFamily="8" charset="0"/>
              </a:rPr>
              <a:t>E</a:t>
            </a:r>
            <a:r>
              <a:rPr lang="en-US" sz="4800" dirty="0" smtClean="0">
                <a:latin typeface="Comic Sans MS" pitchFamily="8" charset="0"/>
              </a:rPr>
              <a:t>(</a:t>
            </a:r>
            <a:r>
              <a:rPr lang="en-US" sz="4800" dirty="0">
                <a:solidFill>
                  <a:srgbClr val="0033CC"/>
                </a:solidFill>
                <a:latin typeface="Comic Sans MS" pitchFamily="8" charset="0"/>
              </a:rPr>
              <a:t>S</a:t>
            </a:r>
            <a:r>
              <a:rPr lang="en-US" sz="4800" dirty="0">
                <a:latin typeface="Comic Sans MS" pitchFamily="8" charset="0"/>
              </a:rPr>
              <a:t>)</a:t>
            </a:r>
            <a:r>
              <a:rPr lang="en-US" sz="4800" dirty="0" smtClean="0">
                <a:latin typeface="Comic Sans MS" pitchFamily="8" charset="0"/>
              </a:rPr>
              <a:t>| for all</a:t>
            </a:r>
          </a:p>
          <a:p>
            <a:pPr>
              <a:buNone/>
            </a:pPr>
            <a:r>
              <a:rPr lang="en-US" sz="4800" dirty="0" smtClean="0">
                <a:solidFill>
                  <a:srgbClr val="000000"/>
                </a:solidFill>
                <a:latin typeface="Comic Sans MS" pitchFamily="8" charset="0"/>
              </a:rPr>
              <a:t>nonempty proper subsets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8" charset="0"/>
              </a:rPr>
              <a:t> 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8" charset="0"/>
              </a:rPr>
              <a:t>S</a:t>
            </a:r>
            <a:r>
              <a:rPr lang="en-US" sz="4800" dirty="0" smtClean="0">
                <a:latin typeface="Comic Sans MS" pitchFamily="8" charset="0"/>
              </a:rPr>
              <a:t>.</a:t>
            </a:r>
          </a:p>
          <a:p>
            <a:pPr>
              <a:buNone/>
              <a:tabLst>
                <a:tab pos="4459288" algn="l"/>
              </a:tabLst>
            </a:pPr>
            <a:r>
              <a:rPr lang="en-US" sz="4800" dirty="0" smtClean="0">
                <a:latin typeface="Comic Sans MS" pitchFamily="8" charset="0"/>
              </a:rPr>
              <a:t>By induction, can match remaining girls &amp; boys.  This </a:t>
            </a:r>
          </a:p>
          <a:p>
            <a:pPr>
              <a:buNone/>
              <a:tabLst>
                <a:tab pos="4459288" algn="l"/>
              </a:tabLst>
            </a:pPr>
            <a:r>
              <a:rPr lang="en-US" sz="4800" dirty="0" smtClean="0">
                <a:latin typeface="Comic Sans MS" pitchFamily="8" charset="0"/>
              </a:rPr>
              <a:t>match along with </a:t>
            </a:r>
            <a:r>
              <a:rPr lang="en-US" sz="4800" dirty="0">
                <a:solidFill>
                  <a:srgbClr val="0000FF"/>
                </a:solidFill>
                <a:latin typeface="Comic Sans MS" pitchFamily="8" charset="0"/>
              </a:rPr>
              <a:t>g—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8" charset="0"/>
              </a:rPr>
              <a:t>b </a:t>
            </a:r>
            <a:r>
              <a:rPr lang="en-US" sz="4800" dirty="0" smtClean="0">
                <a:latin typeface="Comic Sans MS" pitchFamily="8" charset="0"/>
              </a:rPr>
              <a:t>is complete match.</a:t>
            </a:r>
            <a:endParaRPr lang="en-US" sz="4800" dirty="0">
              <a:latin typeface="Comic Sans MS" pitchFamily="8" charset="0"/>
            </a:endParaRP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title"/>
          </p:nvPr>
        </p:nvSpPr>
        <p:spPr>
          <a:xfrm>
            <a:off x="2225675" y="0"/>
            <a:ext cx="4668838" cy="1136650"/>
          </a:xfrm>
          <a:noFill/>
        </p:spPr>
        <p:txBody>
          <a:bodyPr/>
          <a:lstStyle/>
          <a:p>
            <a:r>
              <a:rPr lang="en-US" sz="4400" smtClean="0"/>
              <a:t>Hall’s Theorem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Hall.</a:t>
            </a:r>
            <a:fld id="{B376FF74-F1ED-4A97-A79B-860D4C23FD6A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671136" y="5469721"/>
            <a:ext cx="17238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5400" dirty="0">
                <a:solidFill>
                  <a:srgbClr val="008000"/>
                </a:solidFill>
                <a:latin typeface="Comic Sans MS" pitchFamily="8" charset="0"/>
              </a:rPr>
              <a:t>QED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713009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83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3651" grpId="0" uiExpand="1" build="p"/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2108225" y="0"/>
            <a:ext cx="6282739" cy="1140311"/>
          </a:xfrm>
        </p:spPr>
        <p:txBody>
          <a:bodyPr/>
          <a:lstStyle/>
          <a:p>
            <a:r>
              <a:rPr lang="en-US" sz="4000" dirty="0" smtClean="0"/>
              <a:t> </a:t>
            </a:r>
          </a:p>
        </p:txBody>
      </p:sp>
      <p:sp>
        <p:nvSpPr>
          <p:cNvPr id="27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Hall.</a:t>
            </a:r>
            <a:fld id="{C77B729E-9E31-475E-9CA5-309411DA9036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80468" y="1150681"/>
            <a:ext cx="7644228" cy="45797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5400" dirty="0" smtClean="0"/>
              <a:t>A </a:t>
            </a:r>
            <a:r>
              <a:rPr lang="en-US" sz="5400" dirty="0" smtClean="0">
                <a:solidFill>
                  <a:srgbClr val="0000FF"/>
                </a:solidFill>
              </a:rPr>
              <a:t>match </a:t>
            </a:r>
            <a:r>
              <a:rPr lang="en-US" sz="5400" dirty="0" smtClean="0">
                <a:solidFill>
                  <a:schemeClr val="tx2"/>
                </a:solidFill>
              </a:rPr>
              <a:t>is a</a:t>
            </a:r>
          </a:p>
          <a:p>
            <a:pPr>
              <a:buNone/>
            </a:pPr>
            <a:r>
              <a:rPr lang="en-US" sz="5400" dirty="0" smtClean="0">
                <a:solidFill>
                  <a:srgbClr val="9F009F"/>
                </a:solidFill>
              </a:rPr>
              <a:t>total injective function</a:t>
            </a:r>
          </a:p>
          <a:p>
            <a:pPr algn="ctr">
              <a:spcAft>
                <a:spcPts val="0"/>
              </a:spcAft>
              <a:buNone/>
            </a:pPr>
            <a:r>
              <a:rPr lang="en-US" sz="7200" dirty="0" smtClean="0">
                <a:solidFill>
                  <a:srgbClr val="0000FF"/>
                </a:solidFill>
              </a:rPr>
              <a:t>   </a:t>
            </a:r>
            <a:r>
              <a:rPr lang="en-US" sz="7200" dirty="0" err="1" smtClean="0">
                <a:solidFill>
                  <a:srgbClr val="9F009F"/>
                </a:solidFill>
              </a:rPr>
              <a:t>m</a:t>
            </a:r>
            <a:r>
              <a:rPr lang="en-US" sz="7200" dirty="0" err="1" smtClean="0">
                <a:solidFill>
                  <a:srgbClr val="0000FF"/>
                </a:solidFill>
              </a:rPr>
              <a:t>:L</a:t>
            </a:r>
            <a:r>
              <a:rPr lang="en-US" sz="7200" dirty="0" smtClean="0">
                <a:solidFill>
                  <a:srgbClr val="0000FF"/>
                </a:solidFill>
              </a:rPr>
              <a:t>(H)→R(H)</a:t>
            </a:r>
          </a:p>
          <a:p>
            <a:pPr algn="ctr">
              <a:spcAft>
                <a:spcPts val="0"/>
              </a:spcAft>
              <a:buNone/>
            </a:pPr>
            <a:r>
              <a:rPr lang="en-US" sz="7200" dirty="0" smtClean="0"/>
              <a:t> </a:t>
            </a:r>
            <a:r>
              <a:rPr lang="en-US" sz="6000" dirty="0" smtClean="0"/>
              <a:t>that follows edges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843913" y="53975"/>
            <a:ext cx="6346318" cy="11961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Comic Sans MS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Comic Sans MS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Comic Sans MS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>
              <a:buNone/>
            </a:pPr>
            <a:r>
              <a:rPr lang="en-US" sz="4800" dirty="0" smtClean="0"/>
              <a:t>Bipartite match</a:t>
            </a:r>
            <a:endParaRPr lang="en-US" sz="4800" dirty="0" smtClean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7881416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2108225" y="0"/>
            <a:ext cx="6282739" cy="1140311"/>
          </a:xfrm>
        </p:spPr>
        <p:txBody>
          <a:bodyPr/>
          <a:lstStyle/>
          <a:p>
            <a:r>
              <a:rPr lang="en-US" sz="4000" dirty="0" smtClean="0"/>
              <a:t> </a:t>
            </a:r>
          </a:p>
        </p:txBody>
      </p:sp>
      <p:sp>
        <p:nvSpPr>
          <p:cNvPr id="27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Hall.</a:t>
            </a:r>
            <a:fld id="{C77B729E-9E31-475E-9CA5-309411DA9036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80468" y="1150681"/>
            <a:ext cx="7644228" cy="45797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5400" dirty="0" smtClean="0"/>
              <a:t>A </a:t>
            </a:r>
            <a:r>
              <a:rPr lang="en-US" sz="5400" dirty="0" smtClean="0">
                <a:solidFill>
                  <a:srgbClr val="0000FF"/>
                </a:solidFill>
              </a:rPr>
              <a:t>match </a:t>
            </a:r>
            <a:r>
              <a:rPr lang="en-US" sz="5400" dirty="0" smtClean="0">
                <a:solidFill>
                  <a:schemeClr val="tx2"/>
                </a:solidFill>
              </a:rPr>
              <a:t>is a</a:t>
            </a:r>
          </a:p>
          <a:p>
            <a:pPr>
              <a:buNone/>
            </a:pPr>
            <a:r>
              <a:rPr lang="en-US" sz="5400" dirty="0" smtClean="0">
                <a:solidFill>
                  <a:srgbClr val="9F009F"/>
                </a:solidFill>
              </a:rPr>
              <a:t>total injective function</a:t>
            </a:r>
          </a:p>
          <a:p>
            <a:pPr algn="ctr">
              <a:spcAft>
                <a:spcPts val="0"/>
              </a:spcAft>
              <a:buNone/>
            </a:pPr>
            <a:r>
              <a:rPr lang="en-US" sz="7200" dirty="0" smtClean="0">
                <a:solidFill>
                  <a:srgbClr val="0000FF"/>
                </a:solidFill>
              </a:rPr>
              <a:t>   </a:t>
            </a:r>
            <a:r>
              <a:rPr lang="en-US" sz="7200" dirty="0" err="1" smtClean="0">
                <a:solidFill>
                  <a:srgbClr val="9F009F"/>
                </a:solidFill>
              </a:rPr>
              <a:t>m</a:t>
            </a:r>
            <a:r>
              <a:rPr lang="en-US" sz="7200" dirty="0" err="1" smtClean="0">
                <a:solidFill>
                  <a:srgbClr val="0000FF"/>
                </a:solidFill>
              </a:rPr>
              <a:t>:L</a:t>
            </a:r>
            <a:r>
              <a:rPr lang="en-US" sz="7200" dirty="0" smtClean="0">
                <a:solidFill>
                  <a:srgbClr val="0000FF"/>
                </a:solidFill>
              </a:rPr>
              <a:t>(H)→R(H)</a:t>
            </a:r>
          </a:p>
          <a:p>
            <a:pPr algn="ctr">
              <a:spcAft>
                <a:spcPts val="0"/>
              </a:spcAft>
              <a:buNone/>
            </a:pPr>
            <a:r>
              <a:rPr lang="en-US" sz="7200" dirty="0" smtClean="0"/>
              <a:t> </a:t>
            </a:r>
            <a:endParaRPr lang="en-US" sz="6000" dirty="0" smtClean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843913" y="53975"/>
            <a:ext cx="6346318" cy="11961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Comic Sans MS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Comic Sans MS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Comic Sans MS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>
              <a:buNone/>
            </a:pPr>
            <a:r>
              <a:rPr lang="en-US" sz="4800" dirty="0" smtClean="0"/>
              <a:t>Bipartite match</a:t>
            </a:r>
            <a:endParaRPr lang="en-US" sz="4800" dirty="0" smtClean="0">
              <a:solidFill>
                <a:srgbClr val="0000FF"/>
              </a:solidFill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9429557"/>
              </p:ext>
            </p:extLst>
          </p:nvPr>
        </p:nvGraphicFramePr>
        <p:xfrm>
          <a:off x="1244600" y="4508500"/>
          <a:ext cx="6616700" cy="1401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6" name="Equation" r:id="rId4" imgW="1079500" imgH="228600" progId="Equation.DSMT4">
                  <p:embed/>
                </p:oleObj>
              </mc:Choice>
              <mc:Fallback>
                <p:oleObj name="Equation" r:id="rId4" imgW="10795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244600" y="4508500"/>
                        <a:ext cx="6616700" cy="14017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30897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2108225" y="0"/>
            <a:ext cx="6282739" cy="1140311"/>
          </a:xfrm>
        </p:spPr>
        <p:txBody>
          <a:bodyPr/>
          <a:lstStyle/>
          <a:p>
            <a:r>
              <a:rPr lang="en-US" sz="4000" dirty="0" smtClean="0"/>
              <a:t> </a:t>
            </a:r>
          </a:p>
        </p:txBody>
      </p:sp>
      <p:sp>
        <p:nvSpPr>
          <p:cNvPr id="27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Hall.</a:t>
            </a:r>
            <a:fld id="{C77B729E-9E31-475E-9CA5-309411DA9036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80468" y="1150681"/>
            <a:ext cx="7644228" cy="45797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5400" dirty="0" smtClean="0"/>
              <a:t>A </a:t>
            </a:r>
            <a:r>
              <a:rPr lang="en-US" sz="5400" dirty="0" smtClean="0">
                <a:solidFill>
                  <a:srgbClr val="0000FF"/>
                </a:solidFill>
              </a:rPr>
              <a:t>match </a:t>
            </a:r>
            <a:r>
              <a:rPr lang="en-US" sz="5400" dirty="0" smtClean="0">
                <a:solidFill>
                  <a:schemeClr val="tx2"/>
                </a:solidFill>
              </a:rPr>
              <a:t>is a</a:t>
            </a:r>
          </a:p>
          <a:p>
            <a:pPr>
              <a:buNone/>
            </a:pPr>
            <a:r>
              <a:rPr lang="en-US" sz="5400" dirty="0" smtClean="0">
                <a:solidFill>
                  <a:srgbClr val="9F009F"/>
                </a:solidFill>
              </a:rPr>
              <a:t>total injective function</a:t>
            </a:r>
          </a:p>
          <a:p>
            <a:pPr algn="ctr">
              <a:spcAft>
                <a:spcPts val="0"/>
              </a:spcAft>
              <a:buNone/>
            </a:pPr>
            <a:r>
              <a:rPr lang="en-US" sz="7200" dirty="0" smtClean="0">
                <a:solidFill>
                  <a:srgbClr val="0000FF"/>
                </a:solidFill>
              </a:rPr>
              <a:t>   </a:t>
            </a:r>
            <a:r>
              <a:rPr lang="en-US" sz="7200" dirty="0" err="1" smtClean="0">
                <a:solidFill>
                  <a:srgbClr val="9F009F"/>
                </a:solidFill>
              </a:rPr>
              <a:t>m</a:t>
            </a:r>
            <a:r>
              <a:rPr lang="en-US" sz="7200" dirty="0" err="1" smtClean="0">
                <a:solidFill>
                  <a:srgbClr val="0000FF"/>
                </a:solidFill>
              </a:rPr>
              <a:t>:L</a:t>
            </a:r>
            <a:r>
              <a:rPr lang="en-US" sz="7200" dirty="0" smtClean="0">
                <a:solidFill>
                  <a:srgbClr val="0000FF"/>
                </a:solidFill>
              </a:rPr>
              <a:t>(H)→R(H)</a:t>
            </a:r>
          </a:p>
          <a:p>
            <a:pPr algn="ctr">
              <a:spcAft>
                <a:spcPts val="0"/>
              </a:spcAft>
              <a:buNone/>
            </a:pPr>
            <a:r>
              <a:rPr lang="en-US" sz="7200" dirty="0" smtClean="0"/>
              <a:t> </a:t>
            </a:r>
            <a:endParaRPr lang="en-US" sz="6000" dirty="0" smtClean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843913" y="53975"/>
            <a:ext cx="6346318" cy="11961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Comic Sans MS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Comic Sans MS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Comic Sans MS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>
              <a:buNone/>
            </a:pPr>
            <a:r>
              <a:rPr lang="en-US" sz="4800" dirty="0" smtClean="0"/>
              <a:t>Bipartite match</a:t>
            </a:r>
            <a:endParaRPr lang="en-US" sz="4800" dirty="0" smtClean="0">
              <a:solidFill>
                <a:srgbClr val="0000FF"/>
              </a:solidFill>
            </a:endParaRP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16452"/>
              </p:ext>
            </p:extLst>
          </p:nvPr>
        </p:nvGraphicFramePr>
        <p:xfrm>
          <a:off x="670524" y="4475731"/>
          <a:ext cx="7731125" cy="1420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0" name="Equation" r:id="rId4" imgW="1244600" imgH="228600" progId="Equation.DSMT4">
                  <p:embed/>
                </p:oleObj>
              </mc:Choice>
              <mc:Fallback>
                <p:oleObj name="Equation" r:id="rId4" imgW="12446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70524" y="4475731"/>
                        <a:ext cx="7731125" cy="14208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05682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77363" y="1819484"/>
            <a:ext cx="8187044" cy="3143579"/>
          </a:xfrm>
        </p:spPr>
        <p:txBody>
          <a:bodyPr/>
          <a:lstStyle/>
          <a:p>
            <a:pPr marL="0" indent="0">
              <a:spcBef>
                <a:spcPct val="0"/>
              </a:spcBef>
              <a:buNone/>
              <a:defRPr/>
            </a:pPr>
            <a:r>
              <a:rPr lang="en-US" sz="6000" dirty="0" smtClean="0"/>
              <a:t>If </a:t>
            </a: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</a:rPr>
              <a:t>|S|</a:t>
            </a:r>
            <a:r>
              <a:rPr lang="en-US" sz="6000" b="1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ea typeface="Cambria Math" pitchFamily="18" charset="0"/>
                <a:cs typeface="Euclid Symbol" charset="2"/>
              </a:rPr>
              <a:t>≤</a:t>
            </a: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</a:rPr>
              <a:t>|E(S)| </a:t>
            </a:r>
            <a:r>
              <a:rPr lang="en-US" sz="6000" dirty="0" smtClean="0"/>
              <a:t>for</a:t>
            </a: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6000" dirty="0" smtClean="0">
                <a:solidFill>
                  <a:srgbClr val="9F009F"/>
                </a:solidFill>
              </a:rPr>
              <a:t>all</a:t>
            </a:r>
            <a:r>
              <a:rPr lang="en-US" sz="6000" dirty="0" smtClean="0">
                <a:solidFill>
                  <a:srgbClr val="660066"/>
                </a:solidFill>
              </a:rPr>
              <a:t> </a:t>
            </a:r>
            <a:r>
              <a:rPr lang="en-US" sz="6000" dirty="0" smtClean="0"/>
              <a:t>sets  </a:t>
            </a:r>
          </a:p>
          <a:p>
            <a:pPr marL="0" indent="0">
              <a:spcBef>
                <a:spcPct val="0"/>
              </a:spcBef>
              <a:buNone/>
              <a:defRPr/>
            </a:pPr>
            <a:r>
              <a:rPr lang="en-US" sz="6000" dirty="0" smtClean="0"/>
              <a:t>then there is a</a:t>
            </a:r>
            <a:r>
              <a:rPr lang="en-US" sz="6000" dirty="0" smtClean="0">
                <a:solidFill>
                  <a:srgbClr val="008000"/>
                </a:solidFill>
              </a:rPr>
              <a:t> match</a:t>
            </a:r>
            <a:r>
              <a:rPr lang="en-US" sz="6000" dirty="0" smtClean="0"/>
              <a:t>.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2093913" y="53975"/>
            <a:ext cx="5113337" cy="1128713"/>
          </a:xfrm>
          <a:noFill/>
        </p:spPr>
        <p:txBody>
          <a:bodyPr/>
          <a:lstStyle/>
          <a:p>
            <a:r>
              <a:rPr lang="en-US" sz="4800" dirty="0" smtClean="0"/>
              <a:t>Hall’s Theorem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Hall.</a:t>
            </a:r>
            <a:fld id="{EB9B9B79-C8D9-48F2-B6B6-031FF048EA6F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487863" y="1027344"/>
            <a:ext cx="4275254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buNone/>
              <a:defRPr/>
            </a:pPr>
            <a:r>
              <a:rPr lang="en-US" sz="4400" b="1" dirty="0">
                <a:solidFill>
                  <a:srgbClr val="9F009F"/>
                </a:solidFill>
                <a:latin typeface="+mj-lt"/>
              </a:rPr>
              <a:t>Hall’s condition</a:t>
            </a:r>
          </a:p>
        </p:txBody>
      </p:sp>
      <p:sp>
        <p:nvSpPr>
          <p:cNvPr id="2" name="Rounded Rectangle 1"/>
          <p:cNvSpPr/>
          <p:nvPr/>
        </p:nvSpPr>
        <p:spPr bwMode="auto">
          <a:xfrm>
            <a:off x="288213" y="1829733"/>
            <a:ext cx="8131660" cy="1919495"/>
          </a:xfrm>
          <a:prstGeom prst="roundRect">
            <a:avLst/>
          </a:prstGeom>
          <a:noFill/>
          <a:ln w="38100" cap="flat" cmpd="sng" algn="ctr">
            <a:solidFill>
              <a:srgbClr val="FF00FF"/>
            </a:solidFill>
            <a:prstDash val="sysDash"/>
            <a:round/>
            <a:headEnd type="none" w="med" len="med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3056784"/>
              </p:ext>
            </p:extLst>
          </p:nvPr>
        </p:nvGraphicFramePr>
        <p:xfrm>
          <a:off x="2391488" y="2724348"/>
          <a:ext cx="3346959" cy="11379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3" name="Equation" r:id="rId4" imgW="635000" imgH="215900" progId="Equation.DSMT4">
                  <p:embed/>
                </p:oleObj>
              </mc:Choice>
              <mc:Fallback>
                <p:oleObj name="Equation" r:id="rId4" imgW="6350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391488" y="2724348"/>
                        <a:ext cx="3346959" cy="11379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23280972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22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22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22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2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6" grpId="0" uiExpand="1" build="p"/>
      <p:bldP spid="52227" grpId="0"/>
      <p:bldP spid="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Text Box 2"/>
          <p:cNvSpPr txBox="1">
            <a:spLocks noChangeArrowheads="1"/>
          </p:cNvSpPr>
          <p:nvPr/>
        </p:nvSpPr>
        <p:spPr bwMode="auto">
          <a:xfrm>
            <a:off x="1143000" y="228600"/>
            <a:ext cx="6220974" cy="584776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b="1">
                <a:latin typeface="Comic Sans MS" pitchFamily="8" charset="0"/>
              </a:rPr>
              <a:t>How to verify no bottlenecks?</a:t>
            </a:r>
          </a:p>
        </p:txBody>
      </p:sp>
      <p:sp>
        <p:nvSpPr>
          <p:cNvPr id="285699" name="Text Box 3"/>
          <p:cNvSpPr txBox="1">
            <a:spLocks noChangeArrowheads="1"/>
          </p:cNvSpPr>
          <p:nvPr/>
        </p:nvSpPr>
        <p:spPr bwMode="auto">
          <a:xfrm>
            <a:off x="519876" y="1104057"/>
            <a:ext cx="8428815" cy="2585323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5400" dirty="0" smtClean="0">
                <a:latin typeface="Comic Sans MS" pitchFamily="8" charset="0"/>
              </a:rPr>
              <a:t>fairly efficient matching</a:t>
            </a:r>
          </a:p>
          <a:p>
            <a:pPr>
              <a:buNone/>
            </a:pPr>
            <a:r>
              <a:rPr lang="en-US" sz="5400" dirty="0" smtClean="0">
                <a:latin typeface="Comic Sans MS" pitchFamily="8" charset="0"/>
              </a:rPr>
              <a:t>procedure is known</a:t>
            </a:r>
          </a:p>
          <a:p>
            <a:pPr>
              <a:buNone/>
            </a:pPr>
            <a:r>
              <a:rPr lang="en-US" sz="3600" dirty="0" smtClean="0">
                <a:latin typeface="Comic Sans MS" pitchFamily="8" charset="0"/>
              </a:rPr>
              <a:t>(explained in algorithms subjects)</a:t>
            </a:r>
          </a:p>
        </p:txBody>
      </p:sp>
      <p:graphicFrame>
        <p:nvGraphicFramePr>
          <p:cNvPr id="1229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4353624"/>
              </p:ext>
            </p:extLst>
          </p:nvPr>
        </p:nvGraphicFramePr>
        <p:xfrm>
          <a:off x="3594100" y="32258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5" name="Equation" r:id="rId4" imgW="914400" imgH="198720" progId="">
                  <p:embed/>
                </p:oleObj>
              </mc:Choice>
              <mc:Fallback>
                <p:oleObj name="Equation" r:id="rId4" imgW="914400" imgH="19872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4100" y="3225800"/>
                        <a:ext cx="914400" cy="198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5842383"/>
              </p:ext>
            </p:extLst>
          </p:nvPr>
        </p:nvGraphicFramePr>
        <p:xfrm>
          <a:off x="3594100" y="32258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" name="Equation" r:id="rId6" imgW="914400" imgH="198720" progId="Equation.3">
                  <p:embed/>
                </p:oleObj>
              </mc:Choice>
              <mc:Fallback>
                <p:oleObj name="Equation" r:id="rId6" imgW="914400" imgH="198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4100" y="3225800"/>
                        <a:ext cx="914400" cy="198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Slide Number Placeholder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Hall.</a:t>
            </a:r>
            <a:fld id="{BF4B27A8-4FA1-4DF7-89DB-09404700A23C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94425" y="3689769"/>
            <a:ext cx="801038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5400" dirty="0" smtClean="0">
                <a:latin typeface="+mj-lt"/>
              </a:rPr>
              <a:t>…but there is a </a:t>
            </a:r>
            <a:r>
              <a:rPr lang="en-US" sz="5400" dirty="0" smtClean="0">
                <a:solidFill>
                  <a:srgbClr val="008000"/>
                </a:solidFill>
                <a:latin typeface="+mj-lt"/>
              </a:rPr>
              <a:t>special situation</a:t>
            </a:r>
            <a:r>
              <a:rPr lang="en-US" sz="5400" dirty="0" smtClean="0">
                <a:latin typeface="+mj-lt"/>
              </a:rPr>
              <a:t> that ensures a match…</a:t>
            </a:r>
          </a:p>
        </p:txBody>
      </p:sp>
    </p:spTree>
    <p:extLst>
      <p:ext uri="{BB962C8B-B14F-4D97-AF65-F5344CB8AC3E}">
        <p14:creationId xmlns:p14="http://schemas.microsoft.com/office/powerpoint/2010/main" val="4086116441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5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5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85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5699" grpId="0" build="p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Text Box 2"/>
          <p:cNvSpPr txBox="1">
            <a:spLocks noChangeArrowheads="1"/>
          </p:cNvSpPr>
          <p:nvPr/>
        </p:nvSpPr>
        <p:spPr bwMode="auto">
          <a:xfrm>
            <a:off x="1143000" y="228600"/>
            <a:ext cx="6220974" cy="584776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b="1">
                <a:latin typeface="Comic Sans MS" pitchFamily="8" charset="0"/>
              </a:rPr>
              <a:t>How to verify no bottlenecks?</a:t>
            </a:r>
          </a:p>
        </p:txBody>
      </p:sp>
      <p:sp>
        <p:nvSpPr>
          <p:cNvPr id="285699" name="Text Box 3"/>
          <p:cNvSpPr txBox="1">
            <a:spLocks noChangeArrowheads="1"/>
          </p:cNvSpPr>
          <p:nvPr/>
        </p:nvSpPr>
        <p:spPr bwMode="auto">
          <a:xfrm>
            <a:off x="547719" y="995363"/>
            <a:ext cx="8122736" cy="2394502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4400" dirty="0" smtClean="0">
                <a:latin typeface="Comic Sans MS" pitchFamily="8" charset="0"/>
              </a:rPr>
              <a:t>If every </a:t>
            </a:r>
            <a:r>
              <a:rPr lang="en-US" sz="4400" dirty="0">
                <a:latin typeface="Comic Sans MS" pitchFamily="8" charset="0"/>
              </a:rPr>
              <a:t>girl </a:t>
            </a:r>
            <a:r>
              <a:rPr lang="en-US" sz="4400" dirty="0" smtClean="0">
                <a:latin typeface="Comic Sans MS" pitchFamily="8" charset="0"/>
              </a:rPr>
              <a:t>  likes </a:t>
            </a:r>
            <a:r>
              <a:rPr lang="en-US" sz="4400" b="1" dirty="0" smtClean="0">
                <a:solidFill>
                  <a:srgbClr val="008000"/>
                </a:solidFill>
                <a:latin typeface="Euclid Symbol" charset="2"/>
                <a:ea typeface="Cambria Math" pitchFamily="18" charset="0"/>
                <a:cs typeface="Euclid Symbol" charset="2"/>
                <a:sym typeface="Euclid Symbol" pitchFamily="18" charset="2"/>
              </a:rPr>
              <a:t>≥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8" charset="0"/>
              </a:rPr>
              <a:t> </a:t>
            </a:r>
            <a:r>
              <a:rPr lang="en-US" sz="4400" dirty="0">
                <a:solidFill>
                  <a:srgbClr val="0000FF"/>
                </a:solidFill>
                <a:latin typeface="Comic Sans MS" pitchFamily="8" charset="0"/>
              </a:rPr>
              <a:t>d</a:t>
            </a:r>
            <a:r>
              <a:rPr lang="en-US" sz="4400" dirty="0">
                <a:latin typeface="Comic Sans MS" pitchFamily="8" charset="0"/>
              </a:rPr>
              <a:t>  boys</a:t>
            </a:r>
            <a:r>
              <a:rPr lang="en-US" sz="4400" dirty="0" smtClean="0">
                <a:latin typeface="Comic Sans MS" pitchFamily="8" charset="0"/>
              </a:rPr>
              <a:t>,</a:t>
            </a:r>
          </a:p>
          <a:p>
            <a:pPr>
              <a:buNone/>
            </a:pPr>
            <a:r>
              <a:rPr lang="en-US" sz="4400" dirty="0" smtClean="0">
                <a:latin typeface="Comic Sans MS" pitchFamily="8" charset="0"/>
              </a:rPr>
              <a:t>and every boy likes </a:t>
            </a:r>
            <a:r>
              <a:rPr lang="en-US" sz="4400" b="1" dirty="0" smtClean="0">
                <a:solidFill>
                  <a:srgbClr val="FF00FF"/>
                </a:solidFill>
                <a:latin typeface="Euclid Symbol" charset="2"/>
                <a:ea typeface="Cambria Math" pitchFamily="18" charset="0"/>
                <a:cs typeface="Euclid Symbol" charset="2"/>
                <a:sym typeface="Euclid Symbol" pitchFamily="18" charset="2"/>
              </a:rPr>
              <a:t>≤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8" charset="0"/>
              </a:rPr>
              <a:t> d</a:t>
            </a:r>
            <a:r>
              <a:rPr lang="en-US" sz="4400" dirty="0" smtClean="0">
                <a:latin typeface="Comic Sans MS" pitchFamily="8" charset="0"/>
              </a:rPr>
              <a:t>  girls,</a:t>
            </a:r>
            <a:endParaRPr lang="en-US" sz="4400" dirty="0">
              <a:latin typeface="Comic Sans MS" pitchFamily="8" charset="0"/>
            </a:endParaRPr>
          </a:p>
          <a:p>
            <a:pPr>
              <a:buNone/>
            </a:pPr>
            <a:r>
              <a:rPr lang="en-US" sz="4400" dirty="0" smtClean="0">
                <a:latin typeface="Comic Sans MS" pitchFamily="8" charset="0"/>
              </a:rPr>
              <a:t>then </a:t>
            </a:r>
            <a:r>
              <a:rPr lang="en-US" sz="4400" dirty="0">
                <a:latin typeface="Comic Sans MS" pitchFamily="8" charset="0"/>
              </a:rPr>
              <a:t>no bottlenecks.</a:t>
            </a:r>
          </a:p>
        </p:txBody>
      </p:sp>
      <p:graphicFrame>
        <p:nvGraphicFramePr>
          <p:cNvPr id="1229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2024947"/>
              </p:ext>
            </p:extLst>
          </p:nvPr>
        </p:nvGraphicFramePr>
        <p:xfrm>
          <a:off x="3594100" y="32258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1" name="Equation" r:id="rId4" imgW="914400" imgH="198720" progId="">
                  <p:embed/>
                </p:oleObj>
              </mc:Choice>
              <mc:Fallback>
                <p:oleObj name="Equation" r:id="rId4" imgW="914400" imgH="19872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4100" y="3225800"/>
                        <a:ext cx="914400" cy="198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8701749"/>
              </p:ext>
            </p:extLst>
          </p:nvPr>
        </p:nvGraphicFramePr>
        <p:xfrm>
          <a:off x="3594100" y="32258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2" name="Equation" r:id="rId6" imgW="914400" imgH="198720" progId="Equation.3">
                  <p:embed/>
                </p:oleObj>
              </mc:Choice>
              <mc:Fallback>
                <p:oleObj name="Equation" r:id="rId6" imgW="914400" imgH="198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4100" y="3225800"/>
                        <a:ext cx="914400" cy="198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Slide Number Placeholder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Hall.</a:t>
            </a:r>
            <a:fld id="{BF4B27A8-4FA1-4DF7-89DB-09404700A23C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13" name="Rectangle 12"/>
          <p:cNvSpPr/>
          <p:nvPr/>
        </p:nvSpPr>
        <p:spPr bwMode="auto">
          <a:xfrm>
            <a:off x="283779" y="926289"/>
            <a:ext cx="8387255" cy="1686911"/>
          </a:xfrm>
          <a:prstGeom prst="rect">
            <a:avLst/>
          </a:prstGeom>
          <a:noFill/>
          <a:ln w="41275" cap="flat" cmpd="sng" algn="ctr">
            <a:solidFill>
              <a:srgbClr val="FF00FF"/>
            </a:solidFill>
            <a:prstDash val="sysDash"/>
            <a:round/>
            <a:headEnd type="none" w="med" len="med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  <a:buNone/>
            </a:pP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59414" y="3720663"/>
            <a:ext cx="7055199" cy="19205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5400" dirty="0" smtClean="0">
                <a:latin typeface="+mj-lt"/>
              </a:rPr>
              <a:t>a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 </a:t>
            </a:r>
            <a:r>
              <a:rPr lang="en-US" sz="5400" dirty="0" smtClean="0">
                <a:solidFill>
                  <a:srgbClr val="FF00FF"/>
                </a:solidFill>
                <a:latin typeface="+mj-lt"/>
              </a:rPr>
              <a:t>degree-constrained</a:t>
            </a:r>
          </a:p>
          <a:p>
            <a:pPr>
              <a:buNone/>
            </a:pPr>
            <a:r>
              <a:rPr lang="en-US" sz="5400" dirty="0" smtClean="0">
                <a:latin typeface="+mj-lt"/>
              </a:rPr>
              <a:t>bipartite graph</a:t>
            </a:r>
          </a:p>
        </p:txBody>
      </p:sp>
    </p:spTree>
    <p:extLst>
      <p:ext uri="{BB962C8B-B14F-4D97-AF65-F5344CB8AC3E}">
        <p14:creationId xmlns:p14="http://schemas.microsoft.com/office/powerpoint/2010/main" val="3964111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5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1" animBg="1"/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Text Box 2"/>
          <p:cNvSpPr txBox="1">
            <a:spLocks noChangeArrowheads="1"/>
          </p:cNvSpPr>
          <p:nvPr/>
        </p:nvSpPr>
        <p:spPr bwMode="auto">
          <a:xfrm>
            <a:off x="2030520" y="80539"/>
            <a:ext cx="5509842" cy="1175706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b="1" dirty="0" smtClean="0">
                <a:latin typeface="Comic Sans MS" pitchFamily="8" charset="0"/>
              </a:rPr>
              <a:t>Degree constrained implies</a:t>
            </a:r>
          </a:p>
          <a:p>
            <a:pPr algn="ctr">
              <a:buNone/>
            </a:pPr>
            <a:r>
              <a:rPr lang="en-US" b="1" dirty="0" smtClean="0">
                <a:latin typeface="Comic Sans MS" pitchFamily="8" charset="0"/>
              </a:rPr>
              <a:t>Hall condition</a:t>
            </a:r>
            <a:endParaRPr lang="en-US" b="1" dirty="0">
              <a:latin typeface="Comic Sans MS" pitchFamily="8" charset="0"/>
            </a:endParaRPr>
          </a:p>
        </p:txBody>
      </p:sp>
      <p:sp>
        <p:nvSpPr>
          <p:cNvPr id="285699" name="Text Box 3"/>
          <p:cNvSpPr txBox="1">
            <a:spLocks noChangeArrowheads="1"/>
          </p:cNvSpPr>
          <p:nvPr/>
        </p:nvSpPr>
        <p:spPr bwMode="auto">
          <a:xfrm>
            <a:off x="547719" y="995363"/>
            <a:ext cx="8122736" cy="2394502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4400" dirty="0" smtClean="0">
                <a:latin typeface="Comic Sans MS" pitchFamily="8" charset="0"/>
              </a:rPr>
              <a:t>If every </a:t>
            </a:r>
            <a:r>
              <a:rPr lang="en-US" sz="4400" dirty="0">
                <a:latin typeface="Comic Sans MS" pitchFamily="8" charset="0"/>
              </a:rPr>
              <a:t>girl likes</a:t>
            </a:r>
            <a:r>
              <a:rPr lang="en-US" sz="4400" dirty="0" smtClean="0">
                <a:latin typeface="Comic Sans MS" pitchFamily="8" charset="0"/>
              </a:rPr>
              <a:t> </a:t>
            </a:r>
            <a:r>
              <a:rPr lang="en-US" sz="4400" b="1" dirty="0" smtClean="0">
                <a:solidFill>
                  <a:srgbClr val="008000"/>
                </a:solidFill>
                <a:latin typeface="Euclid Symbol" charset="2"/>
                <a:ea typeface="Cambria Math" pitchFamily="18" charset="0"/>
                <a:cs typeface="Euclid Symbol" charset="2"/>
                <a:sym typeface="Euclid Symbol" pitchFamily="18" charset="2"/>
              </a:rPr>
              <a:t>≥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8" charset="0"/>
              </a:rPr>
              <a:t> </a:t>
            </a:r>
            <a:r>
              <a:rPr lang="en-US" sz="4400" dirty="0">
                <a:solidFill>
                  <a:srgbClr val="0000FF"/>
                </a:solidFill>
                <a:latin typeface="Comic Sans MS" pitchFamily="8" charset="0"/>
              </a:rPr>
              <a:t>d</a:t>
            </a:r>
            <a:r>
              <a:rPr lang="en-US" sz="4400" dirty="0">
                <a:latin typeface="Comic Sans MS" pitchFamily="8" charset="0"/>
              </a:rPr>
              <a:t>  boys</a:t>
            </a:r>
            <a:r>
              <a:rPr lang="en-US" sz="4400" dirty="0" smtClean="0">
                <a:latin typeface="Comic Sans MS" pitchFamily="8" charset="0"/>
              </a:rPr>
              <a:t>,</a:t>
            </a:r>
          </a:p>
          <a:p>
            <a:pPr>
              <a:buNone/>
            </a:pPr>
            <a:r>
              <a:rPr lang="en-US" sz="4400" dirty="0" smtClean="0">
                <a:latin typeface="Comic Sans MS" pitchFamily="8" charset="0"/>
              </a:rPr>
              <a:t>and every boy likes </a:t>
            </a:r>
            <a:r>
              <a:rPr lang="en-US" sz="4400" b="1" dirty="0" smtClean="0">
                <a:solidFill>
                  <a:srgbClr val="FF6600"/>
                </a:solidFill>
                <a:latin typeface="Euclid Symbol" charset="2"/>
                <a:ea typeface="Cambria Math" pitchFamily="18" charset="0"/>
                <a:cs typeface="Euclid Symbol" charset="2"/>
                <a:sym typeface="Euclid Symbol" pitchFamily="18" charset="2"/>
              </a:rPr>
              <a:t>≤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8" charset="0"/>
              </a:rPr>
              <a:t> d</a:t>
            </a:r>
            <a:r>
              <a:rPr lang="en-US" sz="4400" dirty="0" smtClean="0">
                <a:latin typeface="Comic Sans MS" pitchFamily="8" charset="0"/>
              </a:rPr>
              <a:t>  girls,</a:t>
            </a:r>
            <a:endParaRPr lang="en-US" sz="4400" dirty="0">
              <a:latin typeface="Comic Sans MS" pitchFamily="8" charset="0"/>
            </a:endParaRPr>
          </a:p>
          <a:p>
            <a:pPr>
              <a:buNone/>
            </a:pPr>
            <a:r>
              <a:rPr lang="en-US" sz="4400" dirty="0" smtClean="0">
                <a:latin typeface="Comic Sans MS" pitchFamily="8" charset="0"/>
              </a:rPr>
              <a:t>then </a:t>
            </a:r>
            <a:r>
              <a:rPr lang="en-US" sz="4400" dirty="0">
                <a:latin typeface="Comic Sans MS" pitchFamily="8" charset="0"/>
              </a:rPr>
              <a:t>no bottlenecks.</a:t>
            </a:r>
          </a:p>
        </p:txBody>
      </p:sp>
      <p:graphicFrame>
        <p:nvGraphicFramePr>
          <p:cNvPr id="1229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2902407"/>
              </p:ext>
            </p:extLst>
          </p:nvPr>
        </p:nvGraphicFramePr>
        <p:xfrm>
          <a:off x="3594100" y="32258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57" name="Equation" r:id="rId4" imgW="914400" imgH="198720" progId="">
                  <p:embed/>
                </p:oleObj>
              </mc:Choice>
              <mc:Fallback>
                <p:oleObj name="Equation" r:id="rId4" imgW="914400" imgH="19872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4100" y="3225800"/>
                        <a:ext cx="914400" cy="198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2490515"/>
              </p:ext>
            </p:extLst>
          </p:nvPr>
        </p:nvGraphicFramePr>
        <p:xfrm>
          <a:off x="3594100" y="32258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58" name="Equation" r:id="rId6" imgW="914400" imgH="198720" progId="Equation.3">
                  <p:embed/>
                </p:oleObj>
              </mc:Choice>
              <mc:Fallback>
                <p:oleObj name="Equation" r:id="rId6" imgW="914400" imgH="198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4100" y="3225800"/>
                        <a:ext cx="914400" cy="198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Slide Number Placeholder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605713" y="6599857"/>
            <a:ext cx="1481137" cy="2444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Hall.</a:t>
            </a:r>
            <a:fld id="{BF4B27A8-4FA1-4DF7-89DB-09404700A23C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541647" y="3039753"/>
            <a:ext cx="8077200" cy="830997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sz="3600" dirty="0">
                <a:solidFill>
                  <a:srgbClr val="9F009F"/>
                </a:solidFill>
                <a:latin typeface="Comic Sans MS" pitchFamily="8" charset="0"/>
              </a:rPr>
              <a:t>proof:</a:t>
            </a:r>
            <a:r>
              <a:rPr lang="en-US" sz="4800" dirty="0">
                <a:latin typeface="Comic Sans MS" pitchFamily="8" charset="0"/>
              </a:rPr>
              <a:t> </a:t>
            </a:r>
            <a:endParaRPr lang="en-US" sz="4000" dirty="0">
              <a:solidFill>
                <a:srgbClr val="008000"/>
              </a:solidFill>
              <a:latin typeface="Comic Sans MS" pitchFamily="8" charset="0"/>
              <a:sym typeface="Euclid 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973442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5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5699" grpId="0"/>
      <p:bldP spid="9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2PSBATCH" val="latex --interaction=nonstopmode %.tex; dvips -D 300 -o %.ps %.dvi"/>
  <p:tag name="USEAMSFONTS" val="1"/>
  <p:tag name="USEBOLDAMS" val="1"/>
  <p:tag name="TEX2PS" val="latex %.tex; dvips -D 300 -o %.ps %.dvi"/>
  <p:tag name="EXTERNALEDITCOMMAND" val="notepad %"/>
  <p:tag name="GHOSTSCRIPTCOMMAND" val="gswin32c"/>
  <p:tag name="DEFAULTFONTSIZE" val="12"/>
  <p:tag name="DEFAULTBITMAP" val="png16m"/>
  <p:tag name="DEFAULTBLEND" val="0"/>
  <p:tag name="DEFAULTTRANSPARENT" val="0"/>
  <p:tag name="DEFAULTWORKAROUNDTRANSPARENCYBUG" val="0"/>
  <p:tag name="DEFAULTRESOLUTION" val="1200"/>
  <p:tag name="DEFAULTWORDWRAP" val="1"/>
  <p:tag name="DEFAULTMAGNIFICATION" val="2000"/>
  <p:tag name="DEFAULTWIDTH" val="348"/>
  <p:tag name="DEFAULTHEIGHT" val="360"/>
  <p:tag name="DEFAULTDISPLAYSOURCE" val="\documentclass{article}\pagestyle{empty}&#10;\input{c:/work/42/S07/latex-macros/texpoint.sty}&#10;%\usepackage{latex-macros/texpoint}&#10;&#10;\begin{document}&#10;$&#10;$&#10;\end{document}&#10;"/>
  <p:tag name="EMBEDFONTS" val="1"/>
</p:tagLst>
</file>

<file path=ppt/theme/theme1.xml><?xml version="1.0" encoding="utf-8"?>
<a:theme xmlns:a="http://schemas.openxmlformats.org/drawingml/2006/main" name="1_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1750" cap="flat" cmpd="sng" algn="ctr">
          <a:solidFill>
            <a:schemeClr val="tx1"/>
          </a:solidFill>
          <a:prstDash val="solid"/>
          <a:round/>
          <a:headEnd type="none" w="med" len="med"/>
          <a:tailEnd type="stealth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1750" cap="flat" cmpd="sng" algn="ctr">
          <a:solidFill>
            <a:schemeClr val="tx1"/>
          </a:solidFill>
          <a:prstDash val="solid"/>
          <a:round/>
          <a:headEnd type="none" w="med" len="med"/>
          <a:tailEnd type="stealth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8490</TotalTime>
  <Words>750</Words>
  <Application>Microsoft Macintosh PowerPoint</Application>
  <PresentationFormat>On-screen Show (4:3)</PresentationFormat>
  <Paragraphs>155</Paragraphs>
  <Slides>25</Slides>
  <Notes>25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7" baseType="lpstr">
      <vt:lpstr>1_6.042 Lecture Template</vt:lpstr>
      <vt:lpstr>Equation</vt:lpstr>
      <vt:lpstr>PowerPoint Presentation</vt:lpstr>
      <vt:lpstr> </vt:lpstr>
      <vt:lpstr> </vt:lpstr>
      <vt:lpstr> </vt:lpstr>
      <vt:lpstr> </vt:lpstr>
      <vt:lpstr>Hall’s Theorem</vt:lpstr>
      <vt:lpstr>PowerPoint Presentation</vt:lpstr>
      <vt:lpstr>PowerPoint Presentation</vt:lpstr>
      <vt:lpstr>PowerPoint Presentation</vt:lpstr>
      <vt:lpstr>PowerPoint Presentation</vt:lpstr>
      <vt:lpstr>Proof of Hall’s Theorem</vt:lpstr>
      <vt:lpstr>Proof of Hall’s Theorem</vt:lpstr>
      <vt:lpstr>bottleneck between   &amp;        ? </vt:lpstr>
      <vt:lpstr>bottleneck between   &amp;        ? </vt:lpstr>
      <vt:lpstr>bottleneck between   &amp;        ? </vt:lpstr>
      <vt:lpstr>bottleneck between   &amp;        ? </vt:lpstr>
      <vt:lpstr>Proof of Hall’s Theorem</vt:lpstr>
      <vt:lpstr>Proof of Hall’s Theorem</vt:lpstr>
      <vt:lpstr>Proof of Hall’s Theorem</vt:lpstr>
      <vt:lpstr>Proof of Hall’s Theorem</vt:lpstr>
      <vt:lpstr>Hall’s Theorem</vt:lpstr>
      <vt:lpstr>Hall’s Theorem</vt:lpstr>
      <vt:lpstr>Hall’s Theorem</vt:lpstr>
      <vt:lpstr>Hall’s Theorem</vt:lpstr>
      <vt:lpstr>Hall’s Theorem</vt:lpstr>
    </vt:vector>
  </TitlesOfParts>
  <Company>toc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</dc:creator>
  <cp:lastModifiedBy>Albert R Meyer</cp:lastModifiedBy>
  <cp:revision>1305</cp:revision>
  <cp:lastPrinted>2016-04-04T16:05:28Z</cp:lastPrinted>
  <dcterms:created xsi:type="dcterms:W3CDTF">2011-03-15T21:42:30Z</dcterms:created>
  <dcterms:modified xsi:type="dcterms:W3CDTF">2016-04-04T16:05:45Z</dcterms:modified>
</cp:coreProperties>
</file>