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embeddings/oleObject11.bin" ContentType="application/vnd.openxmlformats-officedocument.oleObject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0.xml" ContentType="application/vnd.openxmlformats-officedocument.presentationml.notesSlide+xml"/>
  <Override PartName="/ppt/embeddings/oleObject14.bin" ContentType="application/vnd.openxmlformats-officedocument.oleObject"/>
  <Override PartName="/ppt/notesSlides/notesSlide11.xml" ContentType="application/vnd.openxmlformats-officedocument.presentationml.notesSlide+xml"/>
  <Override PartName="/ppt/embeddings/oleObject15.bin" ContentType="application/vnd.openxmlformats-officedocument.oleObject"/>
  <Override PartName="/ppt/notesSlides/notesSlide12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3.xml" ContentType="application/vnd.openxmlformats-officedocument.presentationml.notesSlide+xml"/>
  <Override PartName="/ppt/embeddings/oleObject19.bin" ContentType="application/vnd.openxmlformats-officedocument.oleObject"/>
  <Override PartName="/ppt/notesSlides/notesSlide14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9" r:id="rId3"/>
    <p:sldId id="274" r:id="rId4"/>
    <p:sldId id="345" r:id="rId5"/>
    <p:sldId id="338" r:id="rId6"/>
    <p:sldId id="346" r:id="rId7"/>
    <p:sldId id="329" r:id="rId8"/>
    <p:sldId id="332" r:id="rId9"/>
    <p:sldId id="337" r:id="rId10"/>
    <p:sldId id="331" r:id="rId11"/>
    <p:sldId id="344" r:id="rId12"/>
    <p:sldId id="341" r:id="rId13"/>
    <p:sldId id="343" r:id="rId14"/>
    <p:sldId id="342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17" autoAdjust="0"/>
  </p:normalViewPr>
  <p:slideViewPr>
    <p:cSldViewPr snapToGrid="0" showGuides="1">
      <p:cViewPr varScale="1">
        <p:scale>
          <a:sx n="105" d="100"/>
          <a:sy n="105" d="100"/>
        </p:scale>
        <p:origin x="-304" y="-10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5.w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5.wmf"/><Relationship Id="rId3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11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12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13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14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7D94-BFF2-4AD9-90F7-E8828E4D2849}" type="slidenum">
              <a:rPr lang="en-US"/>
              <a:pPr/>
              <a:t>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9572-A62A-45F6-B5B0-EA4DECA61AC6}" type="slidenum">
              <a:rPr lang="en-US"/>
              <a:pPr/>
              <a:t>3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9572-A62A-45F6-B5B0-EA4DECA61AC6}" type="slidenum">
              <a:rPr lang="en-US"/>
              <a:pPr/>
              <a:t>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5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6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D4D4E-A580-4423-91CC-2E0FC037734B}" type="slidenum">
              <a:rPr lang="en-US"/>
              <a:pPr/>
              <a:t>7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0B9DE-DC4A-4D61-BAA3-C7CF7A22AFCB}" type="slidenum">
              <a:rPr lang="en-US"/>
              <a:pPr/>
              <a:t>8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A2FE-D77E-47B8-AC5A-2C03E85626D0}" type="slidenum">
              <a:rPr lang="en-US"/>
              <a:pPr/>
              <a:t>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263553" y="6556290"/>
            <a:ext cx="8708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pred2..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16, 2016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80254" y="1285067"/>
            <a:ext cx="8267600" cy="99401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4800" b="0" dirty="0" smtClean="0"/>
              <a:t>Predicate Logic, II</a:t>
            </a:r>
            <a:endParaRPr lang="en-US" sz="48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66522" y="2268257"/>
            <a:ext cx="62109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kern="0" dirty="0">
                <a:solidFill>
                  <a:srgbClr val="000000"/>
                </a:solidFill>
                <a:latin typeface="Comic Sans MS" pitchFamily="66" charset="0"/>
                <a:ea typeface="+mj-ea"/>
              </a:rPr>
              <a:t>Validity &amp; </a:t>
            </a:r>
            <a:endParaRPr lang="en-US" sz="9600" kern="0" dirty="0" smtClean="0">
              <a:solidFill>
                <a:srgbClr val="000000"/>
              </a:solidFill>
              <a:latin typeface="Comic Sans MS" pitchFamily="66" charset="0"/>
              <a:ea typeface="+mj-ea"/>
            </a:endParaRPr>
          </a:p>
          <a:p>
            <a:pPr algn="ctr"/>
            <a:r>
              <a:rPr lang="en-US" sz="9600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Soundness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309745"/>
              </p:ext>
            </p:extLst>
          </p:nvPr>
        </p:nvGraphicFramePr>
        <p:xfrm>
          <a:off x="2719388" y="1092200"/>
          <a:ext cx="3303587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4" name="Equation" r:id="rId4" imgW="609600" imgH="508000" progId="Equation.DSMT4">
                  <p:embed/>
                </p:oleObj>
              </mc:Choice>
              <mc:Fallback>
                <p:oleObj name="Equation" r:id="rId4" imgW="609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1092200"/>
                        <a:ext cx="3303587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4240" y="3839465"/>
            <a:ext cx="8634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where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>
                <a:solidFill>
                  <a:srgbClr val="CC0099"/>
                </a:solidFill>
                <a:latin typeface="Comic Sans MS" pitchFamily="66" charset="0"/>
                <a:sym typeface="Euclid Symbol" pitchFamily="18" charset="2"/>
              </a:rPr>
              <a:t>c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is a constant symbol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that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has not appeared 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earlier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2780" y="3839465"/>
            <a:ext cx="7767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CC0099"/>
                </a:solidFill>
                <a:latin typeface="Comic Sans MS" pitchFamily="66" charset="0"/>
                <a:sym typeface="Euclid Symbol" pitchFamily="18" charset="2"/>
              </a:rPr>
              <a:t>c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000" dirty="0" smtClean="0">
                <a:latin typeface="Comic Sans MS" pitchFamily="66" charset="0"/>
                <a:sym typeface="Euclid Symbol" pitchFamily="18" charset="2"/>
              </a:rPr>
              <a:t>is a “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fresh</a:t>
            </a:r>
            <a:r>
              <a:rPr lang="en-US" sz="6000" dirty="0" smtClean="0">
                <a:latin typeface="Comic Sans MS" pitchFamily="66" charset="0"/>
                <a:sym typeface="Euclid Symbol" pitchFamily="18" charset="2"/>
              </a:rPr>
              <a:t> symbol”</a:t>
            </a:r>
            <a:endParaRPr lang="en-US" sz="6000" dirty="0" smtClean="0">
              <a:latin typeface="Comic Sans MS"/>
              <a:cs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007688"/>
              </p:ext>
            </p:extLst>
          </p:nvPr>
        </p:nvGraphicFramePr>
        <p:xfrm>
          <a:off x="2719388" y="1092200"/>
          <a:ext cx="3303587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61" name="Equation" r:id="rId4" imgW="609600" imgH="508000" progId="Equation.DSMT4">
                  <p:embed/>
                </p:oleObj>
              </mc:Choice>
              <mc:Fallback>
                <p:oleObj name="Equation" r:id="rId4" imgW="609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1092200"/>
                        <a:ext cx="3303587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20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074" y="3558146"/>
            <a:ext cx="3224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Subtlety:</a:t>
            </a:r>
            <a:endParaRPr lang="en-US" sz="5400" dirty="0"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88" y="4494213"/>
            <a:ext cx="9099550" cy="1265237"/>
            <a:chOff x="40548" y="4132803"/>
            <a:chExt cx="9099550" cy="1265237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0772713"/>
                </p:ext>
              </p:extLst>
            </p:nvPr>
          </p:nvGraphicFramePr>
          <p:xfrm>
            <a:off x="40548" y="4132803"/>
            <a:ext cx="1789112" cy="1169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97" name="Equation" r:id="rId4" imgW="330200" imgH="215900" progId="Equation.DSMT4">
                    <p:embed/>
                  </p:oleObj>
                </mc:Choice>
                <mc:Fallback>
                  <p:oleObj name="Equation" r:id="rId4" imgW="330200" imgH="215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48" y="4132803"/>
                          <a:ext cx="1789112" cy="1169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0893529"/>
                </p:ext>
              </p:extLst>
            </p:nvPr>
          </p:nvGraphicFramePr>
          <p:xfrm>
            <a:off x="5974623" y="4159790"/>
            <a:ext cx="3165475" cy="1238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98" name="Equation" r:id="rId6" imgW="584200" imgH="228600" progId="Equation.DSMT4">
                    <p:embed/>
                  </p:oleObj>
                </mc:Choice>
                <mc:Fallback>
                  <p:oleObj name="Equation" r:id="rId6" imgW="584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4623" y="4159790"/>
                          <a:ext cx="3165475" cy="1238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1773870" y="4324199"/>
              <a:ext cx="4279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Comic Sans MS"/>
                  <a:cs typeface="Comic Sans MS"/>
                </a:rPr>
                <a:t>d</a:t>
              </a:r>
              <a:r>
                <a:rPr lang="en-US" sz="4800" dirty="0" smtClean="0">
                  <a:latin typeface="Comic Sans MS"/>
                  <a:cs typeface="Comic Sans MS"/>
                </a:rPr>
                <a:t>oes </a:t>
              </a:r>
              <a:r>
                <a:rPr lang="en-US" sz="4800" dirty="0" smtClean="0">
                  <a:solidFill>
                    <a:srgbClr val="FF0000"/>
                  </a:solidFill>
                  <a:latin typeface="Comic Sans MS"/>
                  <a:cs typeface="Comic Sans MS"/>
                </a:rPr>
                <a:t>not</a:t>
              </a:r>
              <a:r>
                <a:rPr lang="en-US" sz="4800" dirty="0" smtClean="0">
                  <a:latin typeface="Comic Sans MS"/>
                  <a:cs typeface="Comic Sans MS"/>
                </a:rPr>
                <a:t> </a:t>
              </a:r>
              <a:r>
                <a:rPr lang="en-US" sz="4800" dirty="0" smtClean="0">
                  <a:solidFill>
                    <a:srgbClr val="800000"/>
                  </a:solidFill>
                  <a:latin typeface="Comic Sans MS"/>
                  <a:cs typeface="Comic Sans MS"/>
                </a:rPr>
                <a:t>imply</a:t>
              </a:r>
              <a:endParaRPr lang="en-US" sz="4800" dirty="0">
                <a:solidFill>
                  <a:srgbClr val="800000"/>
                </a:solidFill>
                <a:latin typeface="Comic Sans MS"/>
                <a:cs typeface="Comic Sans MS"/>
              </a:endParaRPr>
            </a:p>
          </p:txBody>
        </p:sp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007688"/>
              </p:ext>
            </p:extLst>
          </p:nvPr>
        </p:nvGraphicFramePr>
        <p:xfrm>
          <a:off x="2719388" y="1092200"/>
          <a:ext cx="3303587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99" name="Equation" r:id="rId8" imgW="609600" imgH="508000" progId="Equation.DSMT4">
                  <p:embed/>
                </p:oleObj>
              </mc:Choice>
              <mc:Fallback>
                <p:oleObj name="Equation" r:id="rId8" imgW="609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1092200"/>
                        <a:ext cx="3303587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33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960" y="3719157"/>
            <a:ext cx="852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…unlike propositional case</a:t>
            </a:r>
            <a:endParaRPr lang="en-US" sz="54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225" y="4658715"/>
            <a:ext cx="890377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instead have weaker notion 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of Soundness:</a:t>
            </a:r>
            <a:endParaRPr lang="en-US" sz="5400" dirty="0">
              <a:latin typeface="Comic Sans MS"/>
              <a:cs typeface="Comic Sans M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007688"/>
              </p:ext>
            </p:extLst>
          </p:nvPr>
        </p:nvGraphicFramePr>
        <p:xfrm>
          <a:off x="2719388" y="1092200"/>
          <a:ext cx="3303587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32" name="Equation" r:id="rId4" imgW="609600" imgH="508000" progId="Equation.DSMT4">
                  <p:embed/>
                </p:oleObj>
              </mc:Choice>
              <mc:Fallback>
                <p:oleObj name="Equation" r:id="rId4" imgW="609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1092200"/>
                        <a:ext cx="3303587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744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24893" y="2388897"/>
            <a:ext cx="7861234" cy="1219491"/>
            <a:chOff x="624893" y="2388897"/>
            <a:chExt cx="7861234" cy="1219491"/>
          </a:xfrm>
        </p:grpSpPr>
        <p:sp>
          <p:nvSpPr>
            <p:cNvPr id="9" name="TextBox 8"/>
            <p:cNvSpPr txBox="1"/>
            <p:nvPr/>
          </p:nvSpPr>
          <p:spPr>
            <a:xfrm>
              <a:off x="624893" y="2388897"/>
              <a:ext cx="786123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Comic Sans MS"/>
                  <a:cs typeface="Comic Sans MS"/>
                </a:rPr>
                <a:t>If        is </a:t>
              </a:r>
              <a:r>
                <a:rPr lang="en-US" sz="66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valid</a:t>
              </a:r>
              <a:r>
                <a:rPr lang="en-US" sz="6600" dirty="0" smtClean="0">
                  <a:latin typeface="Comic Sans MS"/>
                  <a:cs typeface="Comic Sans MS"/>
                </a:rPr>
                <a:t> then</a:t>
              </a: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2321883"/>
                </p:ext>
              </p:extLst>
            </p:nvPr>
          </p:nvGraphicFramePr>
          <p:xfrm>
            <a:off x="1704975" y="2438400"/>
            <a:ext cx="1789113" cy="1169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314" name="Equation" r:id="rId4" imgW="330200" imgH="215900" progId="Equation.DSMT4">
                    <p:embed/>
                  </p:oleObj>
                </mc:Choice>
                <mc:Fallback>
                  <p:oleObj name="Equation" r:id="rId4" imgW="330200" imgH="215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4975" y="2438400"/>
                          <a:ext cx="1789113" cy="1169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604729" y="1562359"/>
            <a:ext cx="7713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Weaker notion of Soundness</a:t>
            </a:r>
            <a:endParaRPr lang="en-US" sz="4400" dirty="0">
              <a:latin typeface="Comic Sans MS"/>
              <a:cs typeface="Comic Sans M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71488" y="3686175"/>
            <a:ext cx="5904732" cy="1238250"/>
            <a:chOff x="209434" y="3686175"/>
            <a:chExt cx="5904732" cy="1238250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7588351"/>
                </p:ext>
              </p:extLst>
            </p:nvPr>
          </p:nvGraphicFramePr>
          <p:xfrm>
            <a:off x="209434" y="3686175"/>
            <a:ext cx="3165475" cy="1238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315" name="Equation" r:id="rId6" imgW="584200" imgH="228600" progId="Equation.DSMT4">
                    <p:embed/>
                  </p:oleObj>
                </mc:Choice>
                <mc:Fallback>
                  <p:oleObj name="Equation" r:id="rId6" imgW="584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434" y="3686175"/>
                          <a:ext cx="3165475" cy="1238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3216355" y="3690387"/>
              <a:ext cx="289781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Comic Sans MS"/>
                  <a:cs typeface="Comic Sans MS"/>
                </a:rPr>
                <a:t>is</a:t>
              </a:r>
              <a:r>
                <a:rPr lang="en-US" sz="66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 valid</a:t>
              </a:r>
              <a:endParaRPr lang="en-US" sz="6600" dirty="0" smtClean="0"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10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Propositional Validity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61469" y="1665921"/>
            <a:ext cx="7483139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truth-values.</a:t>
            </a:r>
          </a:p>
          <a:p>
            <a:pPr marL="457200" indent="-457200"/>
            <a:r>
              <a:rPr lang="en-US" sz="4400" i="1" dirty="0" smtClean="0">
                <a:latin typeface="Comic Sans MS" pitchFamily="66" charset="0"/>
              </a:rPr>
              <a:t> 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917765"/>
              </p:ext>
            </p:extLst>
          </p:nvPr>
        </p:nvGraphicFramePr>
        <p:xfrm>
          <a:off x="319088" y="3427413"/>
          <a:ext cx="850741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6" imgW="2146300" imgH="215900" progId="Equation.3">
                  <p:embed/>
                </p:oleObj>
              </mc:Choice>
              <mc:Fallback>
                <p:oleObj name="Equation" r:id="rId6" imgW="2146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427413"/>
                        <a:ext cx="8507412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64650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Predicate Calculus </a:t>
            </a:r>
            <a:r>
              <a:rPr lang="en-US" sz="3600" dirty="0">
                <a:solidFill>
                  <a:srgbClr val="0000FF"/>
                </a:solidFill>
              </a:rPr>
              <a:t>Validity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086100" y="2044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8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0447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6830" y="1437366"/>
            <a:ext cx="717034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domains and predicates.  </a:t>
            </a:r>
            <a:r>
              <a:rPr lang="en-US" sz="4400" i="1" dirty="0" smtClean="0">
                <a:latin typeface="Comic Sans MS" pitchFamily="66" charset="0"/>
              </a:rPr>
              <a:t>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6406" y="3242754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9" name="Equation" r:id="rId8" imgW="2032000" imgH="457200" progId="Equation.DSMT4">
                  <p:embed/>
                </p:oleObj>
              </mc:Choice>
              <mc:Fallback>
                <p:oleObj name="Equation" r:id="rId8" imgW="20320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3242754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Predicate Calculus </a:t>
            </a:r>
            <a:r>
              <a:rPr lang="en-US" sz="3600" dirty="0">
                <a:solidFill>
                  <a:srgbClr val="0000FF"/>
                </a:solidFill>
              </a:rPr>
              <a:t>Validity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086100" y="2044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6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0447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6830" y="1437366"/>
            <a:ext cx="717034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domains and predicates*.  </a:t>
            </a:r>
            <a:r>
              <a:rPr lang="en-US" sz="4400" i="1" dirty="0" smtClean="0">
                <a:latin typeface="Comic Sans MS" pitchFamily="66" charset="0"/>
              </a:rPr>
              <a:t>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6406" y="3242754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7" name="Equation" r:id="rId8" imgW="2032000" imgH="457200" progId="Equation.DSMT4">
                  <p:embed/>
                </p:oleObj>
              </mc:Choice>
              <mc:Fallback>
                <p:oleObj name="Equation" r:id="rId8" imgW="2032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3242754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69589" y="5270500"/>
            <a:ext cx="4854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*aka </a:t>
            </a:r>
            <a:r>
              <a:rPr lang="en-US" sz="5400" dirty="0" smtClean="0">
                <a:solidFill>
                  <a:srgbClr val="800000"/>
                </a:solidFill>
                <a:latin typeface="Comic Sans MS"/>
                <a:cs typeface="Comic Sans MS"/>
              </a:rPr>
              <a:t>tautology</a:t>
            </a:r>
          </a:p>
        </p:txBody>
      </p:sp>
    </p:spTree>
    <p:extLst>
      <p:ext uri="{BB962C8B-B14F-4D97-AF65-F5344CB8AC3E}">
        <p14:creationId xmlns:p14="http://schemas.microsoft.com/office/powerpoint/2010/main" val="2431985704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899" y="265728"/>
            <a:ext cx="7502769" cy="1062892"/>
          </a:xfrm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 for Quantifiers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0408" y="2365584"/>
            <a:ext cx="7191591" cy="2170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. P(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))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IFF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6600" dirty="0" smtClean="0">
                <a:solidFill>
                  <a:srgbClr val="660066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.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(P(</a:t>
            </a:r>
            <a:r>
              <a:rPr lang="en-US" sz="6600" dirty="0" err="1" smtClean="0">
                <a:solidFill>
                  <a:srgbClr val="800000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endParaRPr lang="en-US" sz="6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154" y="1508370"/>
            <a:ext cx="61044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Another valid formula: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899" y="265728"/>
            <a:ext cx="7502769" cy="1062892"/>
          </a:xfrm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 for Quantifiers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000" y="2342347"/>
            <a:ext cx="7874000" cy="217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AND</a:t>
            </a:r>
            <a:r>
              <a:rPr lang="en-US" sz="66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P(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))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IFF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/>
              </a:rPr>
              <a:t>OR</a:t>
            </a:r>
            <a:r>
              <a:rPr lang="en-US" sz="6000" baseline="-25000" dirty="0" err="1" smtClean="0">
                <a:solidFill>
                  <a:srgbClr val="660066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(P(</a:t>
            </a:r>
            <a:r>
              <a:rPr lang="en-US" sz="6600" dirty="0" smtClean="0">
                <a:solidFill>
                  <a:srgbClr val="800000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endParaRPr lang="en-US" sz="6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154" y="1508370"/>
            <a:ext cx="61044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Another valid formula:</a:t>
            </a:r>
            <a:endParaRPr lang="en-US" sz="4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4299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5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71014" y="3455287"/>
            <a:ext cx="7583637" cy="23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i="1" dirty="0">
                <a:latin typeface="Comic Sans MS" pitchFamily="66" charset="0"/>
              </a:rPr>
              <a:t>Proof strategy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4800" dirty="0" smtClean="0">
                <a:latin typeface="Comic Sans MS" pitchFamily="66" charset="0"/>
              </a:rPr>
              <a:t>assume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left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</a:t>
            </a:r>
          </a:p>
          <a:p>
            <a:r>
              <a:rPr lang="en-US" sz="4800" dirty="0" smtClean="0">
                <a:latin typeface="Comic Sans MS" pitchFamily="66" charset="0"/>
              </a:rPr>
              <a:t>prove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right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endParaRPr lang="en-US" sz="4800" dirty="0">
              <a:sym typeface="Symbol" pitchFamily="18" charset="2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9932" y="1251284"/>
            <a:ext cx="6158522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0822" y="2258458"/>
            <a:ext cx="7799754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6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165542"/>
              </p:ext>
            </p:extLst>
          </p:nvPr>
        </p:nvGraphicFramePr>
        <p:xfrm>
          <a:off x="456406" y="1369456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60" name="Equation" r:id="rId6" imgW="2032000" imgH="457200" progId="Equation.DSMT4">
                  <p:embed/>
                </p:oleObj>
              </mc:Choice>
              <mc:Fallback>
                <p:oleObj name="Equation" r:id="rId6" imgW="20320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1369456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33743" y="2122488"/>
            <a:ext cx="8641343" cy="407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3399"/>
                </a:solidFill>
                <a:latin typeface="Comic Sans MS" pitchFamily="66" charset="0"/>
              </a:rPr>
              <a:t>Proof</a:t>
            </a:r>
            <a:r>
              <a:rPr lang="en-US" sz="2800" dirty="0" smtClean="0">
                <a:latin typeface="Comic Sans MS" pitchFamily="66" charset="0"/>
              </a:rPr>
              <a:t>: Assume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left hand side.That is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, for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all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values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of 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in the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domain,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2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P(</a:t>
            </a:r>
            <a:r>
              <a:rPr lang="en-US" sz="2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is true.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Suppose </a:t>
            </a:r>
            <a:r>
              <a:rPr lang="en-US" sz="2800" dirty="0" err="1" smtClean="0">
                <a:latin typeface="Comic Sans MS" pitchFamily="66" charset="0"/>
                <a:sym typeface="Symbol" pitchFamily="18" charset="2"/>
              </a:rPr>
              <a:t>val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2800" b="1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2800" dirty="0" smtClean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28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2800" dirty="0" smtClean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an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element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in the domain. </a:t>
            </a:r>
            <a:r>
              <a:rPr lang="en-US" sz="2800" dirty="0" smtClean="0">
                <a:latin typeface="Comic Sans MS" pitchFamily="66" charset="0"/>
              </a:rPr>
              <a:t>Then 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</a:rPr>
              <a:t> holds, and </a:t>
            </a:r>
            <a:r>
              <a:rPr lang="en-US" sz="2800" dirty="0" smtClean="0">
                <a:latin typeface="Comic Sans MS" pitchFamily="66" charset="0"/>
              </a:rPr>
              <a:t>so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2800" dirty="0" smtClean="0">
                <a:latin typeface="Comic Sans MS" pitchFamily="66" charset="0"/>
              </a:rPr>
              <a:t>by </a:t>
            </a:r>
            <a:r>
              <a:rPr lang="en-US" sz="2800" dirty="0">
                <a:latin typeface="Comic Sans MS" pitchFamily="66" charset="0"/>
              </a:rPr>
              <a:t>itself holds.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</a:rPr>
              <a:t>But 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>
                <a:latin typeface="Comic Sans MS" pitchFamily="66" charset="0"/>
              </a:rPr>
              <a:t> could have been any element of the domain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So we </a:t>
            </a:r>
            <a:r>
              <a:rPr lang="en-US" sz="2800" dirty="0">
                <a:latin typeface="Comic Sans MS" pitchFamily="66" charset="0"/>
              </a:rPr>
              <a:t>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).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Similarly 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latin typeface="Comic Sans MS" pitchFamily="66" charset="0"/>
              </a:rPr>
              <a:t>. </a:t>
            </a:r>
            <a:r>
              <a:rPr lang="en-US" sz="2800" dirty="0">
                <a:latin typeface="Comic Sans MS" pitchFamily="66" charset="0"/>
              </a:rPr>
              <a:t>Therefore,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QED</a:t>
            </a:r>
            <a:endParaRPr lang="en-US" sz="2800" dirty="0">
              <a:solidFill>
                <a:srgbClr val="000066"/>
              </a:solidFill>
              <a:latin typeface="Comic Sans MS" pitchFamily="66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6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465610" y="1357942"/>
            <a:ext cx="81747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err="1" smtClean="0"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→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213813" y="4625364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by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UG</a:t>
            </a:r>
            <a:r>
              <a:rPr lang="en-US" sz="3200" dirty="0">
                <a:solidFill>
                  <a:srgbClr val="000066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47440" y="3098704"/>
            <a:ext cx="842100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 </a:t>
            </a:r>
            <a:r>
              <a:rPr lang="en-US" sz="3600" dirty="0">
                <a:latin typeface="Comic Sans MS" pitchFamily="66" charset="0"/>
              </a:rPr>
              <a:t> Give </a:t>
            </a:r>
            <a:r>
              <a:rPr lang="en-US" sz="4000" i="1" dirty="0" smtClean="0">
                <a:latin typeface="Comic Sans MS" pitchFamily="66" charset="0"/>
              </a:rPr>
              <a:t>counter-model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, where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left side of </a:t>
            </a:r>
            <a:r>
              <a:rPr lang="en-US" sz="3600" dirty="0" smtClean="0">
                <a:latin typeface="Comic Sans MS" pitchFamily="66" charset="0"/>
                <a:sym typeface="Euclid Symbol"/>
              </a:rPr>
              <a:t>IMPLIES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but right side is </a:t>
            </a:r>
            <a:r>
              <a:rPr lang="en-US" sz="4400" dirty="0" smtClean="0">
                <a:solidFill>
                  <a:srgbClr val="D00614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000" dirty="0">
                <a:latin typeface="Comic Sans MS" pitchFamily="66" charset="0"/>
                <a:sym typeface="Symbol" pitchFamily="18" charset="2"/>
              </a:rPr>
              <a:t>Namely, let domain  </a:t>
            </a:r>
            <a:r>
              <a:rPr lang="en-US" sz="4000" b="1" dirty="0" smtClean="0">
                <a:latin typeface="Euclid"/>
                <a:sym typeface="Symbol" pitchFamily="18" charset="2"/>
              </a:rPr>
              <a:t>::= 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{1, 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},</a:t>
            </a:r>
          </a:p>
          <a:p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1],  P(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].</a:t>
            </a:r>
            <a:endParaRPr lang="en-US" sz="36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7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586523" y="2215255"/>
            <a:ext cx="6955691" cy="99316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675" y="1251284"/>
            <a:ext cx="5855368" cy="954505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376" y="306390"/>
            <a:ext cx="6794500" cy="1003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 Example is Not Valid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584993" y="1336166"/>
          <a:ext cx="7974013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71" name="Equation" r:id="rId6" imgW="1968500" imgH="457200" progId="Equation.DSMT4">
                  <p:embed/>
                </p:oleObj>
              </mc:Choice>
              <mc:Fallback>
                <p:oleObj name="Equation" r:id="rId6" imgW="19685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" y="1336166"/>
                        <a:ext cx="7974013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3681</TotalTime>
  <Words>412</Words>
  <Application>Microsoft Macintosh PowerPoint</Application>
  <PresentationFormat>On-screen Show (4:3)</PresentationFormat>
  <Paragraphs>69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1_Custom Design</vt:lpstr>
      <vt:lpstr>Equation</vt:lpstr>
      <vt:lpstr>Predicate Logic, II</vt:lpstr>
      <vt:lpstr>Propositional Validity</vt:lpstr>
      <vt:lpstr>Predicate Calculus Validity</vt:lpstr>
      <vt:lpstr>Predicate Calculus Validity</vt:lpstr>
      <vt:lpstr>DeMorgan’s Law for Quantifiers</vt:lpstr>
      <vt:lpstr>DeMorgan’s Law for Quantifiers</vt:lpstr>
      <vt:lpstr>PowerPoint Presentation</vt:lpstr>
      <vt:lpstr>PowerPoint Presentation</vt:lpstr>
      <vt:lpstr>Similar Example is Not Valid</vt:lpstr>
      <vt:lpstr>Universal Generalization (UG)</vt:lpstr>
      <vt:lpstr>Universal Generalization (UG)</vt:lpstr>
      <vt:lpstr>Universal Generalization (UG)</vt:lpstr>
      <vt:lpstr>Universal Generalization (UG)</vt:lpstr>
      <vt:lpstr>Universal Generalization (UG)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448</cp:revision>
  <cp:lastPrinted>2016-02-15T23:43:33Z</cp:lastPrinted>
  <dcterms:created xsi:type="dcterms:W3CDTF">2011-02-11T16:24:00Z</dcterms:created>
  <dcterms:modified xsi:type="dcterms:W3CDTF">2016-02-16T07:47:37Z</dcterms:modified>
</cp:coreProperties>
</file>