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4.xml" ContentType="application/vnd.openxmlformats-officedocument.presentationml.notesSlide+xml"/>
  <Override PartName="/ppt/embeddings/oleObject8.bin" ContentType="application/vnd.openxmlformats-officedocument.oleObject"/>
  <Override PartName="/ppt/notesSlides/notesSlide5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6.xml" ContentType="application/vnd.openxmlformats-officedocument.presentationml.notesSlide+xml"/>
  <Override PartName="/ppt/embeddings/oleObject12.bin" ContentType="application/vnd.openxmlformats-officedocument.oleObject"/>
  <Override PartName="/ppt/notesSlides/notesSlide7.xml" ContentType="application/vnd.openxmlformats-officedocument.presentationml.notesSlide+xml"/>
  <Override PartName="/ppt/embeddings/oleObject1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256" r:id="rId2"/>
    <p:sldId id="340" r:id="rId3"/>
    <p:sldId id="341" r:id="rId4"/>
    <p:sldId id="342" r:id="rId5"/>
    <p:sldId id="343" r:id="rId6"/>
    <p:sldId id="344" r:id="rId7"/>
    <p:sldId id="345" r:id="rId8"/>
  </p:sldIdLst>
  <p:sldSz cx="9144000" cy="6858000" type="screen4x3"/>
  <p:notesSz cx="9601200" cy="73152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9751CB"/>
    <a:srgbClr val="CC0099"/>
    <a:srgbClr val="33CC33"/>
    <a:srgbClr val="E2AC00"/>
    <a:srgbClr val="F5FCFD"/>
    <a:srgbClr val="E9F8FB"/>
    <a:srgbClr val="E45ECA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 autoAdjust="0"/>
    <p:restoredTop sz="94617" autoAdjust="0"/>
  </p:normalViewPr>
  <p:slideViewPr>
    <p:cSldViewPr snapToGrid="0" showGuides="1">
      <p:cViewPr varScale="1">
        <p:scale>
          <a:sx n="101" d="100"/>
          <a:sy n="101" d="100"/>
        </p:scale>
        <p:origin x="-4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7.wmf"/><Relationship Id="rId3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4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C7274-FB04-47AC-AEB8-A29E6EEEE470}" type="slidenum">
              <a:rPr lang="en-US"/>
              <a:pPr/>
              <a:t>2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C7274-FB04-47AC-AEB8-A29E6EEEE470}" type="slidenum">
              <a:rPr lang="en-US"/>
              <a:pPr/>
              <a:t>3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A9E3-A38A-49E0-ABC2-D720399ABDBE}" type="slidenum">
              <a:rPr lang="en-US"/>
              <a:pPr/>
              <a:t>4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A9E3-A38A-49E0-ABC2-D720399ABDBE}" type="slidenum">
              <a:rPr lang="en-US"/>
              <a:pPr/>
              <a:t>5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A9E3-A38A-49E0-ABC2-D720399ABDBE}" type="slidenum">
              <a:rPr lang="en-US"/>
              <a:pPr/>
              <a:t>6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A9E3-A38A-49E0-ABC2-D720399ABDBE}" type="slidenum">
              <a:rPr lang="en-US"/>
              <a:pPr/>
              <a:t>7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97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298681" y="6556290"/>
            <a:ext cx="83571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pred3.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799663" y="6538148"/>
            <a:ext cx="3587985" cy="3198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February 17,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8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7.w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27729" y="1693289"/>
            <a:ext cx="7883072" cy="154731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6000" b="0" dirty="0" smtClean="0"/>
              <a:t>Predicate </a:t>
            </a:r>
            <a:r>
              <a:rPr lang="en-US" sz="6000" b="0" dirty="0" err="1" smtClean="0"/>
              <a:t>Logic,III</a:t>
            </a:r>
            <a:endParaRPr lang="en-US" sz="6000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008000"/>
                </a:solidFill>
                <a:latin typeface="Comic Sans MS" pitchFamily="66" charset="0"/>
              </a:rPr>
              <a:t>MIT 6.042J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/18.062J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flipH="1">
            <a:off x="717019" y="3057525"/>
            <a:ext cx="77099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kern="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∀</a:t>
            </a:r>
            <a:r>
              <a:rPr lang="en-US" sz="8000" b="1" kern="0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8000" b="1" kern="0" dirty="0" smtClean="0">
                <a:solidFill>
                  <a:srgbClr val="0000FF"/>
                </a:solidFill>
                <a:latin typeface="Euclid Symbol" charset="2"/>
                <a:ea typeface="+mj-ea"/>
                <a:cs typeface="Euclid Symbol" charset="2"/>
              </a:rPr>
              <a:t>∃</a:t>
            </a:r>
            <a:r>
              <a:rPr lang="en-US" sz="8000" kern="0" dirty="0" smtClean="0">
                <a:solidFill>
                  <a:srgbClr val="0000FF"/>
                </a:solidFill>
                <a:latin typeface="Comic Sans MS" pitchFamily="66" charset="0"/>
                <a:ea typeface="+mj-ea"/>
              </a:rPr>
              <a:t> </a:t>
            </a:r>
            <a:r>
              <a:rPr lang="en-US" sz="6000" kern="0" dirty="0" smtClean="0">
                <a:latin typeface="Comic Sans MS" pitchFamily="66" charset="0"/>
                <a:ea typeface="+mj-ea"/>
              </a:rPr>
              <a:t>in English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24743" y="3184358"/>
          <a:ext cx="8694513" cy="865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4" imgW="2298600" imgH="228600" progId="Equation.DSMT4">
                  <p:embed/>
                </p:oleObj>
              </mc:Choice>
              <mc:Fallback>
                <p:oleObj name="Equation" r:id="rId4" imgW="229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43" y="3184358"/>
                        <a:ext cx="8694513" cy="8653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313" y="1433513"/>
            <a:ext cx="8589962" cy="4462462"/>
          </a:xfrm>
        </p:spPr>
        <p:txBody>
          <a:bodyPr/>
          <a:lstStyle/>
          <a:p>
            <a:pPr marL="0" indent="0"/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</a:t>
            </a:r>
          </a:p>
          <a:p>
            <a:pPr marL="0" indent="0"/>
            <a:r>
              <a:rPr lang="en-US" sz="4800" dirty="0"/>
              <a:t>“All that glitters is not gold.”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vs. English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393324" y="4264025"/>
            <a:ext cx="764343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/>
              <a:t>:</a:t>
            </a:r>
            <a:r>
              <a:rPr lang="en-US" sz="5400" dirty="0">
                <a:latin typeface="Comic Sans MS" pitchFamily="66" charset="0"/>
              </a:rPr>
              <a:t>gold glitters like </a:t>
            </a:r>
            <a:r>
              <a:rPr lang="en-US" sz="5400" dirty="0" smtClean="0">
                <a:latin typeface="Comic Sans MS" pitchFamily="66" charset="0"/>
              </a:rPr>
              <a:t>gold!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3022" name="AutoShape 14"/>
          <p:cNvSpPr>
            <a:spLocks noChangeAspect="1" noChangeArrowheads="1" noTextEdit="1"/>
          </p:cNvSpPr>
          <p:nvPr/>
        </p:nvSpPr>
        <p:spPr bwMode="auto">
          <a:xfrm>
            <a:off x="5711825" y="1889125"/>
            <a:ext cx="15462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3026" name="Object 18"/>
          <p:cNvGraphicFramePr>
            <a:graphicFrameLocks noChangeAspect="1"/>
          </p:cNvGraphicFramePr>
          <p:nvPr/>
        </p:nvGraphicFramePr>
        <p:xfrm>
          <a:off x="3022600" y="26035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6035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273045" y="4278313"/>
            <a:ext cx="130516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 smtClean="0">
                <a:solidFill>
                  <a:srgbClr val="CC0000"/>
                </a:solidFill>
                <a:latin typeface="Comic Sans MS" pitchFamily="66" charset="0"/>
              </a:rPr>
              <a:t>No</a:t>
            </a:r>
            <a:endParaRPr lang="en-US" sz="66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240632" y="3296653"/>
            <a:ext cx="8662736" cy="513347"/>
          </a:xfrm>
          <a:prstGeom prst="line">
            <a:avLst/>
          </a:prstGeom>
          <a:noFill/>
          <a:ln w="50800">
            <a:solidFill>
              <a:srgbClr val="CC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470058"/>
              </p:ext>
            </p:extLst>
          </p:nvPr>
        </p:nvGraphicFramePr>
        <p:xfrm>
          <a:off x="2738445" y="1210849"/>
          <a:ext cx="2527357" cy="2764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8" imgW="406400" imgH="444500" progId="Equation.DSMT4">
                  <p:embed/>
                </p:oleObj>
              </mc:Choice>
              <mc:Fallback>
                <p:oleObj name="Equation" r:id="rId8" imgW="4064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38445" y="1210849"/>
                        <a:ext cx="2527357" cy="2764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130801"/>
              </p:ext>
            </p:extLst>
          </p:nvPr>
        </p:nvGraphicFramePr>
        <p:xfrm>
          <a:off x="6799641" y="1242380"/>
          <a:ext cx="1738313" cy="276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10" imgW="279400" imgH="444500" progId="Equation.3">
                  <p:embed/>
                </p:oleObj>
              </mc:Choice>
              <mc:Fallback>
                <p:oleObj name="Equation" r:id="rId10" imgW="2794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99641" y="1242380"/>
                        <a:ext cx="1738313" cy="276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743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6" grpId="0"/>
      <p:bldP spid="43029" grpId="0"/>
      <p:bldP spid="430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313" y="1433513"/>
            <a:ext cx="8589962" cy="4462462"/>
          </a:xfrm>
        </p:spPr>
        <p:txBody>
          <a:bodyPr/>
          <a:lstStyle/>
          <a:p>
            <a:pPr marL="0" indent="0"/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</a:t>
            </a:r>
          </a:p>
          <a:p>
            <a:pPr marL="0" indent="0"/>
            <a:r>
              <a:rPr lang="en-US" sz="4800" dirty="0"/>
              <a:t>“All that glitters is not gold.”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vs. English</a:t>
            </a:r>
          </a:p>
        </p:txBody>
      </p:sp>
      <p:sp>
        <p:nvSpPr>
          <p:cNvPr id="43022" name="AutoShape 14"/>
          <p:cNvSpPr>
            <a:spLocks noChangeAspect="1" noChangeArrowheads="1" noTextEdit="1"/>
          </p:cNvSpPr>
          <p:nvPr/>
        </p:nvSpPr>
        <p:spPr bwMode="auto">
          <a:xfrm>
            <a:off x="5711825" y="1889125"/>
            <a:ext cx="15462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3026" name="Object 18"/>
          <p:cNvGraphicFramePr>
            <a:graphicFrameLocks noChangeAspect="1"/>
          </p:cNvGraphicFramePr>
          <p:nvPr/>
        </p:nvGraphicFramePr>
        <p:xfrm>
          <a:off x="3022600" y="26035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27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6035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033484" y="4784725"/>
            <a:ext cx="507703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CC00CC"/>
                </a:solidFill>
                <a:latin typeface="Comic Sans MS" pitchFamily="66" charset="0"/>
              </a:rPr>
              <a:t>(Poetic license)</a:t>
            </a:r>
          </a:p>
        </p:txBody>
      </p:sp>
      <p:graphicFrame>
        <p:nvGraphicFramePr>
          <p:cNvPr id="407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402422"/>
              </p:ext>
            </p:extLst>
          </p:nvPr>
        </p:nvGraphicFramePr>
        <p:xfrm>
          <a:off x="280193" y="3244850"/>
          <a:ext cx="858361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28" name="Equation" r:id="rId6" imgW="2247840" imgH="228600" progId="Equation.DSMT4">
                  <p:embed/>
                </p:oleObj>
              </mc:Choice>
              <mc:Fallback>
                <p:oleObj name="Equation" r:id="rId6" imgW="2247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" y="3244850"/>
                        <a:ext cx="8583613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251532"/>
              </p:ext>
            </p:extLst>
          </p:nvPr>
        </p:nvGraphicFramePr>
        <p:xfrm>
          <a:off x="5771503" y="1528818"/>
          <a:ext cx="2416089" cy="1338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29" name="Equation" r:id="rId8" imgW="825500" imgH="457200" progId="Equation.3">
                  <p:embed/>
                </p:oleObj>
              </mc:Choice>
              <mc:Fallback>
                <p:oleObj name="Equation" r:id="rId8" imgW="825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71503" y="1528818"/>
                        <a:ext cx="2416089" cy="13381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481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Math vs. English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365706"/>
            <a:ext cx="8153400" cy="1504950"/>
          </a:xfrm>
        </p:spPr>
        <p:txBody>
          <a:bodyPr/>
          <a:lstStyle/>
          <a:p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 “There is a </a:t>
            </a:r>
            <a:r>
              <a:rPr lang="en-US" sz="4000" dirty="0" smtClean="0"/>
              <a:t>season to every</a:t>
            </a:r>
            <a:endParaRPr lang="en-US" sz="4000" dirty="0"/>
          </a:p>
          <a:p>
            <a:r>
              <a:rPr lang="en-US" sz="4000" dirty="0"/>
              <a:t>             purpose under heaven”</a:t>
            </a:r>
          </a:p>
        </p:txBody>
      </p:sp>
      <p:graphicFrame>
        <p:nvGraphicFramePr>
          <p:cNvPr id="481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989102"/>
              </p:ext>
            </p:extLst>
          </p:nvPr>
        </p:nvGraphicFramePr>
        <p:xfrm>
          <a:off x="55563" y="3005138"/>
          <a:ext cx="9034462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41" name="Equation" r:id="rId4" imgW="2387600" imgH="228600" progId="Equation.3">
                  <p:embed/>
                </p:oleObj>
              </mc:Choice>
              <mc:Fallback>
                <p:oleObj name="Equation" r:id="rId4" imgW="2387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3" y="3005138"/>
                        <a:ext cx="9034462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640048" y="3577473"/>
            <a:ext cx="781205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Some </a:t>
            </a:r>
            <a:r>
              <a:rPr lang="en-US" sz="4800" dirty="0">
                <a:latin typeface="Comic Sans MS" pitchFamily="66" charset="0"/>
              </a:rPr>
              <a:t>season, say </a:t>
            </a:r>
            <a:r>
              <a:rPr lang="en-US" sz="4800" dirty="0" smtClean="0">
                <a:latin typeface="Comic Sans MS" pitchFamily="66" charset="0"/>
              </a:rPr>
              <a:t>Summer, </a:t>
            </a:r>
          </a:p>
          <a:p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>
                <a:latin typeface="Comic Sans MS" pitchFamily="66" charset="0"/>
              </a:rPr>
              <a:t>good </a:t>
            </a:r>
            <a:r>
              <a:rPr lang="en-US" sz="4800" dirty="0" smtClean="0">
                <a:latin typeface="Comic Sans MS" pitchFamily="66" charset="0"/>
              </a:rPr>
              <a:t>for all </a:t>
            </a:r>
            <a:r>
              <a:rPr lang="en-US" sz="4800" dirty="0">
                <a:latin typeface="Comic Sans MS" pitchFamily="66" charset="0"/>
              </a:rPr>
              <a:t>Purposes?</a:t>
            </a:r>
          </a:p>
          <a:p>
            <a:r>
              <a:rPr lang="en-US" sz="4800" b="1" dirty="0">
                <a:solidFill>
                  <a:srgbClr val="D00614"/>
                </a:solidFill>
                <a:latin typeface="Comic Sans MS" pitchFamily="66" charset="0"/>
              </a:rPr>
              <a:t>NO</a:t>
            </a:r>
            <a:r>
              <a:rPr lang="en-US" sz="4800" dirty="0">
                <a:latin typeface="Comic Sans MS" pitchFamily="66" charset="0"/>
              </a:rPr>
              <a:t>, </a:t>
            </a:r>
            <a:r>
              <a:rPr lang="en-US" sz="4800" dirty="0" smtClean="0">
                <a:latin typeface="Comic Sans MS" pitchFamily="66" charset="0"/>
              </a:rPr>
              <a:t>Summer </a:t>
            </a:r>
            <a:r>
              <a:rPr lang="en-US" sz="4800" dirty="0">
                <a:latin typeface="Comic Sans MS" pitchFamily="66" charset="0"/>
              </a:rPr>
              <a:t>no good 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latin typeface="Comic Sans MS" pitchFamily="66" charset="0"/>
              </a:rPr>
              <a:t>for </a:t>
            </a:r>
            <a:r>
              <a:rPr lang="en-US" sz="4800" dirty="0">
                <a:latin typeface="Comic Sans MS" pitchFamily="66" charset="0"/>
              </a:rPr>
              <a:t>snow shoveling</a:t>
            </a:r>
          </a:p>
        </p:txBody>
      </p:sp>
    </p:spTree>
    <p:extLst>
      <p:ext uri="{BB962C8B-B14F-4D97-AF65-F5344CB8AC3E}">
        <p14:creationId xmlns:p14="http://schemas.microsoft.com/office/powerpoint/2010/main" val="1186288441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8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8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Math vs. English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365706"/>
            <a:ext cx="8153400" cy="1504950"/>
          </a:xfrm>
        </p:spPr>
        <p:txBody>
          <a:bodyPr/>
          <a:lstStyle/>
          <a:p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 “There is a </a:t>
            </a:r>
            <a:r>
              <a:rPr lang="en-US" sz="4000" dirty="0" smtClean="0"/>
              <a:t>season to every</a:t>
            </a:r>
            <a:endParaRPr lang="en-US" sz="4000" dirty="0"/>
          </a:p>
          <a:p>
            <a:r>
              <a:rPr lang="en-US" sz="4000" dirty="0"/>
              <a:t>             purpose under heaven”</a:t>
            </a:r>
          </a:p>
        </p:txBody>
      </p:sp>
      <p:graphicFrame>
        <p:nvGraphicFramePr>
          <p:cNvPr id="481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546013"/>
              </p:ext>
            </p:extLst>
          </p:nvPr>
        </p:nvGraphicFramePr>
        <p:xfrm>
          <a:off x="55563" y="3005138"/>
          <a:ext cx="9034462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75" name="Equation" r:id="rId4" imgW="2387600" imgH="228600" progId="Equation.DSMT4">
                  <p:embed/>
                </p:oleObj>
              </mc:Choice>
              <mc:Fallback>
                <p:oleObj name="Equation" r:id="rId4" imgW="2387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3" y="3005138"/>
                        <a:ext cx="9034462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42900" y="2916238"/>
            <a:ext cx="6018213" cy="1639887"/>
            <a:chOff x="342900" y="2925763"/>
            <a:chExt cx="6018213" cy="1639887"/>
          </a:xfrm>
        </p:grpSpPr>
        <p:graphicFrame>
          <p:nvGraphicFramePr>
            <p:cNvPr id="7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3790582"/>
                </p:ext>
              </p:extLst>
            </p:nvPr>
          </p:nvGraphicFramePr>
          <p:xfrm>
            <a:off x="342900" y="2925763"/>
            <a:ext cx="2957513" cy="1431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076" name="Equation" r:id="rId6" imgW="812800" imgH="393700" progId="Equation.DSMT4">
                    <p:embed/>
                  </p:oleObj>
                </mc:Choice>
                <mc:Fallback>
                  <p:oleObj name="Equation" r:id="rId6" imgW="8128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" y="2925763"/>
                          <a:ext cx="2957513" cy="1431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0275634"/>
                </p:ext>
              </p:extLst>
            </p:nvPr>
          </p:nvGraphicFramePr>
          <p:xfrm>
            <a:off x="3403600" y="2925763"/>
            <a:ext cx="2957513" cy="1431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077" name="Equation" r:id="rId8" imgW="812800" imgH="393700" progId="Equation.3">
                    <p:embed/>
                  </p:oleObj>
                </mc:Choice>
                <mc:Fallback>
                  <p:oleObj name="Equation" r:id="rId8" imgW="8128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3600" y="2925763"/>
                          <a:ext cx="2957513" cy="1431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Freeform 21"/>
            <p:cNvSpPr>
              <a:spLocks/>
            </p:cNvSpPr>
            <p:nvPr/>
          </p:nvSpPr>
          <p:spPr bwMode="auto">
            <a:xfrm>
              <a:off x="1816100" y="3873500"/>
              <a:ext cx="3086100" cy="692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368"/>
                </a:cxn>
                <a:cxn ang="0">
                  <a:pos x="1000" y="408"/>
                </a:cxn>
                <a:cxn ang="0">
                  <a:pos x="1448" y="368"/>
                </a:cxn>
                <a:cxn ang="0">
                  <a:pos x="1944" y="0"/>
                </a:cxn>
              </a:cxnLst>
              <a:rect l="0" t="0" r="r" b="b"/>
              <a:pathLst>
                <a:path w="1944" h="436">
                  <a:moveTo>
                    <a:pt x="0" y="0"/>
                  </a:moveTo>
                  <a:cubicBezTo>
                    <a:pt x="156" y="150"/>
                    <a:pt x="313" y="300"/>
                    <a:pt x="480" y="368"/>
                  </a:cubicBezTo>
                  <a:cubicBezTo>
                    <a:pt x="647" y="436"/>
                    <a:pt x="839" y="408"/>
                    <a:pt x="1000" y="408"/>
                  </a:cubicBezTo>
                  <a:cubicBezTo>
                    <a:pt x="1161" y="408"/>
                    <a:pt x="1291" y="436"/>
                    <a:pt x="1448" y="368"/>
                  </a:cubicBezTo>
                  <a:cubicBezTo>
                    <a:pt x="1605" y="300"/>
                    <a:pt x="1861" y="64"/>
                    <a:pt x="1944" y="0"/>
                  </a:cubicBezTo>
                </a:path>
              </a:pathLst>
            </a:custGeom>
            <a:noFill/>
            <a:ln w="34925">
              <a:solidFill>
                <a:srgbClr val="008000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339725" y="4699000"/>
            <a:ext cx="821891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Poet’s meaning flips the 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quantiers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05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xmlns:p14="http://schemas.microsoft.com/office/powerpoint/2010/main" spd="med" advClick="0" advTm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Math vs. English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365706"/>
            <a:ext cx="8153400" cy="1504950"/>
          </a:xfrm>
        </p:spPr>
        <p:txBody>
          <a:bodyPr/>
          <a:lstStyle/>
          <a:p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 “There is a </a:t>
            </a:r>
            <a:r>
              <a:rPr lang="en-US" sz="4000" dirty="0" smtClean="0"/>
              <a:t>season to every</a:t>
            </a:r>
            <a:endParaRPr lang="en-US" sz="4000" dirty="0"/>
          </a:p>
          <a:p>
            <a:r>
              <a:rPr lang="en-US" sz="4000" dirty="0"/>
              <a:t>             purpose under heaven”</a:t>
            </a:r>
          </a:p>
        </p:txBody>
      </p:sp>
      <p:graphicFrame>
        <p:nvGraphicFramePr>
          <p:cNvPr id="481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863259"/>
              </p:ext>
            </p:extLst>
          </p:nvPr>
        </p:nvGraphicFramePr>
        <p:xfrm>
          <a:off x="7938" y="3005138"/>
          <a:ext cx="91313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89" name="Equation" r:id="rId4" imgW="2413000" imgH="228600" progId="Equation.3">
                  <p:embed/>
                </p:oleObj>
              </mc:Choice>
              <mc:Fallback>
                <p:oleObj name="Equation" r:id="rId4" imgW="241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" y="3005138"/>
                        <a:ext cx="9131300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339725" y="4699000"/>
            <a:ext cx="821891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Poet’s meaning flips the 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quantiers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79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xmlns:p14="http://schemas.microsoft.com/office/powerpoint/2010/main" spd="med" advClick="0" advTm="2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Math vs. English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365706"/>
            <a:ext cx="8153400" cy="1504950"/>
          </a:xfrm>
        </p:spPr>
        <p:txBody>
          <a:bodyPr/>
          <a:lstStyle/>
          <a:p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 “There is a </a:t>
            </a:r>
            <a:r>
              <a:rPr lang="en-US" sz="4000" dirty="0" smtClean="0"/>
              <a:t>season to every</a:t>
            </a:r>
            <a:endParaRPr lang="en-US" sz="4000" dirty="0"/>
          </a:p>
          <a:p>
            <a:r>
              <a:rPr lang="en-US" sz="4000" dirty="0"/>
              <a:t>             purpose under heaven”</a:t>
            </a:r>
          </a:p>
        </p:txBody>
      </p:sp>
      <p:graphicFrame>
        <p:nvGraphicFramePr>
          <p:cNvPr id="481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365400"/>
              </p:ext>
            </p:extLst>
          </p:nvPr>
        </p:nvGraphicFramePr>
        <p:xfrm>
          <a:off x="7938" y="3005138"/>
          <a:ext cx="91313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13" name="Equation" r:id="rId4" imgW="2413000" imgH="228600" progId="Equation.3">
                  <p:embed/>
                </p:oleObj>
              </mc:Choice>
              <mc:Fallback>
                <p:oleObj name="Equation" r:id="rId4" imgW="241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" y="3005138"/>
                        <a:ext cx="9131300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77302" y="3852619"/>
            <a:ext cx="850199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for snow shoveling, Winter is good</a:t>
            </a:r>
          </a:p>
          <a:p>
            <a:r>
              <a:rPr lang="en-US" sz="4000" dirty="0">
                <a:latin typeface="Comic Sans MS" pitchFamily="66" charset="0"/>
              </a:rPr>
              <a:t>for planting,            </a:t>
            </a:r>
            <a:r>
              <a:rPr lang="en-US" sz="4000" dirty="0" smtClean="0">
                <a:latin typeface="Comic Sans MS" pitchFamily="66" charset="0"/>
              </a:rPr>
              <a:t>Spring  </a:t>
            </a:r>
            <a:r>
              <a:rPr lang="en-US" sz="4000" dirty="0">
                <a:latin typeface="Comic Sans MS" pitchFamily="66" charset="0"/>
              </a:rPr>
              <a:t>is good</a:t>
            </a:r>
          </a:p>
          <a:p>
            <a:r>
              <a:rPr lang="en-US" sz="4000" dirty="0">
                <a:latin typeface="Comic Sans MS" pitchFamily="66" charset="0"/>
              </a:rPr>
              <a:t>for leaf </a:t>
            </a:r>
            <a:r>
              <a:rPr lang="en-US" sz="4000" dirty="0" smtClean="0">
                <a:latin typeface="Comic Sans MS" pitchFamily="66" charset="0"/>
              </a:rPr>
              <a:t>watching,    Fall      is good</a:t>
            </a:r>
            <a:endParaRPr lang="en-US" sz="4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42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3539</TotalTime>
  <Words>182</Words>
  <Application>Microsoft Macintosh PowerPoint</Application>
  <PresentationFormat>On-screen Show (4:3)</PresentationFormat>
  <Paragraphs>40</Paragraphs>
  <Slides>7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1_Custom Design</vt:lpstr>
      <vt:lpstr>Equation</vt:lpstr>
      <vt:lpstr>Predicate Logic,III</vt:lpstr>
      <vt:lpstr>Math vs. English</vt:lpstr>
      <vt:lpstr>Math vs. English</vt:lpstr>
      <vt:lpstr>Math vs. English</vt:lpstr>
      <vt:lpstr>Math vs. English</vt:lpstr>
      <vt:lpstr>Math vs. English</vt:lpstr>
      <vt:lpstr>Math vs. English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430</cp:revision>
  <cp:lastPrinted>2016-02-12T00:26:50Z</cp:lastPrinted>
  <dcterms:created xsi:type="dcterms:W3CDTF">2011-02-11T16:24:00Z</dcterms:created>
  <dcterms:modified xsi:type="dcterms:W3CDTF">2016-02-13T01:41:07Z</dcterms:modified>
</cp:coreProperties>
</file>