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3" r:id="rId4"/>
    <p:sldId id="271" r:id="rId5"/>
    <p:sldId id="259" r:id="rId6"/>
    <p:sldId id="261" r:id="rId7"/>
    <p:sldId id="268" r:id="rId8"/>
    <p:sldId id="262" r:id="rId9"/>
    <p:sldId id="269" r:id="rId10"/>
    <p:sldId id="263" r:id="rId11"/>
    <p:sldId id="277" r:id="rId12"/>
    <p:sldId id="278" r:id="rId13"/>
    <p:sldId id="279" r:id="rId14"/>
    <p:sldId id="265" r:id="rId15"/>
    <p:sldId id="266" r:id="rId16"/>
    <p:sldId id="270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6DE"/>
    <a:srgbClr val="0000FF"/>
    <a:srgbClr val="008000"/>
    <a:srgbClr val="9751CB"/>
    <a:srgbClr val="CC0099"/>
    <a:srgbClr val="33CC33"/>
    <a:srgbClr val="E2AC00"/>
    <a:srgbClr val="F5FCFD"/>
    <a:srgbClr val="E9F8FB"/>
    <a:srgbClr val="E45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17" autoAdjust="0"/>
  </p:normalViewPr>
  <p:slideViewPr>
    <p:cSldViewPr snapToGrid="0" showGuides="1">
      <p:cViewPr varScale="1">
        <p:scale>
          <a:sx n="100" d="100"/>
          <a:sy n="100" d="100"/>
        </p:scale>
        <p:origin x="-336" y="-96"/>
      </p:cViewPr>
      <p:guideLst>
        <p:guide orient="horz" pos="2162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0" indent="0">
              <a:spcBef>
                <a:spcPts val="0"/>
              </a:spcBef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</a:t>
            </a:r>
            <a:r>
              <a:rPr lang="en-US" dirty="0" smtClean="0"/>
              <a:t>edit </a:t>
            </a:r>
            <a:r>
              <a:rPr lang="en-US" dirty="0" smtClean="0"/>
              <a:t>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028125" y="6556290"/>
            <a:ext cx="110626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</a:rPr>
              <a:t>countlogic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06288" y="2437279"/>
            <a:ext cx="8728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omic Sans MS"/>
                <a:cs typeface="Comic Sans MS"/>
              </a:rPr>
              <a:t>Why Predicate </a:t>
            </a:r>
            <a:r>
              <a:rPr lang="en-US" sz="6000" dirty="0">
                <a:latin typeface="Comic Sans MS"/>
                <a:cs typeface="Comic Sans MS"/>
              </a:rPr>
              <a:t>F</a:t>
            </a:r>
            <a:r>
              <a:rPr lang="en-US" sz="6000" dirty="0" smtClean="0">
                <a:latin typeface="Comic Sans MS"/>
                <a:cs typeface="Comic Sans MS"/>
              </a:rPr>
              <a:t>ormula </a:t>
            </a:r>
            <a:r>
              <a:rPr lang="en-US" sz="6000" dirty="0">
                <a:latin typeface="Comic Sans MS"/>
                <a:cs typeface="Comic Sans MS"/>
              </a:rPr>
              <a:t>V</a:t>
            </a:r>
            <a:r>
              <a:rPr lang="en-US" sz="6000" dirty="0" smtClean="0">
                <a:latin typeface="Comic Sans MS"/>
                <a:cs typeface="Comic Sans MS"/>
              </a:rPr>
              <a:t>alidity is Hard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415142"/>
            <a:ext cx="8951988" cy="4971143"/>
          </a:xfrm>
        </p:spPr>
        <p:txBody>
          <a:bodyPr/>
          <a:lstStyle/>
          <a:p>
            <a:r>
              <a:rPr lang="en-US" sz="4000" dirty="0" smtClean="0"/>
              <a:t>In particular, it is impossible to find a program (in any programming language you choose – say C++), that is capable of </a:t>
            </a:r>
            <a:r>
              <a:rPr lang="en-US" sz="4000" dirty="0" smtClean="0"/>
              <a:t>analyzing </a:t>
            </a:r>
            <a:r>
              <a:rPr lang="en-US" sz="4000" dirty="0" smtClean="0"/>
              <a:t>an </a:t>
            </a:r>
            <a:r>
              <a:rPr lang="en-US" sz="4000" dirty="0" smtClean="0">
                <a:solidFill>
                  <a:srgbClr val="0000FF"/>
                </a:solidFill>
              </a:rPr>
              <a:t>arbitrary program</a:t>
            </a:r>
            <a:r>
              <a:rPr lang="en-US" sz="4000" dirty="0" smtClean="0"/>
              <a:t>, not even to figure out </a:t>
            </a:r>
            <a:r>
              <a:rPr lang="en-US" sz="4000" dirty="0" smtClean="0"/>
              <a:t>if the </a:t>
            </a:r>
            <a:r>
              <a:rPr lang="en-US" sz="4000" dirty="0" smtClean="0"/>
              <a:t>program will eventually respond after it starts executing.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108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1422401"/>
            <a:ext cx="8986762" cy="4951790"/>
          </a:xfrm>
        </p:spPr>
        <p:txBody>
          <a:bodyPr/>
          <a:lstStyle/>
          <a:p>
            <a:r>
              <a:rPr lang="en-US" sz="4000" dirty="0" smtClean="0"/>
              <a:t>Since </a:t>
            </a:r>
            <a:r>
              <a:rPr lang="en-US" sz="4000" dirty="0" smtClean="0"/>
              <a:t>Counter Machines can simulate general register </a:t>
            </a:r>
            <a:r>
              <a:rPr lang="en-US" sz="4000" dirty="0" smtClean="0"/>
              <a:t>machines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09620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1422401"/>
            <a:ext cx="8986762" cy="4951790"/>
          </a:xfrm>
        </p:spPr>
        <p:txBody>
          <a:bodyPr/>
          <a:lstStyle/>
          <a:p>
            <a:r>
              <a:rPr lang="en-US" sz="4000" dirty="0" smtClean="0"/>
              <a:t>Since </a:t>
            </a:r>
            <a:r>
              <a:rPr lang="en-US" sz="4000" dirty="0" smtClean="0"/>
              <a:t>Counter Machines can simulate general register </a:t>
            </a:r>
            <a:r>
              <a:rPr lang="en-US" sz="4000" dirty="0" smtClean="0"/>
              <a:t>machines, and </a:t>
            </a:r>
            <a:r>
              <a:rPr lang="en-US" sz="4000" dirty="0" smtClean="0"/>
              <a:t>c</a:t>
            </a:r>
            <a:r>
              <a:rPr lang="en-US" sz="4000" dirty="0" smtClean="0"/>
              <a:t>ompilers </a:t>
            </a:r>
            <a:r>
              <a:rPr lang="en-US" sz="4000" dirty="0" smtClean="0"/>
              <a:t>translate arbitrary programs into register </a:t>
            </a:r>
            <a:r>
              <a:rPr lang="en-US" sz="4000" dirty="0" smtClean="0"/>
              <a:t>machine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00535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38" y="1422401"/>
            <a:ext cx="8986762" cy="4951790"/>
          </a:xfrm>
        </p:spPr>
        <p:txBody>
          <a:bodyPr/>
          <a:lstStyle/>
          <a:p>
            <a:r>
              <a:rPr lang="en-US" sz="4000" dirty="0" smtClean="0"/>
              <a:t>Since </a:t>
            </a:r>
            <a:r>
              <a:rPr lang="en-US" sz="4000" dirty="0" smtClean="0"/>
              <a:t>Counter Machines can simulate general register </a:t>
            </a:r>
            <a:r>
              <a:rPr lang="en-US" sz="4000" dirty="0" smtClean="0"/>
              <a:t>machines, and </a:t>
            </a:r>
            <a:r>
              <a:rPr lang="en-US" sz="4000" dirty="0" smtClean="0"/>
              <a:t>c</a:t>
            </a:r>
            <a:r>
              <a:rPr lang="en-US" sz="4000" dirty="0" smtClean="0"/>
              <a:t>ompilers </a:t>
            </a:r>
            <a:r>
              <a:rPr lang="en-US" sz="4000" dirty="0" smtClean="0"/>
              <a:t>translate arbitrary programs into register </a:t>
            </a:r>
            <a:r>
              <a:rPr lang="en-US" sz="4000" dirty="0" smtClean="0"/>
              <a:t>machine code, it must also be </a:t>
            </a:r>
            <a:r>
              <a:rPr lang="en-US" sz="4000" dirty="0" smtClean="0">
                <a:solidFill>
                  <a:srgbClr val="0000FF"/>
                </a:solidFill>
              </a:rPr>
              <a:t>impossible </a:t>
            </a:r>
            <a:r>
              <a:rPr lang="en-US" sz="4000" dirty="0" smtClean="0">
                <a:solidFill>
                  <a:srgbClr val="0000FF"/>
                </a:solidFill>
              </a:rPr>
              <a:t>to decide</a:t>
            </a:r>
            <a:r>
              <a:rPr lang="en-US" sz="4000" dirty="0" smtClean="0"/>
              <a:t> if an arbitrary Counter Machine will </a:t>
            </a:r>
            <a:r>
              <a:rPr lang="en-US" sz="4000" dirty="0" smtClean="0"/>
              <a:t>halt.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686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3" y="1463525"/>
            <a:ext cx="8394095" cy="460828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/>
              <a:t>basic </a:t>
            </a:r>
            <a:r>
              <a:rPr lang="en-US" sz="4000" dirty="0" smtClean="0"/>
              <a:t>insight from computability </a:t>
            </a:r>
            <a:r>
              <a:rPr lang="en-US" sz="4000" dirty="0" smtClean="0"/>
              <a:t>theory (covered </a:t>
            </a:r>
            <a:r>
              <a:rPr lang="en-US" sz="4000" dirty="0"/>
              <a:t>in a future </a:t>
            </a:r>
            <a:r>
              <a:rPr lang="en-US" sz="4000" dirty="0" smtClean="0"/>
              <a:t>lecture):</a:t>
            </a:r>
            <a:endParaRPr lang="en-US" sz="4000" dirty="0" smtClean="0"/>
          </a:p>
          <a:p>
            <a:r>
              <a:rPr lang="en-US" sz="4000" dirty="0" smtClean="0">
                <a:solidFill>
                  <a:srgbClr val="800000"/>
                </a:solidFill>
              </a:rPr>
              <a:t>Theorem: </a:t>
            </a:r>
            <a:r>
              <a:rPr lang="en-US" sz="4000" dirty="0" smtClean="0">
                <a:solidFill>
                  <a:srgbClr val="0000FF"/>
                </a:solidFill>
              </a:rPr>
              <a:t>The Halting problem </a:t>
            </a:r>
            <a:r>
              <a:rPr lang="en-US" sz="4000" dirty="0" smtClean="0"/>
              <a:t>for </a:t>
            </a:r>
            <a:r>
              <a:rPr lang="en-US" sz="4000" dirty="0" smtClean="0">
                <a:solidFill>
                  <a:srgbClr val="0000FF"/>
                </a:solidFill>
              </a:rPr>
              <a:t>Counter Machines </a:t>
            </a:r>
            <a:r>
              <a:rPr lang="en-US" sz="4000" dirty="0" smtClean="0">
                <a:solidFill>
                  <a:srgbClr val="000000"/>
                </a:solidFill>
              </a:rPr>
              <a:t>is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not decidable</a:t>
            </a:r>
            <a:endParaRPr lang="en-US" sz="4000" dirty="0">
              <a:solidFill>
                <a:srgbClr val="0000FF"/>
              </a:solidFill>
            </a:endParaRPr>
          </a:p>
          <a:p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   </a:t>
            </a:r>
            <a:r>
              <a:rPr lang="en-US" sz="4000" dirty="0" smtClean="0"/>
              <a:t>by </a:t>
            </a:r>
            <a:r>
              <a:rPr lang="en-US" sz="4000" dirty="0"/>
              <a:t>any </a:t>
            </a:r>
            <a:r>
              <a:rPr lang="en-US" sz="4000" dirty="0" smtClean="0"/>
              <a:t>progr</a:t>
            </a:r>
            <a:r>
              <a:rPr lang="en-US" sz="4000" dirty="0" smtClean="0"/>
              <a:t>am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76009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3" y="1463525"/>
            <a:ext cx="8394095" cy="4608285"/>
          </a:xfrm>
        </p:spPr>
        <p:txBody>
          <a:bodyPr/>
          <a:lstStyle/>
          <a:p>
            <a:r>
              <a:rPr lang="en-US" sz="4000" dirty="0" smtClean="0"/>
              <a:t>Now </a:t>
            </a:r>
            <a:r>
              <a:rPr lang="en-US" sz="4000" dirty="0" smtClean="0"/>
              <a:t>if we could decide the validity of </a:t>
            </a:r>
            <a:r>
              <a:rPr lang="en-US" sz="4000" dirty="0" err="1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 smtClean="0"/>
              <a:t>formulas,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we</a:t>
            </a:r>
            <a:r>
              <a:rPr lang="en-US" sz="4000" dirty="0" smtClean="0">
                <a:latin typeface="Lucida Blackletter"/>
                <a:cs typeface="Lucida Blackletter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could </a:t>
            </a:r>
            <a:r>
              <a:rPr lang="en-US" sz="4000" dirty="0" smtClean="0">
                <a:latin typeface="Comic Sans MS"/>
                <a:cs typeface="Comic Sans MS"/>
              </a:rPr>
              <a:t>decide </a:t>
            </a:r>
            <a:r>
              <a:rPr lang="en-US" sz="4000" dirty="0" smtClean="0">
                <a:latin typeface="Comic Sans MS"/>
                <a:cs typeface="Comic Sans MS"/>
              </a:rPr>
              <a:t>whether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would halt</a:t>
            </a:r>
            <a:r>
              <a:rPr lang="en-US" sz="4000" dirty="0" smtClean="0">
                <a:latin typeface="Comic Sans MS"/>
                <a:cs typeface="Comic Sans MS"/>
              </a:rPr>
              <a:t>.</a:t>
            </a:r>
            <a:endParaRPr lang="en-US" sz="4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4810946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Halting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3" y="1463525"/>
            <a:ext cx="8394095" cy="4608285"/>
          </a:xfrm>
        </p:spPr>
        <p:txBody>
          <a:bodyPr/>
          <a:lstStyle/>
          <a:p>
            <a:r>
              <a:rPr lang="en-US" sz="4000" dirty="0" smtClean="0"/>
              <a:t>Now </a:t>
            </a:r>
            <a:r>
              <a:rPr lang="en-US" sz="4000" dirty="0" smtClean="0"/>
              <a:t>if we could decide the validity of </a:t>
            </a:r>
            <a:r>
              <a:rPr lang="en-US" sz="4000" dirty="0" err="1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 smtClean="0"/>
              <a:t>formulas,</a:t>
            </a:r>
            <a:r>
              <a:rPr lang="en-US" sz="4000" dirty="0" smtClean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we</a:t>
            </a:r>
            <a:r>
              <a:rPr lang="en-US" sz="4000" dirty="0" smtClean="0">
                <a:latin typeface="Lucida Blackletter"/>
                <a:cs typeface="Lucida Blackletter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could </a:t>
            </a:r>
            <a:r>
              <a:rPr lang="en-US" sz="4000" dirty="0" smtClean="0">
                <a:latin typeface="Comic Sans MS"/>
                <a:cs typeface="Comic Sans MS"/>
              </a:rPr>
              <a:t>decide </a:t>
            </a:r>
            <a:r>
              <a:rPr lang="en-US" sz="4000" dirty="0" smtClean="0">
                <a:latin typeface="Comic Sans MS"/>
                <a:cs typeface="Comic Sans MS"/>
              </a:rPr>
              <a:t>whether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would halt.  </a:t>
            </a:r>
            <a:r>
              <a:rPr lang="en-US" sz="4000" dirty="0" smtClean="0">
                <a:latin typeface="Comic Sans MS"/>
                <a:cs typeface="Comic Sans MS"/>
              </a:rPr>
              <a:t>So </a:t>
            </a:r>
            <a:r>
              <a:rPr lang="en-US" sz="4000" dirty="0" smtClean="0">
                <a:latin typeface="Comic Sans MS"/>
                <a:cs typeface="Comic Sans MS"/>
              </a:rPr>
              <a:t>the validity problem must also be </a:t>
            </a:r>
            <a:r>
              <a:rPr lang="en-US" sz="4000" dirty="0" err="1" smtClean="0">
                <a:latin typeface="Comic Sans MS"/>
                <a:cs typeface="Comic Sans MS"/>
              </a:rPr>
              <a:t>undecidable</a:t>
            </a:r>
            <a:r>
              <a:rPr lang="en-US" sz="4000" dirty="0" smtClean="0">
                <a:latin typeface="Comic Sans MS"/>
                <a:cs typeface="Comic Sans MS"/>
              </a:rPr>
              <a:t>.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We’ll show next how, </a:t>
            </a:r>
            <a:r>
              <a:rPr lang="en-US" sz="4000" dirty="0">
                <a:latin typeface="Comic Sans MS"/>
                <a:cs typeface="Comic Sans MS"/>
              </a:rPr>
              <a:t>given any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to write out </a:t>
            </a:r>
            <a:r>
              <a:rPr lang="en-US" sz="4000" dirty="0" smtClean="0">
                <a:solidFill>
                  <a:srgbClr val="0000FF"/>
                </a:solidFill>
              </a:rPr>
              <a:t>F</a:t>
            </a:r>
            <a:r>
              <a:rPr lang="en-US" sz="4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  <a:r>
              <a:rPr lang="en-US" sz="40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endParaRPr lang="en-US" sz="40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470538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363538"/>
            <a:ext cx="7607300" cy="1033462"/>
          </a:xfrm>
        </p:spPr>
        <p:txBody>
          <a:bodyPr/>
          <a:lstStyle/>
          <a:p>
            <a:r>
              <a:rPr lang="en-US" dirty="0"/>
              <a:t>Logic F</a:t>
            </a:r>
            <a:r>
              <a:rPr lang="en-US" dirty="0" smtClean="0"/>
              <a:t>ormulas for Counter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5" y="1427240"/>
            <a:ext cx="8686800" cy="4838095"/>
          </a:xfrm>
        </p:spPr>
        <p:txBody>
          <a:bodyPr/>
          <a:lstStyle/>
          <a:p>
            <a:r>
              <a:rPr lang="en-US" sz="4000" dirty="0" smtClean="0"/>
              <a:t>Validity checking </a:t>
            </a:r>
            <a:r>
              <a:rPr lang="en-US" sz="4000" dirty="0" smtClean="0"/>
              <a:t>for predicate logic </a:t>
            </a:r>
            <a:r>
              <a:rPr lang="en-US" sz="4000" dirty="0" smtClean="0">
                <a:solidFill>
                  <a:srgbClr val="800000"/>
                </a:solidFill>
              </a:rPr>
              <a:t>has to be</a:t>
            </a:r>
            <a:r>
              <a:rPr lang="en-US" sz="4000" dirty="0" smtClean="0">
                <a:solidFill>
                  <a:srgbClr val="800000"/>
                </a:solidFill>
              </a:rPr>
              <a:t> hard</a:t>
            </a:r>
            <a:r>
              <a:rPr lang="en-US" sz="4000" dirty="0"/>
              <a:t> </a:t>
            </a:r>
            <a:r>
              <a:rPr lang="en-US" sz="4000" dirty="0" smtClean="0"/>
              <a:t>because</a:t>
            </a:r>
            <a:endParaRPr lang="el-GR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2220045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363538"/>
            <a:ext cx="7607300" cy="1033462"/>
          </a:xfrm>
        </p:spPr>
        <p:txBody>
          <a:bodyPr/>
          <a:lstStyle/>
          <a:p>
            <a:r>
              <a:rPr lang="en-US" dirty="0"/>
              <a:t>Logic F</a:t>
            </a:r>
            <a:r>
              <a:rPr lang="en-US" dirty="0" smtClean="0"/>
              <a:t>ormulas for Counter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5" y="1427240"/>
            <a:ext cx="8686800" cy="4838095"/>
          </a:xfrm>
        </p:spPr>
        <p:txBody>
          <a:bodyPr/>
          <a:lstStyle/>
          <a:p>
            <a:r>
              <a:rPr lang="en-US" sz="4000" dirty="0" smtClean="0"/>
              <a:t>Validity checking </a:t>
            </a:r>
            <a:r>
              <a:rPr lang="en-US" sz="4000" dirty="0" smtClean="0"/>
              <a:t>for predicate logic </a:t>
            </a:r>
            <a:r>
              <a:rPr lang="en-US" sz="4000" dirty="0" smtClean="0">
                <a:solidFill>
                  <a:srgbClr val="800000"/>
                </a:solidFill>
              </a:rPr>
              <a:t>has to be</a:t>
            </a:r>
            <a:r>
              <a:rPr lang="en-US" sz="4000" dirty="0" smtClean="0">
                <a:solidFill>
                  <a:srgbClr val="800000"/>
                </a:solidFill>
              </a:rPr>
              <a:t> hard</a:t>
            </a:r>
            <a:r>
              <a:rPr lang="en-US" sz="4000" dirty="0"/>
              <a:t> </a:t>
            </a:r>
            <a:r>
              <a:rPr lang="en-US" sz="4000" dirty="0" smtClean="0"/>
              <a:t>because y</a:t>
            </a:r>
            <a:r>
              <a:rPr lang="en-US" sz="4000" dirty="0" smtClean="0"/>
              <a:t>ou </a:t>
            </a:r>
            <a:r>
              <a:rPr lang="en-US" sz="4000" dirty="0" smtClean="0"/>
              <a:t>can take any counter machine </a:t>
            </a:r>
            <a:r>
              <a:rPr lang="en-US" sz="4000" dirty="0" smtClean="0"/>
              <a:t>program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endParaRPr lang="el-GR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4035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363538"/>
            <a:ext cx="7607300" cy="1033462"/>
          </a:xfrm>
        </p:spPr>
        <p:txBody>
          <a:bodyPr/>
          <a:lstStyle/>
          <a:p>
            <a:r>
              <a:rPr lang="en-US" dirty="0"/>
              <a:t>Logic F</a:t>
            </a:r>
            <a:r>
              <a:rPr lang="en-US" dirty="0" smtClean="0"/>
              <a:t>ormulas for Counter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55" y="1427240"/>
            <a:ext cx="8686800" cy="4838095"/>
          </a:xfrm>
        </p:spPr>
        <p:txBody>
          <a:bodyPr/>
          <a:lstStyle/>
          <a:p>
            <a:r>
              <a:rPr lang="en-US" sz="4000" dirty="0" smtClean="0"/>
              <a:t>Validity checking </a:t>
            </a:r>
            <a:r>
              <a:rPr lang="en-US" sz="4000" dirty="0" smtClean="0"/>
              <a:t>for predicate logic </a:t>
            </a:r>
            <a:r>
              <a:rPr lang="en-US" sz="4000" dirty="0" smtClean="0">
                <a:solidFill>
                  <a:srgbClr val="800000"/>
                </a:solidFill>
              </a:rPr>
              <a:t>has to be</a:t>
            </a:r>
            <a:r>
              <a:rPr lang="en-US" sz="4000" dirty="0" smtClean="0">
                <a:solidFill>
                  <a:srgbClr val="800000"/>
                </a:solidFill>
              </a:rPr>
              <a:t> hard</a:t>
            </a:r>
            <a:r>
              <a:rPr lang="en-US" sz="4000" dirty="0"/>
              <a:t> </a:t>
            </a:r>
            <a:r>
              <a:rPr lang="en-US" sz="4000" dirty="0" smtClean="0"/>
              <a:t>because y</a:t>
            </a:r>
            <a:r>
              <a:rPr lang="en-US" sz="4000" dirty="0" smtClean="0"/>
              <a:t>ou </a:t>
            </a:r>
            <a:r>
              <a:rPr lang="en-US" sz="4000" dirty="0" smtClean="0"/>
              <a:t>can take any counter machine </a:t>
            </a:r>
            <a:r>
              <a:rPr lang="en-US" sz="4000" dirty="0" smtClean="0"/>
              <a:t>program </a:t>
            </a:r>
            <a:r>
              <a:rPr lang="en-US" sz="4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and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write</a:t>
            </a:r>
            <a:r>
              <a:rPr lang="en-US" sz="4000" dirty="0" smtClean="0">
                <a:latin typeface="Comic Sans MS"/>
                <a:cs typeface="Comic Sans MS"/>
              </a:rPr>
              <a:t> a predicate </a:t>
            </a:r>
            <a:r>
              <a:rPr lang="en-US" sz="4000" dirty="0" smtClean="0">
                <a:latin typeface="Comic Sans MS"/>
                <a:cs typeface="Comic Sans MS"/>
              </a:rPr>
              <a:t>formula </a:t>
            </a:r>
            <a:r>
              <a:rPr lang="en-US" sz="4000" dirty="0" err="1" smtClean="0">
                <a:latin typeface="Comic Sans MS"/>
                <a:cs typeface="Comic Sans MS"/>
              </a:rPr>
              <a:t>F</a:t>
            </a:r>
            <a:r>
              <a:rPr lang="en-US" sz="40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4000" baseline="-25000" dirty="0">
                <a:solidFill>
                  <a:srgbClr val="0000FF"/>
                </a:solidFill>
                <a:latin typeface="Lucida Blackletter"/>
                <a:cs typeface="Lucida Blackletter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such </a:t>
            </a:r>
            <a:r>
              <a:rPr lang="en-US" sz="4000" dirty="0">
                <a:latin typeface="Comic Sans MS"/>
                <a:cs typeface="Comic Sans MS"/>
              </a:rPr>
              <a:t>that (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started with 0’s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in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all counters),</a:t>
            </a:r>
            <a:endParaRPr lang="en-US" sz="4000" dirty="0">
              <a:latin typeface="Comic Sans MS"/>
              <a:cs typeface="Comic Sans MS"/>
            </a:endParaRP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Lucida Blackletter"/>
                <a:cs typeface="Lucida Blackletter"/>
              </a:rPr>
              <a:t>p </a:t>
            </a:r>
            <a:r>
              <a:rPr lang="en-US" sz="5400" dirty="0">
                <a:solidFill>
                  <a:srgbClr val="008000"/>
                </a:solidFill>
                <a:latin typeface="Comic Sans MS"/>
                <a:cs typeface="Comic Sans MS"/>
              </a:rPr>
              <a:t>halts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 </a:t>
            </a:r>
            <a:r>
              <a:rPr lang="en-US" sz="5400" dirty="0" err="1" smtClean="0">
                <a:latin typeface="Comic Sans MS"/>
                <a:cs typeface="Comic Sans MS"/>
              </a:rPr>
              <a:t>F</a:t>
            </a:r>
            <a:r>
              <a:rPr lang="en-US" sz="5400" baseline="-25000" dirty="0" err="1" smtClean="0">
                <a:solidFill>
                  <a:srgbClr val="0000FF"/>
                </a:solidFill>
                <a:latin typeface="Lucida Blackletter"/>
                <a:cs typeface="Lucida Blackletter"/>
              </a:rPr>
              <a:t>p</a:t>
            </a:r>
            <a:r>
              <a:rPr lang="en-US" sz="5400" baseline="-25000" dirty="0" smtClean="0">
                <a:solidFill>
                  <a:srgbClr val="0000FF"/>
                </a:solidFill>
                <a:latin typeface="Lucida Blackletter"/>
                <a:cs typeface="Lucida Blackletter"/>
              </a:rPr>
              <a:t> 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is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valid</a:t>
            </a:r>
            <a:endParaRPr lang="el-GR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4291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150100" cy="982662"/>
          </a:xfrm>
        </p:spPr>
        <p:txBody>
          <a:bodyPr/>
          <a:lstStyle/>
          <a:p>
            <a:r>
              <a:rPr lang="en-US" sz="3600" dirty="0" smtClean="0"/>
              <a:t>Programs are hard to </a:t>
            </a:r>
            <a:r>
              <a:rPr lang="en-US" sz="3600" dirty="0" smtClean="0"/>
              <a:t>analyze!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016"/>
            <a:ext cx="8227181" cy="4471610"/>
          </a:xfrm>
        </p:spPr>
        <p:txBody>
          <a:bodyPr/>
          <a:lstStyle/>
          <a:p>
            <a:r>
              <a:rPr lang="en-US" sz="4400" dirty="0" smtClean="0"/>
              <a:t>You may already have some appreciation of how difficult it is to understand programs </a:t>
            </a:r>
            <a:endParaRPr lang="en-US" sz="4400" dirty="0" smtClean="0"/>
          </a:p>
          <a:p>
            <a:r>
              <a:rPr lang="en-US" sz="4400" dirty="0" smtClean="0"/>
              <a:t>– </a:t>
            </a:r>
            <a:r>
              <a:rPr lang="en-US" sz="4400" dirty="0" smtClean="0"/>
              <a:t>even small ones if they are “</a:t>
            </a:r>
            <a:r>
              <a:rPr lang="en-US" sz="4400" dirty="0" smtClean="0">
                <a:solidFill>
                  <a:srgbClr val="FF0000"/>
                </a:solidFill>
              </a:rPr>
              <a:t>spaghetti code</a:t>
            </a:r>
            <a:r>
              <a:rPr lang="en-US" sz="4400" dirty="0" smtClean="0"/>
              <a:t>” without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15149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1" y="1576009"/>
            <a:ext cx="8806844" cy="4773991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4400" dirty="0" smtClean="0"/>
              <a:t>In fact, it is a basic </a:t>
            </a:r>
            <a:r>
              <a:rPr lang="en-US" sz="4400" dirty="0" smtClean="0"/>
              <a:t>theorem that </a:t>
            </a:r>
            <a:r>
              <a:rPr lang="en-US" sz="4400" dirty="0" smtClean="0"/>
              <a:t>it is </a:t>
            </a:r>
            <a:r>
              <a:rPr lang="en-US" sz="4400" dirty="0" smtClean="0">
                <a:solidFill>
                  <a:srgbClr val="0000FF"/>
                </a:solidFill>
              </a:rPr>
              <a:t>logically </a:t>
            </a:r>
            <a:r>
              <a:rPr lang="en-US" sz="4400" dirty="0" smtClean="0">
                <a:solidFill>
                  <a:srgbClr val="0000FF"/>
                </a:solidFill>
              </a:rPr>
              <a:t>impossible</a:t>
            </a:r>
            <a:endParaRPr lang="en-US" sz="4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150100" cy="982662"/>
          </a:xfrm>
        </p:spPr>
        <p:txBody>
          <a:bodyPr/>
          <a:lstStyle/>
          <a:p>
            <a:r>
              <a:rPr lang="en-US" sz="3600" dirty="0" smtClean="0"/>
              <a:t>Programs are hard to </a:t>
            </a:r>
            <a:r>
              <a:rPr lang="en-US" sz="3600" dirty="0" smtClean="0"/>
              <a:t>analyze!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5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1" y="1576009"/>
            <a:ext cx="8806844" cy="4773991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4400" dirty="0" smtClean="0"/>
              <a:t>In fact, it is a basic </a:t>
            </a:r>
            <a:r>
              <a:rPr lang="en-US" sz="4400" dirty="0" smtClean="0"/>
              <a:t>theorem </a:t>
            </a:r>
            <a:r>
              <a:rPr lang="en-US" sz="4400" dirty="0" smtClean="0"/>
              <a:t>that it is </a:t>
            </a:r>
            <a:r>
              <a:rPr lang="en-US" sz="4400" dirty="0" smtClean="0">
                <a:solidFill>
                  <a:srgbClr val="0000FF"/>
                </a:solidFill>
              </a:rPr>
              <a:t>logically </a:t>
            </a:r>
            <a:r>
              <a:rPr lang="en-US" sz="4400" dirty="0" smtClean="0">
                <a:solidFill>
                  <a:srgbClr val="E416DE"/>
                </a:solidFill>
              </a:rPr>
              <a:t>impossible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for any </a:t>
            </a:r>
            <a:r>
              <a:rPr lang="en-US" sz="4400" dirty="0" smtClean="0">
                <a:solidFill>
                  <a:srgbClr val="0000FF"/>
                </a:solidFill>
              </a:rPr>
              <a:t>single program</a:t>
            </a:r>
            <a:r>
              <a:rPr lang="en-US" sz="4400" dirty="0" smtClean="0"/>
              <a:t> to </a:t>
            </a:r>
            <a:r>
              <a:rPr lang="en-US" sz="4400" dirty="0" smtClean="0"/>
              <a:t>analyze automatically </a:t>
            </a:r>
            <a:r>
              <a:rPr lang="en-US" sz="4400" dirty="0" smtClean="0"/>
              <a:t>the </a:t>
            </a:r>
            <a:r>
              <a:rPr lang="en-US" sz="4400" dirty="0" smtClean="0"/>
              <a:t>behavior </a:t>
            </a:r>
            <a:r>
              <a:rPr lang="en-US" sz="4400" dirty="0" smtClean="0"/>
              <a:t>of</a:t>
            </a:r>
          </a:p>
          <a:p>
            <a:pPr marL="0">
              <a:spcBef>
                <a:spcPts val="0"/>
              </a:spcBef>
            </a:pPr>
            <a:r>
              <a:rPr lang="en-US" sz="4400" dirty="0">
                <a:solidFill>
                  <a:srgbClr val="E416DE"/>
                </a:solidFill>
              </a:rPr>
              <a:t> </a:t>
            </a:r>
            <a:r>
              <a:rPr lang="en-US" sz="4400" dirty="0" smtClean="0">
                <a:solidFill>
                  <a:srgbClr val="E416DE"/>
                </a:solidFill>
              </a:rPr>
              <a:t> </a:t>
            </a:r>
            <a:r>
              <a:rPr lang="en-US" sz="4400" dirty="0" smtClean="0">
                <a:solidFill>
                  <a:srgbClr val="E416DE"/>
                </a:solidFill>
              </a:rPr>
              <a:t>every </a:t>
            </a:r>
            <a:r>
              <a:rPr lang="en-US" sz="4400" dirty="0" smtClean="0">
                <a:solidFill>
                  <a:srgbClr val="E416DE"/>
                </a:solidFill>
              </a:rPr>
              <a:t>possible</a:t>
            </a:r>
            <a:r>
              <a:rPr lang="en-US" sz="4400" dirty="0" smtClean="0"/>
              <a:t> program.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7150100" cy="982662"/>
          </a:xfrm>
        </p:spPr>
        <p:txBody>
          <a:bodyPr/>
          <a:lstStyle/>
          <a:p>
            <a:r>
              <a:rPr lang="en-US" sz="3600" dirty="0" smtClean="0"/>
              <a:t>Programs are hard to </a:t>
            </a:r>
            <a:r>
              <a:rPr lang="en-US" sz="3600" dirty="0" smtClean="0"/>
              <a:t>analyze!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01756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415142"/>
            <a:ext cx="8951988" cy="4971143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4000" dirty="0" smtClean="0"/>
              <a:t>In particular, it is impossible to find a program (in any programming language you choose – say C++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392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415142"/>
            <a:ext cx="8951988" cy="4971143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4000" dirty="0" smtClean="0"/>
              <a:t>In particular, it is impossible to find a program (in any programming language you choose – say C++), that is capable of </a:t>
            </a:r>
            <a:r>
              <a:rPr lang="en-US" sz="4000" dirty="0" smtClean="0"/>
              <a:t>analyzing </a:t>
            </a:r>
            <a:r>
              <a:rPr lang="en-US" sz="4000" dirty="0" smtClean="0"/>
              <a:t>an </a:t>
            </a:r>
            <a:r>
              <a:rPr lang="en-US" sz="4000" dirty="0" smtClean="0">
                <a:solidFill>
                  <a:srgbClr val="0000FF"/>
                </a:solidFill>
              </a:rPr>
              <a:t>arbitrary </a:t>
            </a:r>
            <a:r>
              <a:rPr lang="en-US" sz="4000" dirty="0" smtClean="0">
                <a:solidFill>
                  <a:srgbClr val="0000FF"/>
                </a:solidFill>
              </a:rPr>
              <a:t>program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65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3942</TotalTime>
  <Words>460</Words>
  <Application>Microsoft Macintosh PowerPoint</Application>
  <PresentationFormat>On-screen Show (4:3)</PresentationFormat>
  <Paragraphs>37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1_Custom Design</vt:lpstr>
      <vt:lpstr>PowerPoint Presentation</vt:lpstr>
      <vt:lpstr>Logic Formulas for Counter Machines</vt:lpstr>
      <vt:lpstr>Logic Formulas for Counter Machines</vt:lpstr>
      <vt:lpstr>Logic Formulas for Counter Machines</vt:lpstr>
      <vt:lpstr>Programs are hard to analyze!</vt:lpstr>
      <vt:lpstr>Programs are hard to analyze!</vt:lpstr>
      <vt:lpstr>Programs are hard to analyze!</vt:lpstr>
      <vt:lpstr>PowerPoint Presentation</vt:lpstr>
      <vt:lpstr>PowerPoint Presentation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  <vt:lpstr>The Halting Problem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512</cp:revision>
  <cp:lastPrinted>2016-02-13T02:31:37Z</cp:lastPrinted>
  <dcterms:created xsi:type="dcterms:W3CDTF">2011-02-11T16:24:00Z</dcterms:created>
  <dcterms:modified xsi:type="dcterms:W3CDTF">2016-02-16T16:04:30Z</dcterms:modified>
</cp:coreProperties>
</file>