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0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1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notesSlides/notesSlide22.xml" ContentType="application/vnd.openxmlformats-officedocument.presentationml.notesSlide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24.xml" ContentType="application/vnd.openxmlformats-officedocument.presentationml.notesSlide+xml"/>
  <Override PartName="/ppt/embeddings/oleObject42.bin" ContentType="application/vnd.openxmlformats-officedocument.oleObject"/>
  <Override PartName="/ppt/notesSlides/notesSlide25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7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28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29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0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31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32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33.xml" ContentType="application/vnd.openxmlformats-officedocument.presentationml.notesSlide+xml"/>
  <Override PartName="/ppt/embeddings/oleObject64.bin" ContentType="application/vnd.openxmlformats-officedocument.oleObject"/>
  <Override PartName="/ppt/notesSlides/notesSlide34.xml" ContentType="application/vnd.openxmlformats-officedocument.presentationml.notesSlide+xml"/>
  <Override PartName="/ppt/embeddings/oleObject65.bin" ContentType="application/vnd.openxmlformats-officedocument.oleObject"/>
  <Override PartName="/ppt/notesSlides/notesSlide35.xml" ContentType="application/vnd.openxmlformats-officedocument.presentationml.notesSlide+xml"/>
  <Override PartName="/ppt/embeddings/oleObject66.bin" ContentType="application/vnd.openxmlformats-officedocument.oleObject"/>
  <Override PartName="/ppt/notesSlides/notesSlide36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notesSlides/notesSlide37.xml" ContentType="application/vnd.openxmlformats-officedocument.presentationml.notesSlide+xml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8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39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notesSlides/notesSlide40.xml" ContentType="application/vnd.openxmlformats-officedocument.presentationml.notesSlide+xml"/>
  <Override PartName="/ppt/embeddings/oleObject75.bin" ContentType="application/vnd.openxmlformats-officedocument.oleObject"/>
  <Override PartName="/ppt/notesSlides/notesSlide41.xml" ContentType="application/vnd.openxmlformats-officedocument.presentationml.notesSlide+xml"/>
  <Override PartName="/ppt/embeddings/oleObject76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2"/>
  </p:notesMasterIdLst>
  <p:handoutMasterIdLst>
    <p:handoutMasterId r:id="rId53"/>
  </p:handoutMasterIdLst>
  <p:sldIdLst>
    <p:sldId id="392" r:id="rId3"/>
    <p:sldId id="447" r:id="rId4"/>
    <p:sldId id="488" r:id="rId5"/>
    <p:sldId id="493" r:id="rId6"/>
    <p:sldId id="491" r:id="rId7"/>
    <p:sldId id="505" r:id="rId8"/>
    <p:sldId id="507" r:id="rId9"/>
    <p:sldId id="496" r:id="rId10"/>
    <p:sldId id="495" r:id="rId11"/>
    <p:sldId id="489" r:id="rId12"/>
    <p:sldId id="506" r:id="rId13"/>
    <p:sldId id="494" r:id="rId14"/>
    <p:sldId id="510" r:id="rId15"/>
    <p:sldId id="513" r:id="rId16"/>
    <p:sldId id="514" r:id="rId17"/>
    <p:sldId id="509" r:id="rId18"/>
    <p:sldId id="511" r:id="rId19"/>
    <p:sldId id="512" r:id="rId20"/>
    <p:sldId id="541" r:id="rId21"/>
    <p:sldId id="540" r:id="rId22"/>
    <p:sldId id="515" r:id="rId23"/>
    <p:sldId id="508" r:id="rId24"/>
    <p:sldId id="516" r:id="rId25"/>
    <p:sldId id="497" r:id="rId26"/>
    <p:sldId id="519" r:id="rId27"/>
    <p:sldId id="517" r:id="rId28"/>
    <p:sldId id="521" r:id="rId29"/>
    <p:sldId id="520" r:id="rId30"/>
    <p:sldId id="542" r:id="rId31"/>
    <p:sldId id="498" r:id="rId32"/>
    <p:sldId id="533" r:id="rId33"/>
    <p:sldId id="539" r:id="rId34"/>
    <p:sldId id="499" r:id="rId35"/>
    <p:sldId id="543" r:id="rId36"/>
    <p:sldId id="522" r:id="rId37"/>
    <p:sldId id="525" r:id="rId38"/>
    <p:sldId id="529" r:id="rId39"/>
    <p:sldId id="530" r:id="rId40"/>
    <p:sldId id="532" r:id="rId41"/>
    <p:sldId id="534" r:id="rId42"/>
    <p:sldId id="535" r:id="rId43"/>
    <p:sldId id="531" r:id="rId44"/>
    <p:sldId id="536" r:id="rId45"/>
    <p:sldId id="537" r:id="rId46"/>
    <p:sldId id="538" r:id="rId47"/>
    <p:sldId id="503" r:id="rId48"/>
    <p:sldId id="523" r:id="rId49"/>
    <p:sldId id="504" r:id="rId50"/>
    <p:sldId id="501" r:id="rId51"/>
  </p:sldIdLst>
  <p:sldSz cx="9144000" cy="6858000" type="screen4x3"/>
  <p:notesSz cx="9601200" cy="7315200"/>
  <p:custDataLst>
    <p:tags r:id="rId5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6" d="100"/>
          <a:sy n="116" d="100"/>
        </p:scale>
        <p:origin x="-264" y="-88"/>
      </p:cViewPr>
      <p:guideLst>
        <p:guide orient="horz" pos="2112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Relationship Id="rId3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19.emf"/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0.emf"/><Relationship Id="rId5" Type="http://schemas.openxmlformats.org/officeDocument/2006/relationships/image" Target="../media/image19.emf"/><Relationship Id="rId1" Type="http://schemas.openxmlformats.org/officeDocument/2006/relationships/image" Target="../media/image21.emf"/><Relationship Id="rId2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25.emf"/><Relationship Id="rId3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25.emf"/><Relationship Id="rId3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12</a:t>
            </a:r>
            <a:r>
              <a:rPr lang="en-US" sz="1100" dirty="0" smtClean="0">
                <a:latin typeface="Comic Sans MS" pitchFamily="66" charset="0"/>
              </a:rPr>
              <a:t>, 2016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1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1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31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73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74.bin"/><Relationship Id="rId7" Type="http://schemas.openxmlformats.org/officeDocument/2006/relationships/image" Target="../media/image44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75.bin"/><Relationship Id="rId5" Type="http://schemas.openxmlformats.org/officeDocument/2006/relationships/image" Target="../media/image44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76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1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1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43212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8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400">
        <p:fade/>
      </p:transition>
    </mc:Choice>
    <mc:Fallback>
      <p:transition xmlns:p14="http://schemas.microsoft.com/office/powerpoint/2010/main" spd="slow" advClick="0" advTm="4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12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3082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420205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1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4714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5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0425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9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67688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3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38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3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3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84975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67623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41099"/>
              </p:ext>
            </p:extLst>
          </p:nvPr>
        </p:nvGraphicFramePr>
        <p:xfrm>
          <a:off x="2395538" y="3441700"/>
          <a:ext cx="66627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7" name="Equation" r:id="rId8" imgW="1905000" imgH="228600" progId="Equation.DSMT4">
                  <p:embed/>
                </p:oleObj>
              </mc:Choice>
              <mc:Fallback>
                <p:oleObj name="Equation" r:id="rId8" imgW="190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5538" y="3441700"/>
                        <a:ext cx="666273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1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2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3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4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08151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5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5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6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7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8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4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5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6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7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37271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35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4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41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8803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1037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8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9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00" name="Equation" r:id="rId8" imgW="177800" imgH="241300" progId="Equation.DSMT4">
                    <p:embed/>
                  </p:oleObj>
                </mc:Choice>
                <mc:Fallback>
                  <p:oleObj name="Equation" r:id="rId8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80963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0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1460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1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911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1" name="Equation" r:id="rId6" imgW="1371600" imgH="482600" progId="Equation.DSMT4">
                  <p:embed/>
                </p:oleObj>
              </mc:Choice>
              <mc:Fallback>
                <p:oleObj name="Equation" r:id="rId6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27458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2" name="Equation" r:id="rId8" imgW="1803400" imgH="482600" progId="Equation.DSMT4">
                  <p:embed/>
                </p:oleObj>
              </mc:Choice>
              <mc:Fallback>
                <p:oleObj name="Equation" r:id="rId8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The text describes a bunch of algebraic rules to prove that propositional formulas are equivalent</a:t>
            </a:r>
          </a:p>
          <a:p>
            <a:pPr algn="l"/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70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13083"/>
              </p:ext>
            </p:extLst>
          </p:nvPr>
        </p:nvGraphicFramePr>
        <p:xfrm>
          <a:off x="700088" y="21431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1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088" y="21431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75096"/>
              </p:ext>
            </p:extLst>
          </p:nvPr>
        </p:nvGraphicFramePr>
        <p:xfrm>
          <a:off x="641350" y="3251200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2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3251200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14378"/>
              </p:ext>
            </p:extLst>
          </p:nvPr>
        </p:nvGraphicFramePr>
        <p:xfrm>
          <a:off x="16621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3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21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2744"/>
              </p:ext>
            </p:extLst>
          </p:nvPr>
        </p:nvGraphicFramePr>
        <p:xfrm>
          <a:off x="1694657" y="42418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4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4657" y="42418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0030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3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98136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794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24699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2783" y="1320800"/>
            <a:ext cx="4993817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90865"/>
              </p:ext>
            </p:extLst>
          </p:nvPr>
        </p:nvGraphicFramePr>
        <p:xfrm>
          <a:off x="387350" y="22606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4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22606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9959" y="3087536"/>
            <a:ext cx="7116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(</a:t>
            </a:r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OR)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39679"/>
              </p:ext>
            </p:extLst>
          </p:nvPr>
        </p:nvGraphicFramePr>
        <p:xfrm>
          <a:off x="952500" y="40435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05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40435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14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2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2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300" y="28012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03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got </a:t>
            </a:r>
            <a:r>
              <a:rPr lang="en-US" sz="6000" dirty="0" smtClean="0">
                <a:latin typeface="Comic Sans MS" pitchFamily="66" charset="0"/>
              </a:rPr>
              <a:t>to </a:t>
            </a:r>
            <a:r>
              <a:rPr lang="en-US" sz="6000" dirty="0" smtClean="0">
                <a:latin typeface="Comic Sans MS" pitchFamily="66" charset="0"/>
              </a:rPr>
              <a:t>disjunctive form!</a:t>
            </a:r>
            <a:endParaRPr lang="en-US" sz="6000" dirty="0" smtClean="0"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to get normal form: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74114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6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68700" y="383540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7736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19787"/>
              </p:ext>
            </p:extLst>
          </p:nvPr>
        </p:nvGraphicFramePr>
        <p:xfrm>
          <a:off x="457200" y="32385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2385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5300" y="3860800"/>
            <a:ext cx="3452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3732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262248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8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084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9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400">
        <p:fade/>
      </p:transition>
    </mc:Choice>
    <mc:Fallback xmlns="">
      <p:transition xmlns:p14="http://schemas.microsoft.com/office/powerpoint/2010/main" spd="med" advClick="0" advTm="4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1275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0100" y="2324100"/>
            <a:ext cx="7540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change each term to DNF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48072"/>
              </p:ext>
            </p:extLst>
          </p:nvPr>
        </p:nvGraphicFramePr>
        <p:xfrm>
          <a:off x="593725" y="32321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1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25" y="32321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4927600"/>
            <a:ext cx="5198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DNF as desired</a:t>
            </a:r>
          </a:p>
        </p:txBody>
      </p:sp>
    </p:spTree>
    <p:extLst>
      <p:ext uri="{BB962C8B-B14F-4D97-AF65-F5344CB8AC3E}">
        <p14:creationId xmlns:p14="http://schemas.microsoft.com/office/powerpoint/2010/main" val="12696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67137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0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10746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10633"/>
              </p:ext>
            </p:extLst>
          </p:nvPr>
        </p:nvGraphicFramePr>
        <p:xfrm>
          <a:off x="2206625" y="1352550"/>
          <a:ext cx="46624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2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6625" y="1352550"/>
                        <a:ext cx="466248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6000" y="4114800"/>
            <a:ext cx="72942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latin typeface="Comic Sans MS" pitchFamily="66" charset="0"/>
              </a:rPr>
              <a:t>alphabetized DNF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0" y="3022600"/>
            <a:ext cx="4331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book keeping</a:t>
            </a: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if two formulas are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alphabetized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algebraic copy of the</a:t>
            </a:r>
          </a:p>
          <a:p>
            <a:r>
              <a:rPr lang="en-US" sz="5400" dirty="0" smtClean="0">
                <a:solidFill>
                  <a:srgbClr val="F80214"/>
                </a:solidFill>
                <a:latin typeface="Comic Sans MS" pitchFamily="66" charset="0"/>
              </a:rPr>
              <a:t>truth table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0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1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2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66524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92193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3" name="Equation" r:id="rId6" imgW="2159000" imgH="457200" progId="Equation.DSMT4">
                  <p:embed/>
                </p:oleObj>
              </mc:Choice>
              <mc:Fallback>
                <p:oleObj name="Equation" r:id="rId6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7914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XOR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and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200" y="5377576"/>
            <a:ext cx="877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39727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518775"/>
              </p:ext>
            </p:extLst>
          </p:nvPr>
        </p:nvGraphicFramePr>
        <p:xfrm>
          <a:off x="465138" y="2406650"/>
          <a:ext cx="827563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3" name="Equation" r:id="rId6" imgW="2159000" imgH="685800" progId="Equation.DSMT4">
                  <p:embed/>
                </p:oleObj>
              </mc:Choice>
              <mc:Fallback>
                <p:oleObj name="Equation" r:id="rId6" imgW="2159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138" y="2406650"/>
                        <a:ext cx="8275637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48224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2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9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</TotalTime>
  <Words>685</Words>
  <Application>Microsoft Macintosh PowerPoint</Application>
  <PresentationFormat>On-screen Show (4:3)</PresentationFormat>
  <Paragraphs>212</Paragraphs>
  <Slides>49</Slides>
  <Notes>49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6.042 Lecture Template</vt:lpstr>
      <vt:lpstr>1_6.042 Lecture Template</vt:lpstr>
      <vt:lpstr>Equation</vt:lpstr>
      <vt:lpstr>MathType 6.0 Equation</vt:lpstr>
      <vt:lpstr>Propositional Algebra</vt:lpstr>
      <vt:lpstr>Proving Equivalence</vt:lpstr>
      <vt:lpstr>Proving Validity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736</cp:revision>
  <cp:lastPrinted>2016-02-10T05:19:17Z</cp:lastPrinted>
  <dcterms:created xsi:type="dcterms:W3CDTF">2011-02-09T15:01:58Z</dcterms:created>
  <dcterms:modified xsi:type="dcterms:W3CDTF">2016-02-12T03:28:53Z</dcterms:modified>
</cp:coreProperties>
</file>