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2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728" r:id="rId2"/>
    <p:sldId id="819" r:id="rId3"/>
    <p:sldId id="896" r:id="rId4"/>
    <p:sldId id="876" r:id="rId5"/>
    <p:sldId id="901" r:id="rId6"/>
    <p:sldId id="908" r:id="rId7"/>
    <p:sldId id="907" r:id="rId8"/>
    <p:sldId id="905" r:id="rId9"/>
    <p:sldId id="912" r:id="rId10"/>
    <p:sldId id="918" r:id="rId11"/>
    <p:sldId id="919" r:id="rId12"/>
    <p:sldId id="880" r:id="rId13"/>
    <p:sldId id="916" r:id="rId14"/>
    <p:sldId id="917" r:id="rId15"/>
    <p:sldId id="898" r:id="rId16"/>
    <p:sldId id="915" r:id="rId17"/>
    <p:sldId id="914" r:id="rId18"/>
    <p:sldId id="900" r:id="rId19"/>
    <p:sldId id="874" r:id="rId20"/>
    <p:sldId id="820" r:id="rId21"/>
    <p:sldId id="821" r:id="rId22"/>
    <p:sldId id="854" r:id="rId23"/>
    <p:sldId id="822" r:id="rId24"/>
    <p:sldId id="879" r:id="rId25"/>
    <p:sldId id="877" r:id="rId26"/>
  </p:sldIdLst>
  <p:sldSz cx="9144000" cy="6858000" type="screen4x3"/>
  <p:notesSz cx="9601200" cy="73152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0A8"/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7" autoAdjust="0"/>
    <p:restoredTop sz="96453" autoAdjust="0"/>
  </p:normalViewPr>
  <p:slideViewPr>
    <p:cSldViewPr showGuides="1">
      <p:cViewPr varScale="1">
        <p:scale>
          <a:sx n="123" d="100"/>
          <a:sy n="123" d="100"/>
        </p:scale>
        <p:origin x="-120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CF9AA-5D80-4D6C-B41D-D753E8B204F1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B675-4226-4AF9-9E43-532C9224C07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14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53B675-4226-4AF9-9E43-532C9224C07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29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19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B60BD-CD29-4D5D-A54D-65476C85DAF4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9B419-2D8B-4E44-AB55-B9558F7E4787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24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25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pulverizer</a:t>
            </a:r>
            <a:r>
              <a:rPr lang="en-US" dirty="0" smtClean="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pulverizer</a:t>
            </a:r>
            <a:r>
              <a:rPr lang="en-US" dirty="0" smtClean="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pulverizer</a:t>
            </a:r>
            <a:r>
              <a:rPr lang="en-US" dirty="0" smtClean="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pulverizer</a:t>
            </a:r>
            <a:r>
              <a:rPr lang="en-US" dirty="0" smtClean="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pulverizer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March 6,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pulverizer</a:t>
            </a:r>
            <a:r>
              <a:rPr lang="en-US" dirty="0" smtClean="0">
                <a:latin typeface="Comic Sans MS" pitchFamily="8" charset="0"/>
              </a:rPr>
              <a:t>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eaLnBrk="1" hangingPunct="1"/>
            <a:r>
              <a:rPr lang="en-US" sz="6600" b="1" dirty="0"/>
              <a:t>GCD’s &amp; linear </a:t>
            </a:r>
            <a:r>
              <a:rPr lang="en-US" sz="6600" b="1" dirty="0" smtClean="0"/>
              <a:t>combinations:</a:t>
            </a:r>
          </a:p>
          <a:p>
            <a:pPr eaLnBrk="1" hangingPunct="1"/>
            <a:r>
              <a:rPr lang="en-US" sz="6600" b="1" dirty="0" smtClean="0"/>
              <a:t>The </a:t>
            </a:r>
            <a:r>
              <a:rPr lang="en-US" sz="6600" b="1" dirty="0" err="1" smtClean="0"/>
              <a:t>Pulverizer</a:t>
            </a:r>
            <a:endParaRPr lang="en-US" sz="6600" b="1" dirty="0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914400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54864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Finding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 and </a:t>
            </a:r>
            <a:r>
              <a:rPr lang="en-US" sz="5400" dirty="0" smtClean="0">
                <a:solidFill>
                  <a:srgbClr val="FF00FF"/>
                </a:solidFill>
              </a:rPr>
              <a:t>t</a:t>
            </a:r>
            <a:endParaRPr lang="en-US" sz="4800" dirty="0" smtClean="0">
              <a:solidFill>
                <a:srgbClr val="FF00FF"/>
              </a:solidFill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pulverizer</a:t>
            </a:r>
            <a:r>
              <a:rPr lang="en-US" dirty="0" smtClean="0">
                <a:latin typeface="Comic Sans MS" pitchFamily="8" charset="0"/>
              </a:rPr>
              <a:t>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371600"/>
            <a:ext cx="49530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</a:t>
            </a:r>
            <a:r>
              <a:rPr lang="en-US" sz="3200" dirty="0">
                <a:solidFill>
                  <a:srgbClr val="FF00FF"/>
                </a:solidFill>
              </a:rPr>
              <a:t> 1</a:t>
            </a:r>
            <a:r>
              <a:rPr lang="en-US" sz="3600" dirty="0" smtClean="0">
                <a:solidFill>
                  <a:srgbClr val="0000FF"/>
                </a:solidFill>
              </a:rPr>
              <a:t>·a</a:t>
            </a:r>
            <a:r>
              <a:rPr lang="en-US" sz="3200" dirty="0" smtClean="0"/>
              <a:t>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FF"/>
                </a:solidFill>
              </a:rPr>
              <a:t>-1</a:t>
            </a:r>
            <a:r>
              <a:rPr lang="en-US" sz="3200" dirty="0" smtClean="0"/>
              <a:t>·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endParaRPr lang="en-US" sz="3200" dirty="0"/>
          </a:p>
          <a:p>
            <a:r>
              <a:rPr lang="en-US" sz="3200" dirty="0" smtClean="0"/>
              <a:t>so   87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 smtClean="0"/>
              <a:t>·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200" dirty="0" smtClean="0"/>
              <a:t> </a:t>
            </a:r>
            <a:r>
              <a:rPr lang="en-US" sz="3200" dirty="0">
                <a:solidFill>
                  <a:srgbClr val="FF00FF"/>
                </a:solidFill>
              </a:rPr>
              <a:t>–</a:t>
            </a:r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</a:t>
            </a:r>
            <a:r>
              <a:rPr lang="en-US" sz="3200" dirty="0" smtClean="0">
                <a:solidFill>
                  <a:srgbClr val="FF00FF"/>
                </a:solidFill>
              </a:rPr>
              <a:t>-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 smtClean="0"/>
              <a:t>·</a:t>
            </a:r>
            <a:r>
              <a:rPr lang="en-US" sz="3600" dirty="0" smtClean="0">
                <a:solidFill>
                  <a:srgbClr val="0000CC"/>
                </a:solidFill>
              </a:rPr>
              <a:t>a</a:t>
            </a:r>
            <a:r>
              <a:rPr lang="en-US" sz="3200" dirty="0" smtClean="0"/>
              <a:t>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FF"/>
                </a:solidFill>
              </a:rPr>
              <a:t>2</a:t>
            </a:r>
            <a:r>
              <a:rPr lang="en-US" sz="3200" dirty="0" smtClean="0"/>
              <a:t>∙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endParaRPr lang="en-US" sz="3200" dirty="0"/>
          </a:p>
          <a:p>
            <a:r>
              <a:rPr lang="en-US" sz="3200" dirty="0" smtClean="0"/>
              <a:t>so   </a:t>
            </a:r>
            <a:r>
              <a:rPr lang="en-US" sz="3200" dirty="0"/>
              <a:t>58 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·406 - </a:t>
            </a:r>
            <a:r>
              <a:rPr lang="en-US" sz="3200" dirty="0">
                <a:solidFill>
                  <a:srgbClr val="FF00FF"/>
                </a:solidFill>
              </a:rPr>
              <a:t>4</a:t>
            </a:r>
            <a:r>
              <a:rPr lang="en-US" sz="3200" dirty="0"/>
              <a:t>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FF00FF"/>
                </a:solidFill>
              </a:rPr>
              <a:t>5</a:t>
            </a:r>
            <a:r>
              <a:rPr lang="en-US" sz="3200" dirty="0" smtClean="0"/>
              <a:t>·</a:t>
            </a:r>
            <a:r>
              <a:rPr lang="en-US" sz="3600" dirty="0" smtClean="0">
                <a:solidFill>
                  <a:srgbClr val="0000CC"/>
                </a:solidFill>
              </a:rPr>
              <a:t>a</a:t>
            </a:r>
            <a:r>
              <a:rPr lang="en-US" sz="3200" dirty="0" smtClean="0"/>
              <a:t>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FF"/>
                </a:solidFill>
              </a:rPr>
              <a:t>-9</a:t>
            </a:r>
            <a:r>
              <a:rPr lang="en-US" sz="3200" dirty="0" smtClean="0"/>
              <a:t>·</a:t>
            </a:r>
            <a:r>
              <a:rPr lang="en-US" sz="3600" dirty="0" smtClean="0">
                <a:solidFill>
                  <a:srgbClr val="0000CC"/>
                </a:solidFill>
              </a:rPr>
              <a:t>b</a:t>
            </a:r>
            <a:endParaRPr lang="en-US" sz="3200" dirty="0"/>
          </a:p>
          <a:p>
            <a:r>
              <a:rPr lang="en-US" sz="3200" dirty="0" smtClean="0"/>
              <a:t>so   29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·87 </a:t>
            </a:r>
            <a:r>
              <a:rPr lang="en-US" sz="3200" dirty="0">
                <a:solidFill>
                  <a:srgbClr val="FF00FF"/>
                </a:solidFill>
              </a:rPr>
              <a:t>– 1</a:t>
            </a:r>
            <a:r>
              <a:rPr lang="en-US" sz="3200" dirty="0"/>
              <a:t>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</a:t>
            </a:r>
            <a:r>
              <a:rPr lang="en-US" sz="3200" dirty="0" smtClean="0">
                <a:solidFill>
                  <a:srgbClr val="FF00FF"/>
                </a:solidFill>
              </a:rPr>
              <a:t>6</a:t>
            </a:r>
            <a:r>
              <a:rPr lang="en-US" sz="3200" dirty="0"/>
              <a:t>·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200" dirty="0" smtClean="0"/>
              <a:t>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 smtClean="0"/>
              <a:t>∙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4400" dirty="0" err="1">
                <a:solidFill>
                  <a:srgbClr val="008000"/>
                </a:solidFill>
              </a:rPr>
              <a:t>gcd</a:t>
            </a:r>
            <a:r>
              <a:rPr lang="en-US" sz="4400" dirty="0">
                <a:solidFill>
                  <a:srgbClr val="008000"/>
                </a:solidFill>
              </a:rPr>
              <a:t> = 29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57800" y="4495800"/>
            <a:ext cx="3124200" cy="838200"/>
          </a:xfrm>
          <a:prstGeom prst="ellipse">
            <a:avLst/>
          </a:prstGeom>
          <a:noFill/>
          <a:ln w="508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1219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914400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54864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Finding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 and </a:t>
            </a:r>
            <a:r>
              <a:rPr lang="en-US" sz="5400" dirty="0" smtClean="0">
                <a:solidFill>
                  <a:srgbClr val="FF00FF"/>
                </a:solidFill>
              </a:rPr>
              <a:t>t</a:t>
            </a:r>
            <a:endParaRPr lang="en-US" sz="4800" dirty="0" smtClean="0">
              <a:solidFill>
                <a:srgbClr val="FF00FF"/>
              </a:solidFill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pulverizer</a:t>
            </a:r>
            <a:r>
              <a:rPr lang="en-US" dirty="0" smtClean="0">
                <a:latin typeface="Comic Sans MS" pitchFamily="8" charset="0"/>
              </a:rPr>
              <a:t>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371600"/>
            <a:ext cx="49530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</a:t>
            </a:r>
            <a:r>
              <a:rPr lang="en-US" sz="3200" dirty="0">
                <a:solidFill>
                  <a:srgbClr val="FF00FF"/>
                </a:solidFill>
              </a:rPr>
              <a:t> 1</a:t>
            </a:r>
            <a:r>
              <a:rPr lang="en-US" sz="3600" dirty="0" smtClean="0">
                <a:solidFill>
                  <a:srgbClr val="0000FF"/>
                </a:solidFill>
              </a:rPr>
              <a:t>·a</a:t>
            </a:r>
            <a:r>
              <a:rPr lang="en-US" sz="3200" dirty="0" smtClean="0"/>
              <a:t>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FF"/>
                </a:solidFill>
              </a:rPr>
              <a:t>-1</a:t>
            </a:r>
            <a:r>
              <a:rPr lang="en-US" sz="3200" dirty="0" smtClean="0"/>
              <a:t>·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endParaRPr lang="en-US" sz="3200" dirty="0"/>
          </a:p>
          <a:p>
            <a:r>
              <a:rPr lang="en-US" sz="3200" dirty="0" smtClean="0"/>
              <a:t>so   87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 smtClean="0"/>
              <a:t>·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200" dirty="0" smtClean="0"/>
              <a:t> </a:t>
            </a:r>
            <a:r>
              <a:rPr lang="en-US" sz="3200" dirty="0">
                <a:solidFill>
                  <a:srgbClr val="FF00FF"/>
                </a:solidFill>
              </a:rPr>
              <a:t>–</a:t>
            </a:r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</a:t>
            </a:r>
            <a:r>
              <a:rPr lang="en-US" sz="3200" dirty="0" smtClean="0">
                <a:solidFill>
                  <a:srgbClr val="FF00FF"/>
                </a:solidFill>
              </a:rPr>
              <a:t>-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 smtClean="0"/>
              <a:t>·</a:t>
            </a:r>
            <a:r>
              <a:rPr lang="en-US" sz="3600" dirty="0" smtClean="0">
                <a:solidFill>
                  <a:srgbClr val="0000CC"/>
                </a:solidFill>
              </a:rPr>
              <a:t>a</a:t>
            </a:r>
            <a:r>
              <a:rPr lang="en-US" sz="3200" dirty="0" smtClean="0"/>
              <a:t>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FF"/>
                </a:solidFill>
              </a:rPr>
              <a:t>2</a:t>
            </a:r>
            <a:r>
              <a:rPr lang="en-US" sz="3200" dirty="0" smtClean="0"/>
              <a:t>∙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endParaRPr lang="en-US" sz="3200" dirty="0"/>
          </a:p>
          <a:p>
            <a:r>
              <a:rPr lang="en-US" sz="3200" dirty="0" smtClean="0"/>
              <a:t>so   </a:t>
            </a:r>
            <a:r>
              <a:rPr lang="en-US" sz="3200" dirty="0"/>
              <a:t>58 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·406 - </a:t>
            </a:r>
            <a:r>
              <a:rPr lang="en-US" sz="3200" dirty="0">
                <a:solidFill>
                  <a:srgbClr val="FF00FF"/>
                </a:solidFill>
              </a:rPr>
              <a:t>4</a:t>
            </a:r>
            <a:r>
              <a:rPr lang="en-US" sz="3200" dirty="0"/>
              <a:t>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FF00FF"/>
                </a:solidFill>
              </a:rPr>
              <a:t>5</a:t>
            </a:r>
            <a:r>
              <a:rPr lang="en-US" sz="3200" dirty="0" smtClean="0"/>
              <a:t>·</a:t>
            </a:r>
            <a:r>
              <a:rPr lang="en-US" sz="3600" dirty="0" smtClean="0">
                <a:solidFill>
                  <a:srgbClr val="0000CC"/>
                </a:solidFill>
              </a:rPr>
              <a:t>a</a:t>
            </a:r>
            <a:r>
              <a:rPr lang="en-US" sz="3200" dirty="0" smtClean="0"/>
              <a:t>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FF"/>
                </a:solidFill>
              </a:rPr>
              <a:t>-9</a:t>
            </a:r>
            <a:r>
              <a:rPr lang="en-US" sz="3200" dirty="0" smtClean="0"/>
              <a:t>·</a:t>
            </a:r>
            <a:r>
              <a:rPr lang="en-US" sz="3600" dirty="0" smtClean="0">
                <a:solidFill>
                  <a:srgbClr val="0000CC"/>
                </a:solidFill>
              </a:rPr>
              <a:t>b</a:t>
            </a:r>
            <a:endParaRPr lang="en-US" sz="3200" dirty="0"/>
          </a:p>
          <a:p>
            <a:r>
              <a:rPr lang="en-US" sz="3200" dirty="0" smtClean="0"/>
              <a:t>so   29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·87 </a:t>
            </a:r>
            <a:r>
              <a:rPr lang="en-US" sz="3200" dirty="0">
                <a:solidFill>
                  <a:srgbClr val="FF00FF"/>
                </a:solidFill>
              </a:rPr>
              <a:t>– 1</a:t>
            </a:r>
            <a:r>
              <a:rPr lang="en-US" sz="3200" dirty="0"/>
              <a:t>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</a:t>
            </a:r>
            <a:r>
              <a:rPr lang="en-US" sz="3200" dirty="0" smtClean="0">
                <a:solidFill>
                  <a:srgbClr val="FF00FF"/>
                </a:solidFill>
              </a:rPr>
              <a:t>6</a:t>
            </a:r>
            <a:r>
              <a:rPr lang="en-US" sz="3200" dirty="0"/>
              <a:t>·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200" dirty="0" smtClean="0"/>
              <a:t> </a:t>
            </a:r>
            <a:r>
              <a:rPr lang="en-US" sz="3200" dirty="0"/>
              <a:t>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 smtClean="0"/>
              <a:t>∙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4400" dirty="0" err="1">
                <a:solidFill>
                  <a:srgbClr val="008000"/>
                </a:solidFill>
              </a:rPr>
              <a:t>gcd</a:t>
            </a:r>
            <a:r>
              <a:rPr lang="en-US" sz="4400" dirty="0">
                <a:solidFill>
                  <a:srgbClr val="008000"/>
                </a:solidFill>
              </a:rPr>
              <a:t> = 29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57800" y="4495800"/>
            <a:ext cx="3124200" cy="838200"/>
          </a:xfrm>
          <a:prstGeom prst="ellipse">
            <a:avLst/>
          </a:prstGeom>
          <a:noFill/>
          <a:ln w="508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7425" y="555367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5631359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FF"/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FF00FF"/>
                </a:solidFill>
              </a:rPr>
              <a:t> 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1456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152400" y="1524000"/>
            <a:ext cx="8915400" cy="3754874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4400" dirty="0"/>
              <a:t>gcd(899,493) = </a:t>
            </a:r>
            <a:r>
              <a:rPr lang="en-US" sz="4400" b="1" dirty="0">
                <a:solidFill>
                  <a:srgbClr val="FF00FF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4400" dirty="0">
                <a:solidFill>
                  <a:srgbClr val="FF00FF"/>
                </a:solidFill>
              </a:rPr>
              <a:t>6</a:t>
            </a:r>
            <a:r>
              <a:rPr lang="en-US" sz="4400" dirty="0"/>
              <a:t>·899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4400" dirty="0" smtClean="0"/>
              <a:t> 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/>
              <a:t>∙493</a:t>
            </a:r>
            <a:endParaRPr lang="en-US" dirty="0"/>
          </a:p>
          <a:p>
            <a:r>
              <a:rPr lang="en-US" sz="4800" dirty="0"/>
              <a:t>get positive </a:t>
            </a:r>
            <a:r>
              <a:rPr lang="en-US" sz="4800" dirty="0" err="1"/>
              <a:t>coeff</a:t>
            </a:r>
            <a:r>
              <a:rPr lang="en-US" sz="4800" dirty="0"/>
              <a:t>. for 899?:</a:t>
            </a:r>
          </a:p>
          <a:p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008000"/>
                </a:solidFill>
              </a:rPr>
              <a:t>(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>
                <a:solidFill>
                  <a:srgbClr val="008000"/>
                </a:solidFill>
              </a:rPr>
              <a:t>+493k)</a:t>
            </a:r>
            <a:r>
              <a:rPr lang="en-US" sz="4400" dirty="0"/>
              <a:t>·899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(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  <a:r>
              <a:rPr lang="en-US" sz="4400" dirty="0" smtClean="0">
                <a:solidFill>
                  <a:srgbClr val="008000"/>
                </a:solidFill>
              </a:rPr>
              <a:t>-</a:t>
            </a:r>
            <a:r>
              <a:rPr lang="en-US" sz="4400" dirty="0">
                <a:solidFill>
                  <a:srgbClr val="008000"/>
                </a:solidFill>
              </a:rPr>
              <a:t>899k)</a:t>
            </a:r>
            <a:r>
              <a:rPr lang="en-US" sz="4400" dirty="0"/>
              <a:t>∙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8000"/>
                </a:solidFill>
              </a:rPr>
              <a:t>k</a:t>
            </a:r>
            <a:r>
              <a:rPr lang="en-US" sz="4800" dirty="0" smtClean="0"/>
              <a:t> be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/>
              <a:t>: </a:t>
            </a:r>
            <a:endParaRPr lang="en-US" sz="4800" dirty="0" smtClean="0"/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= </a:t>
            </a:r>
            <a:r>
              <a:rPr lang="en-US" sz="5400" dirty="0" smtClean="0">
                <a:solidFill>
                  <a:srgbClr val="FF00FF"/>
                </a:solidFill>
              </a:rPr>
              <a:t>487</a:t>
            </a:r>
            <a:r>
              <a:rPr lang="en-US" sz="5400" dirty="0"/>
              <a:t>·899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888</a:t>
            </a:r>
            <a:r>
              <a:rPr lang="en-US" sz="5400" dirty="0"/>
              <a:t>∙</a:t>
            </a:r>
            <a:r>
              <a:rPr lang="en-US" sz="5400" dirty="0" smtClean="0"/>
              <a:t>493</a:t>
            </a:r>
            <a:endParaRPr lang="en-US" sz="5400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pulverizer</a:t>
            </a:r>
            <a:r>
              <a:rPr lang="en-US" dirty="0" smtClean="0">
                <a:latin typeface="Comic Sans MS" pitchFamily="8" charset="0"/>
              </a:rPr>
              <a:t>.</a:t>
            </a:r>
            <a:fld id="{0B31A3FA-1C63-4F3C-BCF4-B7AE1EB41B06}" type="slidenum">
              <a:rPr lang="en-US" sz="1200" smtClean="0">
                <a:latin typeface="Comic Sans MS" pitchFamily="8" charset="0"/>
              </a:rPr>
              <a:pPr/>
              <a:t>12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61722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Finding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b="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r>
              <a:rPr lang="en-US" sz="4800" dirty="0" smtClean="0"/>
              <a:t> and </a:t>
            </a:r>
            <a:r>
              <a:rPr lang="en-US" sz="5400" dirty="0" smtClean="0">
                <a:solidFill>
                  <a:srgbClr val="FF00FF"/>
                </a:solidFill>
              </a:rPr>
              <a:t>t</a:t>
            </a:r>
            <a:endParaRPr lang="en-US" sz="4800" dirty="0" smtClean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Pulverizer</a:t>
            </a:r>
            <a:r>
              <a:rPr lang="en-US" dirty="0" smtClean="0"/>
              <a:t> is 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257800"/>
          </a:xfrm>
        </p:spPr>
        <p:txBody>
          <a:bodyPr/>
          <a:lstStyle/>
          <a:p>
            <a:r>
              <a:rPr lang="en-US" sz="4800" dirty="0" smtClean="0"/>
              <a:t>Same number of transitions as</a:t>
            </a:r>
          </a:p>
          <a:p>
            <a:r>
              <a:rPr lang="en-US" sz="4800" dirty="0" smtClean="0"/>
              <a:t>Euclid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pulverizer</a:t>
            </a:r>
            <a:r>
              <a:rPr lang="en-US" dirty="0" smtClean="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13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363654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Pulverizer</a:t>
            </a:r>
            <a:r>
              <a:rPr lang="en-US" dirty="0" smtClean="0"/>
              <a:t> is 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257800"/>
          </a:xfrm>
        </p:spPr>
        <p:txBody>
          <a:bodyPr/>
          <a:lstStyle/>
          <a:p>
            <a:r>
              <a:rPr lang="en-US" sz="4800" dirty="0" smtClean="0"/>
              <a:t>Same number of transitions as</a:t>
            </a:r>
          </a:p>
          <a:p>
            <a:r>
              <a:rPr lang="en-US" sz="4800" dirty="0" smtClean="0"/>
              <a:t>Euclid, a few more adds/</a:t>
            </a:r>
            <a:r>
              <a:rPr lang="en-US" sz="4800" dirty="0" err="1" smtClean="0"/>
              <a:t>mults</a:t>
            </a:r>
            <a:r>
              <a:rPr lang="en-US" sz="4800" dirty="0" smtClean="0"/>
              <a:t> </a:t>
            </a:r>
          </a:p>
          <a:p>
            <a:r>
              <a:rPr lang="en-US" sz="5400" dirty="0" smtClean="0"/>
              <a:t>per transition.</a:t>
            </a:r>
          </a:p>
          <a:p>
            <a:r>
              <a:rPr lang="en-US" sz="5400" dirty="0" smtClean="0"/>
              <a:t>So halts after at most</a:t>
            </a:r>
          </a:p>
          <a:p>
            <a:r>
              <a:rPr lang="en-US" sz="5400" dirty="0" smtClean="0"/>
              <a:t>                     operations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pulverizer</a:t>
            </a:r>
            <a:r>
              <a:rPr lang="en-US" dirty="0" smtClean="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14</a:t>
            </a:fld>
            <a:endParaRPr lang="en-US" sz="1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311865"/>
              </p:ext>
            </p:extLst>
          </p:nvPr>
        </p:nvGraphicFramePr>
        <p:xfrm>
          <a:off x="1219200" y="4354513"/>
          <a:ext cx="3108325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4" imgW="571500" imgH="292100" progId="Equation.DSMT4">
                  <p:embed/>
                </p:oleObj>
              </mc:Choice>
              <mc:Fallback>
                <p:oleObj name="Equation" r:id="rId4" imgW="5715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4354513"/>
                        <a:ext cx="3108325" cy="158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491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54864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Finding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 and </a:t>
            </a:r>
            <a:r>
              <a:rPr lang="en-US" sz="5400" dirty="0" smtClean="0">
                <a:solidFill>
                  <a:srgbClr val="FF00FF"/>
                </a:solidFill>
              </a:rPr>
              <a:t>t</a:t>
            </a:r>
            <a:endParaRPr lang="en-US" sz="4800" dirty="0" smtClean="0">
              <a:solidFill>
                <a:srgbClr val="FF00FF"/>
              </a:solidFill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pulverizer</a:t>
            </a:r>
            <a:r>
              <a:rPr lang="en-US" dirty="0" smtClean="0">
                <a:latin typeface="Comic Sans MS" pitchFamily="8" charset="0"/>
              </a:rPr>
              <a:t>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15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683127"/>
            <a:ext cx="4953000" cy="4216539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</a:t>
            </a:r>
            <a:r>
              <a:rPr lang="en-US" sz="3200" dirty="0">
                <a:solidFill>
                  <a:srgbClr val="FF00FF"/>
                </a:solidFill>
              </a:rPr>
              <a:t> 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-1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87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·493 </a:t>
            </a:r>
            <a:r>
              <a:rPr lang="en-US" sz="3200" dirty="0">
                <a:solidFill>
                  <a:srgbClr val="FF00FF"/>
                </a:solidFill>
              </a:rPr>
              <a:t>–</a:t>
            </a:r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</a:t>
            </a:r>
            <a:r>
              <a:rPr lang="en-US" sz="3200" dirty="0" smtClean="0">
                <a:solidFill>
                  <a:srgbClr val="FF00FF"/>
                </a:solidFill>
              </a:rPr>
              <a:t>-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2</a:t>
            </a:r>
            <a:r>
              <a:rPr lang="en-US" sz="3200" dirty="0"/>
              <a:t>∙493</a:t>
            </a:r>
          </a:p>
          <a:p>
            <a:r>
              <a:rPr lang="en-US" sz="3200" dirty="0" smtClean="0"/>
              <a:t>so   </a:t>
            </a:r>
            <a:r>
              <a:rPr lang="en-US" sz="3200" dirty="0"/>
              <a:t>58 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·406 - </a:t>
            </a:r>
            <a:r>
              <a:rPr lang="en-US" sz="3200" dirty="0">
                <a:solidFill>
                  <a:srgbClr val="FF00FF"/>
                </a:solidFill>
              </a:rPr>
              <a:t>4</a:t>
            </a:r>
            <a:r>
              <a:rPr lang="en-US" sz="3200" dirty="0"/>
              <a:t>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FF00FF"/>
                </a:solidFill>
              </a:rPr>
              <a:t>5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-9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29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·87 </a:t>
            </a:r>
            <a:r>
              <a:rPr lang="en-US" sz="3200" dirty="0">
                <a:solidFill>
                  <a:srgbClr val="FF00FF"/>
                </a:solidFill>
              </a:rPr>
              <a:t>– 1</a:t>
            </a:r>
            <a:r>
              <a:rPr lang="en-US" sz="3200" dirty="0"/>
              <a:t>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-6</a:t>
            </a:r>
            <a:r>
              <a:rPr lang="en-US" sz="3200" dirty="0">
                <a:solidFill>
                  <a:srgbClr val="000000"/>
                </a:solidFill>
              </a:rPr>
              <a:t>·</a:t>
            </a:r>
            <a:r>
              <a:rPr lang="en-US" sz="3200" dirty="0"/>
              <a:t>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4400" dirty="0" err="1">
                <a:solidFill>
                  <a:srgbClr val="008000"/>
                </a:solidFill>
              </a:rPr>
              <a:t>gcd</a:t>
            </a:r>
            <a:r>
              <a:rPr lang="en-US" sz="4400" dirty="0">
                <a:solidFill>
                  <a:srgbClr val="008000"/>
                </a:solidFill>
              </a:rPr>
              <a:t> = 29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562600" y="4419600"/>
            <a:ext cx="3276600" cy="990600"/>
          </a:xfrm>
          <a:prstGeom prst="ellipse">
            <a:avLst/>
          </a:prstGeom>
          <a:noFill/>
          <a:ln w="508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1624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54864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Finding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 and </a:t>
            </a:r>
            <a:r>
              <a:rPr lang="en-US" sz="5400" dirty="0" smtClean="0">
                <a:solidFill>
                  <a:srgbClr val="FF00FF"/>
                </a:solidFill>
              </a:rPr>
              <a:t>t</a:t>
            </a:r>
            <a:endParaRPr lang="en-US" sz="4800" dirty="0" smtClean="0">
              <a:solidFill>
                <a:srgbClr val="FF00FF"/>
              </a:solidFill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pulverizer</a:t>
            </a:r>
            <a:r>
              <a:rPr lang="en-US" dirty="0" smtClean="0">
                <a:latin typeface="Comic Sans MS" pitchFamily="8" charset="0"/>
              </a:rPr>
              <a:t>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683127"/>
            <a:ext cx="4953000" cy="4216539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</a:t>
            </a:r>
            <a:r>
              <a:rPr lang="en-US" sz="3200" dirty="0">
                <a:solidFill>
                  <a:srgbClr val="FF00FF"/>
                </a:solidFill>
              </a:rPr>
              <a:t> 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-1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87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·493 </a:t>
            </a:r>
            <a:r>
              <a:rPr lang="en-US" sz="3200" dirty="0">
                <a:solidFill>
                  <a:srgbClr val="FF00FF"/>
                </a:solidFill>
              </a:rPr>
              <a:t>–</a:t>
            </a:r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</a:t>
            </a:r>
            <a:r>
              <a:rPr lang="en-US" sz="3200" dirty="0" smtClean="0">
                <a:solidFill>
                  <a:srgbClr val="FF00FF"/>
                </a:solidFill>
              </a:rPr>
              <a:t>-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2</a:t>
            </a:r>
            <a:r>
              <a:rPr lang="en-US" sz="3200" dirty="0"/>
              <a:t>∙493</a:t>
            </a:r>
          </a:p>
          <a:p>
            <a:r>
              <a:rPr lang="en-US" sz="3200" dirty="0" smtClean="0"/>
              <a:t>so   </a:t>
            </a:r>
            <a:r>
              <a:rPr lang="en-US" sz="3200" dirty="0"/>
              <a:t>58 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·406 - </a:t>
            </a:r>
            <a:r>
              <a:rPr lang="en-US" sz="3200" dirty="0">
                <a:solidFill>
                  <a:srgbClr val="FF00FF"/>
                </a:solidFill>
              </a:rPr>
              <a:t>4</a:t>
            </a:r>
            <a:r>
              <a:rPr lang="en-US" sz="3200" dirty="0"/>
              <a:t>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FF00FF"/>
                </a:solidFill>
              </a:rPr>
              <a:t>5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-9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29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·87 </a:t>
            </a:r>
            <a:r>
              <a:rPr lang="en-US" sz="3200" dirty="0">
                <a:solidFill>
                  <a:srgbClr val="FF00FF"/>
                </a:solidFill>
              </a:rPr>
              <a:t>– 1</a:t>
            </a:r>
            <a:r>
              <a:rPr lang="en-US" sz="3200" dirty="0"/>
              <a:t>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-6</a:t>
            </a:r>
            <a:r>
              <a:rPr lang="en-US" sz="3200" dirty="0">
                <a:solidFill>
                  <a:srgbClr val="000000"/>
                </a:solidFill>
              </a:rPr>
              <a:t>·</a:t>
            </a:r>
            <a:r>
              <a:rPr lang="en-US" sz="3200" dirty="0"/>
              <a:t>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4400" dirty="0" err="1">
                <a:solidFill>
                  <a:srgbClr val="008000"/>
                </a:solidFill>
              </a:rPr>
              <a:t>gcd</a:t>
            </a:r>
            <a:r>
              <a:rPr lang="en-US" sz="4400" dirty="0">
                <a:solidFill>
                  <a:srgbClr val="008000"/>
                </a:solidFill>
              </a:rPr>
              <a:t> = 29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7425" y="555367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0937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FF"/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FF00FF"/>
                </a:solidFill>
              </a:rPr>
              <a:t> 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562600" y="4419600"/>
            <a:ext cx="3276600" cy="990600"/>
          </a:xfrm>
          <a:prstGeom prst="ellipse">
            <a:avLst/>
          </a:prstGeom>
          <a:noFill/>
          <a:ln w="508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87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54864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Finding </a:t>
            </a:r>
            <a:r>
              <a:rPr lang="en-US" sz="5400" dirty="0" smtClean="0">
                <a:solidFill>
                  <a:srgbClr val="FF00FF"/>
                </a:solidFill>
              </a:rPr>
              <a:t>s</a:t>
            </a:r>
            <a:r>
              <a:rPr lang="en-US" sz="4800" dirty="0" smtClean="0"/>
              <a:t> and </a:t>
            </a:r>
            <a:r>
              <a:rPr lang="en-US" sz="5400" dirty="0" smtClean="0">
                <a:solidFill>
                  <a:srgbClr val="FF00FF"/>
                </a:solidFill>
              </a:rPr>
              <a:t>t</a:t>
            </a:r>
            <a:endParaRPr lang="en-US" sz="4800" dirty="0" smtClean="0">
              <a:solidFill>
                <a:srgbClr val="FF00FF"/>
              </a:solidFill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pulverizer</a:t>
            </a:r>
            <a:r>
              <a:rPr lang="en-US" dirty="0" smtClean="0">
                <a:latin typeface="Comic Sans MS" pitchFamily="8" charset="0"/>
              </a:rPr>
              <a:t>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17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683127"/>
            <a:ext cx="4953000" cy="410807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</a:t>
            </a:r>
            <a:r>
              <a:rPr lang="en-US" sz="3200" dirty="0">
                <a:solidFill>
                  <a:srgbClr val="FF00FF"/>
                </a:solidFill>
              </a:rPr>
              <a:t> 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-1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87 </a:t>
            </a:r>
            <a:r>
              <a:rPr lang="en-US" sz="3200" dirty="0"/>
              <a:t>= 493 </a:t>
            </a:r>
            <a:r>
              <a:rPr lang="en-US" sz="3200" dirty="0">
                <a:solidFill>
                  <a:srgbClr val="FF00FF"/>
                </a:solidFill>
              </a:rPr>
              <a:t>–</a:t>
            </a:r>
            <a:r>
              <a:rPr lang="en-US" sz="2400" dirty="0">
                <a:solidFill>
                  <a:srgbClr val="FF00FF"/>
                </a:solidFill>
              </a:rPr>
              <a:t> 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</a:t>
            </a:r>
            <a:r>
              <a:rPr lang="en-US" sz="3200" dirty="0" smtClean="0">
                <a:solidFill>
                  <a:srgbClr val="FF00FF"/>
                </a:solidFill>
              </a:rPr>
              <a:t>-</a:t>
            </a:r>
            <a:r>
              <a:rPr lang="en-US" sz="3200" dirty="0">
                <a:solidFill>
                  <a:srgbClr val="FF00FF"/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2</a:t>
            </a:r>
            <a:r>
              <a:rPr lang="en-US" sz="3200" dirty="0"/>
              <a:t>∙493</a:t>
            </a:r>
          </a:p>
          <a:p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FF00FF"/>
                </a:solidFill>
              </a:rPr>
              <a:t>5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-9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29 </a:t>
            </a:r>
            <a:r>
              <a:rPr lang="en-US" sz="3200" dirty="0"/>
              <a:t>= 87 </a:t>
            </a:r>
            <a:r>
              <a:rPr lang="en-US" sz="3200" dirty="0">
                <a:solidFill>
                  <a:srgbClr val="FF00FF"/>
                </a:solidFill>
              </a:rPr>
              <a:t>– 1</a:t>
            </a:r>
            <a:r>
              <a:rPr lang="en-US" sz="3200" dirty="0"/>
              <a:t>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-6</a:t>
            </a:r>
            <a:r>
              <a:rPr lang="en-US" sz="3200" dirty="0">
                <a:solidFill>
                  <a:srgbClr val="000000"/>
                </a:solidFill>
              </a:rPr>
              <a:t>·</a:t>
            </a:r>
            <a:r>
              <a:rPr lang="en-US" sz="3200" dirty="0"/>
              <a:t>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</p:spTree>
    <p:extLst>
      <p:ext uri="{BB962C8B-B14F-4D97-AF65-F5344CB8AC3E}">
        <p14:creationId xmlns:p14="http://schemas.microsoft.com/office/powerpoint/2010/main" val="112758747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Pulverizer</a:t>
            </a:r>
            <a:r>
              <a:rPr lang="en-US" dirty="0" smtClean="0"/>
              <a:t> is 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257800"/>
          </a:xfrm>
        </p:spPr>
        <p:txBody>
          <a:bodyPr/>
          <a:lstStyle/>
          <a:p>
            <a:r>
              <a:rPr lang="en-US" sz="4400" dirty="0" smtClean="0"/>
              <a:t>Define </a:t>
            </a:r>
            <a:r>
              <a:rPr lang="en-US" sz="4400" dirty="0" err="1" smtClean="0"/>
              <a:t>Pulverizer</a:t>
            </a:r>
            <a:r>
              <a:rPr lang="en-US" sz="4400" dirty="0" smtClean="0"/>
              <a:t> state machine </a:t>
            </a:r>
          </a:p>
          <a:p>
            <a:r>
              <a:rPr lang="en-US" sz="4400" dirty="0" smtClean="0"/>
              <a:t>like GCD state machine. </a:t>
            </a:r>
          </a:p>
          <a:p>
            <a:r>
              <a:rPr lang="en-US" sz="4400" dirty="0" smtClean="0"/>
              <a:t>Same number of transitions, so</a:t>
            </a:r>
            <a:r>
              <a:rPr lang="en-US" sz="4800" dirty="0" smtClean="0"/>
              <a:t> </a:t>
            </a:r>
          </a:p>
          <a:p>
            <a:r>
              <a:rPr lang="en-US" sz="5400" dirty="0" smtClean="0"/>
              <a:t>halts after proportional to</a:t>
            </a:r>
          </a:p>
          <a:p>
            <a:r>
              <a:rPr lang="en-US" sz="5400" dirty="0" smtClean="0"/>
              <a:t>                     operations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pulverizer</a:t>
            </a:r>
            <a:r>
              <a:rPr lang="en-US" dirty="0" smtClean="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18</a:t>
            </a:fld>
            <a:endParaRPr lang="en-US" sz="1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899807"/>
              </p:ext>
            </p:extLst>
          </p:nvPr>
        </p:nvGraphicFramePr>
        <p:xfrm>
          <a:off x="1752600" y="4114800"/>
          <a:ext cx="2209800" cy="158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3" imgW="406400" imgH="292100" progId="Equation.DSMT4">
                  <p:embed/>
                </p:oleObj>
              </mc:Choice>
              <mc:Fallback>
                <p:oleObj name="Equation" r:id="rId3" imgW="406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4114800"/>
                        <a:ext cx="2209800" cy="1589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57513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b="1" i="1" smtClean="0">
                <a:solidFill>
                  <a:srgbClr val="008000"/>
                </a:solidFill>
              </a:rPr>
              <a:t>Theorem</a:t>
            </a:r>
            <a:r>
              <a:rPr lang="en-US" sz="5400" b="1" smtClean="0">
                <a:solidFill>
                  <a:srgbClr val="008000"/>
                </a:solidFill>
              </a:rPr>
              <a:t>:</a:t>
            </a:r>
            <a:r>
              <a:rPr lang="en-US" sz="4400" smtClean="0"/>
              <a:t> </a:t>
            </a:r>
            <a:r>
              <a:rPr lang="en-US" sz="5400" smtClean="0">
                <a:solidFill>
                  <a:srgbClr val="0000CC"/>
                </a:solidFill>
              </a:rPr>
              <a:t>gcd(a,b) </a:t>
            </a:r>
            <a:r>
              <a:rPr lang="en-US" sz="5400" smtClean="0"/>
              <a:t>is the smallest positive linear combination of </a:t>
            </a:r>
            <a:r>
              <a:rPr lang="en-US" sz="5400" smtClean="0">
                <a:solidFill>
                  <a:srgbClr val="0000CC"/>
                </a:solidFill>
              </a:rPr>
              <a:t>a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/>
              <a:t>and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>
                <a:solidFill>
                  <a:srgbClr val="0000CC"/>
                </a:solidFill>
              </a:rPr>
              <a:t>b</a:t>
            </a:r>
            <a:r>
              <a:rPr lang="en-US" sz="5400" i="1" smtClean="0"/>
              <a:t>.</a:t>
            </a:r>
            <a:endParaRPr lang="en-US" sz="5400" smtClean="0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381000" y="2438400"/>
            <a:ext cx="8153400" cy="1905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2514600" y="4191000"/>
            <a:ext cx="3521075" cy="11890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00CC"/>
                </a:solidFill>
              </a:rPr>
              <a:t>spc(a</a:t>
            </a:r>
            <a:r>
              <a:rPr lang="en-US" sz="7200" i="1">
                <a:solidFill>
                  <a:srgbClr val="0000CC"/>
                </a:solidFill>
              </a:rPr>
              <a:t>,</a:t>
            </a:r>
            <a:r>
              <a:rPr lang="en-US" sz="7200">
                <a:solidFill>
                  <a:srgbClr val="0000CC"/>
                </a:solidFill>
              </a:rPr>
              <a:t>b)</a:t>
            </a:r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pulverizer</a:t>
            </a:r>
            <a:r>
              <a:rPr lang="en-US" dirty="0" smtClean="0">
                <a:latin typeface="Comic Sans MS" pitchFamily="8" charset="0"/>
              </a:rPr>
              <a:t>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19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  <p:bldP spid="7342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3810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Theorem: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is an integer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   linear combination of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pulverizer</a:t>
            </a:r>
            <a:r>
              <a:rPr lang="en-US" dirty="0" smtClean="0">
                <a:latin typeface="Comic Sans MS" pitchFamily="8" charset="0"/>
              </a:rPr>
              <a:t>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76400" y="47244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5400" dirty="0" err="1" smtClean="0">
                <a:solidFill>
                  <a:schemeClr val="tx1"/>
                </a:solidFill>
              </a:rPr>
              <a:t>gcd</a:t>
            </a:r>
            <a:r>
              <a:rPr lang="en-US" sz="5400" dirty="0" smtClean="0">
                <a:solidFill>
                  <a:schemeClr val="tx1"/>
                </a:solidFill>
              </a:rPr>
              <a:t>(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dirty="0" err="1" smtClean="0">
                <a:solidFill>
                  <a:schemeClr val="tx1"/>
                </a:solidFill>
              </a:rPr>
              <a:t>,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5400" dirty="0" smtClean="0">
                <a:solidFill>
                  <a:schemeClr val="tx1"/>
                </a:solidFill>
              </a:rPr>
              <a:t>) =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1st show: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gcd(a,b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sz="3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36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spc(a,b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proof</a:t>
            </a:r>
            <a:r>
              <a:rPr lang="en-US" sz="4800" dirty="0" smtClean="0"/>
              <a:t>: Common divisor of </a:t>
            </a:r>
            <a:r>
              <a:rPr lang="en-US" sz="4800" dirty="0" smtClean="0">
                <a:solidFill>
                  <a:srgbClr val="0000CC"/>
                </a:solidFill>
              </a:rPr>
              <a:t>a, 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divides lin. comb. of</a:t>
            </a:r>
            <a:r>
              <a:rPr lang="en-US" sz="4800" dirty="0" smtClean="0">
                <a:solidFill>
                  <a:srgbClr val="0000CC"/>
                </a:solidFill>
              </a:rPr>
              <a:t> a </a:t>
            </a:r>
            <a:r>
              <a:rPr lang="en-US" sz="4800" dirty="0" smtClean="0"/>
              <a:t>&amp;</a:t>
            </a:r>
            <a:r>
              <a:rPr lang="en-US" sz="4800" dirty="0" smtClean="0">
                <a:solidFill>
                  <a:srgbClr val="0000CC"/>
                </a:solidFill>
              </a:rPr>
              <a:t> b</a:t>
            </a:r>
            <a:r>
              <a:rPr lang="en-US" sz="4800" dirty="0" smtClean="0">
                <a:solidFill>
                  <a:schemeClr val="tx2"/>
                </a:solidFill>
              </a:rPr>
              <a:t>, so</a:t>
            </a:r>
            <a:endParaRPr lang="en-US" sz="4800" i="1" dirty="0" smtClean="0">
              <a:solidFill>
                <a:schemeClr val="tx2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| </a:t>
            </a:r>
            <a:r>
              <a:rPr lang="en-US" sz="5400" dirty="0" err="1" smtClean="0">
                <a:solidFill>
                  <a:srgbClr val="0000CC"/>
                </a:solidFill>
              </a:rPr>
              <a:t>spc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).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chemeClr val="tx2"/>
                </a:solidFill>
              </a:rPr>
              <a:t>In particular,</a:t>
            </a:r>
            <a:endParaRPr lang="en-US" sz="4400" dirty="0" smtClean="0">
              <a:solidFill>
                <a:schemeClr val="tx2"/>
              </a:solidFill>
            </a:endParaRPr>
          </a:p>
          <a:p>
            <a:pPr marL="0" indent="0"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spc(a,b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pulverizer</a:t>
            </a:r>
            <a:r>
              <a:rPr lang="en-US" dirty="0" smtClean="0">
                <a:latin typeface="Comic Sans MS" pitchFamily="8" charset="0"/>
              </a:rPr>
              <a:t>.</a:t>
            </a:r>
            <a:fld id="{747A9357-8041-408C-AA30-B9E91B776969}" type="slidenum">
              <a:rPr lang="en-US" sz="1200" smtClean="0">
                <a:latin typeface="Comic Sans MS" pitchFamily="8" charset="0"/>
              </a:rPr>
              <a:pPr/>
              <a:t>20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2nd: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spc(a,b</a:t>
            </a:r>
            <a:r>
              <a:rPr lang="en-US" sz="4400" dirty="0" smtClean="0">
                <a:solidFill>
                  <a:srgbClr val="0000CC"/>
                </a:solidFill>
              </a:rPr>
              <a:t>)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gcd(a,b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33178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Enough to show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chemeClr val="tx2"/>
                </a:solidFill>
              </a:rPr>
              <a:t>that </a:t>
            </a:r>
            <a:r>
              <a:rPr lang="en-US" sz="6000" smtClean="0">
                <a:solidFill>
                  <a:srgbClr val="0000CC"/>
                </a:solidFill>
              </a:rPr>
              <a:t>spc(a,b) </a:t>
            </a:r>
            <a:r>
              <a:rPr lang="en-US" sz="6000" smtClean="0"/>
              <a:t>is a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/>
              <a:t>common divisor of</a:t>
            </a:r>
            <a:r>
              <a:rPr lang="en-US" sz="6000" i="1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>
                <a:solidFill>
                  <a:schemeClr val="tx2"/>
                </a:solidFill>
              </a:rPr>
              <a:t> &amp;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.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pulverizer</a:t>
            </a:r>
            <a:r>
              <a:rPr lang="en-US" dirty="0" smtClean="0">
                <a:latin typeface="Comic Sans MS" pitchFamily="8" charset="0"/>
              </a:rPr>
              <a:t>.</a:t>
            </a:r>
            <a:fld id="{51C7A18E-EE52-411A-95D8-CFBE2265EDF3}" type="slidenum">
              <a:rPr lang="en-US" sz="1200" smtClean="0">
                <a:latin typeface="Comic Sans MS" pitchFamily="8" charset="0"/>
              </a:rPr>
              <a:pPr/>
              <a:t>21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0" y="2971800"/>
            <a:ext cx="4246563" cy="1692275"/>
            <a:chOff x="4114800" y="2971800"/>
            <a:chExt cx="4246563" cy="1692275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4114800" y="3657600"/>
              <a:ext cx="4246563" cy="1006475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/>
                <a:t>just</a:t>
              </a:r>
              <a:r>
                <a:rPr lang="en-US" sz="6000" i="1" dirty="0"/>
                <a:t> </a:t>
              </a:r>
              <a:r>
                <a:rPr lang="en-US" sz="6000" dirty="0">
                  <a:solidFill>
                    <a:srgbClr val="0000CC"/>
                  </a:solidFill>
                </a:rPr>
                <a:t>a</a:t>
              </a:r>
              <a:r>
                <a:rPr lang="en-US" sz="6000" dirty="0">
                  <a:solidFill>
                    <a:schemeClr val="tx2"/>
                  </a:solidFill>
                </a:rPr>
                <a:t>.        </a:t>
              </a:r>
            </a:p>
          </p:txBody>
        </p:sp>
        <p:sp useBgFill="1">
          <p:nvSpPr>
            <p:cNvPr id="6" name="TextBox 5"/>
            <p:cNvSpPr txBox="1"/>
            <p:nvPr/>
          </p:nvSpPr>
          <p:spPr>
            <a:xfrm>
              <a:off x="4800600" y="2971800"/>
              <a:ext cx="3262432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        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pulverizer</a:t>
            </a:r>
            <a:r>
              <a:rPr lang="en-US" dirty="0" smtClean="0">
                <a:latin typeface="Comic Sans MS" pitchFamily="8" charset="0"/>
              </a:rPr>
              <a:t>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514600"/>
            <a:ext cx="485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xa+y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ua+vb</a:t>
            </a:r>
            <a:r>
              <a:rPr lang="en-US" sz="48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 (</a:t>
            </a:r>
            <a:r>
              <a:rPr lang="en-US" sz="4800" dirty="0" err="1" smtClean="0">
                <a:solidFill>
                  <a:srgbClr val="0000CC"/>
                </a:solidFill>
              </a:rPr>
              <a:t>x+yu</a:t>
            </a:r>
            <a:r>
              <a:rPr lang="en-US" sz="4800" dirty="0" smtClean="0">
                <a:solidFill>
                  <a:srgbClr val="0000CC"/>
                </a:solidFill>
              </a:rPr>
              <a:t>)a + (</a:t>
            </a:r>
            <a:r>
              <a:rPr lang="en-US" sz="4800" dirty="0" err="1" smtClean="0">
                <a:solidFill>
                  <a:srgbClr val="0000CC"/>
                </a:solidFill>
              </a:rPr>
              <a:t>yv</a:t>
            </a:r>
            <a:r>
              <a:rPr lang="en-US" sz="4800" dirty="0" smtClean="0">
                <a:solidFill>
                  <a:srgbClr val="0000CC"/>
                </a:solidFill>
              </a:rPr>
              <a:t>)b</a:t>
            </a:r>
            <a:endParaRPr lang="en-US" sz="4800" dirty="0">
              <a:solidFill>
                <a:srgbClr val="0000CC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86200" y="3962400"/>
            <a:ext cx="4947187" cy="1827550"/>
            <a:chOff x="3886200" y="3962400"/>
            <a:chExt cx="4947187" cy="1827550"/>
          </a:xfrm>
        </p:grpSpPr>
        <p:sp>
          <p:nvSpPr>
            <p:cNvPr id="12" name="Right Brace 11"/>
            <p:cNvSpPr/>
            <p:nvPr/>
          </p:nvSpPr>
          <p:spPr bwMode="auto">
            <a:xfrm rot="5400000">
              <a:off x="6197265" y="2108535"/>
              <a:ext cx="407069" cy="41148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6200" y="4343400"/>
              <a:ext cx="494718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/>
                <a:t>linear combination</a:t>
              </a:r>
            </a:p>
            <a:p>
              <a:pPr algn="ctr"/>
              <a:r>
                <a:rPr lang="en-US" sz="4400" dirty="0" smtClean="0"/>
                <a:t>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b</a:t>
            </a:r>
            <a:r>
              <a:rPr lang="en-US" sz="4400" dirty="0" smtClean="0"/>
              <a:t>.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420688" y="2497138"/>
            <a:ext cx="7685117" cy="378565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             </a:t>
            </a:r>
            <a:r>
              <a:rPr lang="en-US" sz="4800" dirty="0" smtClean="0"/>
              <a:t>But </a:t>
            </a:r>
            <a:r>
              <a:rPr lang="en-US" sz="4800" dirty="0"/>
              <a:t>remainder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4800" b="1" dirty="0" smtClean="0">
              <a:latin typeface="Arial" charset="0"/>
            </a:endParaRPr>
          </a:p>
          <a:p>
            <a:r>
              <a:rPr lang="en-US" sz="4800" dirty="0" smtClean="0"/>
              <a:t>smallest positive comb.,</a:t>
            </a:r>
            <a:endParaRPr lang="en-US" sz="4800" dirty="0"/>
          </a:p>
          <a:p>
            <a:r>
              <a:rPr lang="en-US" sz="4800" dirty="0" smtClean="0"/>
              <a:t>so remainder </a:t>
            </a:r>
            <a:r>
              <a:rPr lang="en-US" sz="4800" dirty="0"/>
              <a:t>must be</a:t>
            </a:r>
            <a:r>
              <a:rPr lang="en-US" sz="4800" dirty="0">
                <a:solidFill>
                  <a:srgbClr val="0000CC"/>
                </a:solidFill>
              </a:rPr>
              <a:t> 0</a:t>
            </a:r>
            <a:r>
              <a:rPr lang="en-US" sz="4800" dirty="0"/>
              <a:t>.</a:t>
            </a:r>
          </a:p>
          <a:p>
            <a:r>
              <a:rPr lang="en-US" sz="4800" dirty="0"/>
              <a:t>That is, </a:t>
            </a:r>
            <a:r>
              <a:rPr lang="en-US" sz="4800" dirty="0" err="1">
                <a:solidFill>
                  <a:srgbClr val="0000CC"/>
                </a:solidFill>
              </a:rPr>
              <a:t>spc(a,b</a:t>
            </a:r>
            <a:r>
              <a:rPr lang="en-US" sz="4800" dirty="0">
                <a:solidFill>
                  <a:srgbClr val="0000CC"/>
                </a:solidFill>
              </a:rPr>
              <a:t>) </a:t>
            </a:r>
            <a:r>
              <a:rPr lang="en-US" sz="4800" dirty="0"/>
              <a:t>divides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 as required.</a:t>
            </a:r>
            <a:endParaRPr lang="en-US" sz="4800" dirty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pulverizer</a:t>
            </a:r>
            <a:r>
              <a:rPr lang="en-US" dirty="0" smtClean="0">
                <a:latin typeface="Comic Sans MS" pitchFamily="8" charset="0"/>
              </a:rPr>
              <a:t>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</a:t>
            </a:r>
            <a:r>
              <a:rPr lang="en-US" smtClean="0">
                <a:solidFill>
                  <a:srgbClr val="0000CC"/>
                </a:solidFill>
              </a:rPr>
              <a:t>s</a:t>
            </a:r>
            <a:r>
              <a:rPr lang="en-US" smtClean="0"/>
              <a:t> and </a:t>
            </a:r>
            <a:r>
              <a:rPr lang="en-US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/>
              <a:t>Example: </a:t>
            </a:r>
            <a:r>
              <a:rPr lang="en-US" sz="3200">
                <a:solidFill>
                  <a:srgbClr val="0000CC"/>
                </a:solidFill>
              </a:rPr>
              <a:t>a</a:t>
            </a:r>
            <a:r>
              <a:rPr lang="en-US" sz="3200"/>
              <a:t> = 899, </a:t>
            </a:r>
            <a:r>
              <a:rPr lang="en-US" sz="3200">
                <a:solidFill>
                  <a:srgbClr val="0000CC"/>
                </a:solidFill>
              </a:rPr>
              <a:t>b</a:t>
            </a:r>
            <a:r>
              <a:rPr lang="en-US" sz="3200"/>
              <a:t>=493</a:t>
            </a:r>
          </a:p>
          <a:p>
            <a:r>
              <a:rPr lang="en-US" sz="3200"/>
              <a:t>899 = 1·493 + 406   </a:t>
            </a:r>
          </a:p>
          <a:p>
            <a:r>
              <a:rPr lang="en-US" sz="3200"/>
              <a:t>493 = 1·406 + 87        </a:t>
            </a:r>
          </a:p>
          <a:p>
            <a:r>
              <a:rPr lang="en-US" sz="3200"/>
              <a:t>                                         </a:t>
            </a:r>
          </a:p>
          <a:p>
            <a:r>
              <a:rPr lang="en-US" sz="3200"/>
              <a:t>406 = 4·87 + 58        </a:t>
            </a:r>
          </a:p>
          <a:p>
            <a:r>
              <a:rPr lang="en-US" sz="3200"/>
              <a:t>                                        </a:t>
            </a:r>
          </a:p>
          <a:p>
            <a:r>
              <a:rPr lang="en-US" sz="3200"/>
              <a:t>87   = 1·58 + 29          </a:t>
            </a:r>
          </a:p>
          <a:p>
            <a:r>
              <a:rPr lang="en-US" sz="3200"/>
              <a:t>                                           </a:t>
            </a:r>
          </a:p>
          <a:p>
            <a:r>
              <a:rPr lang="en-US" sz="3200"/>
              <a:t>58   = 2·29 + 0               done, gcd = 29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pulverizer</a:t>
            </a:r>
            <a:r>
              <a:rPr lang="en-US" dirty="0" smtClean="0">
                <a:latin typeface="Comic Sans MS" pitchFamily="8" charset="0"/>
              </a:rPr>
              <a:t>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24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90685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pulverizer</a:t>
            </a:r>
            <a:r>
              <a:rPr lang="en-US" dirty="0" smtClean="0">
                <a:latin typeface="Comic Sans MS" pitchFamily="8" charset="0"/>
              </a:rPr>
              <a:t>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25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9067800" cy="3962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Corollary: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The</a:t>
            </a:r>
            <a:r>
              <a:rPr lang="en-US" sz="6000" dirty="0" smtClean="0">
                <a:solidFill>
                  <a:srgbClr val="0000CC"/>
                </a:solidFill>
              </a:rPr>
              <a:t> multiples </a:t>
            </a:r>
            <a:r>
              <a:rPr lang="en-US" sz="6000" dirty="0" smtClean="0">
                <a:solidFill>
                  <a:srgbClr val="000000"/>
                </a:solidFill>
              </a:rPr>
              <a:t>of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are </a:t>
            </a:r>
            <a:r>
              <a:rPr lang="en-US" sz="6000" dirty="0" smtClean="0">
                <a:solidFill>
                  <a:srgbClr val="CB10A8"/>
                </a:solidFill>
              </a:rPr>
              <a:t>exactly</a:t>
            </a:r>
            <a:r>
              <a:rPr lang="en-US" sz="6000" dirty="0" smtClean="0"/>
              <a:t> the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linear combinations</a:t>
            </a:r>
            <a:r>
              <a:rPr lang="en-US" sz="6000" dirty="0" smtClean="0"/>
              <a:t> of</a:t>
            </a:r>
            <a:r>
              <a:rPr lang="en-US" sz="6000" dirty="0" smtClean="0">
                <a:solidFill>
                  <a:srgbClr val="0000CC"/>
                </a:solidFill>
              </a:rPr>
              <a:t>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pulverizer</a:t>
            </a:r>
            <a:r>
              <a:rPr lang="en-US" dirty="0" smtClean="0">
                <a:latin typeface="Comic Sans MS" pitchFamily="8" charset="0"/>
              </a:rPr>
              <a:t>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368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6324600" cy="1143000"/>
          </a:xfrm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chemeClr val="tx1"/>
                </a:solidFill>
              </a:rPr>
              <a:t>gcd</a:t>
            </a:r>
            <a:r>
              <a:rPr lang="en-US" sz="5400" dirty="0" smtClean="0">
                <a:solidFill>
                  <a:schemeClr val="tx1"/>
                </a:solidFill>
              </a:rPr>
              <a:t>(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dirty="0" err="1" smtClean="0">
                <a:solidFill>
                  <a:schemeClr val="tx1"/>
                </a:solidFill>
              </a:rPr>
              <a:t>,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5400" dirty="0" smtClean="0">
                <a:solidFill>
                  <a:schemeClr val="tx1"/>
                </a:solidFill>
              </a:rPr>
              <a:t>) =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1151453"/>
            <a:ext cx="7975260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Proof:</a:t>
            </a:r>
            <a:r>
              <a:rPr lang="en-US" sz="5400" dirty="0" smtClean="0"/>
              <a:t> Show how to </a:t>
            </a:r>
            <a:r>
              <a:rPr lang="en-US" sz="5400" dirty="0"/>
              <a:t>find</a:t>
            </a:r>
          </a:p>
          <a:p>
            <a:r>
              <a:rPr lang="en-US" sz="5400" dirty="0" smtClean="0"/>
              <a:t>coefficients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4800" dirty="0" smtClean="0">
                <a:solidFill>
                  <a:srgbClr val="660066"/>
                </a:solidFill>
              </a:rPr>
              <a:t>Method</a:t>
            </a:r>
            <a:r>
              <a:rPr lang="en-US" sz="5400" dirty="0" smtClean="0"/>
              <a:t>: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pulverizer</a:t>
            </a:r>
            <a:r>
              <a:rPr lang="en-US" dirty="0" smtClean="0">
                <a:latin typeface="Comic Sans MS" pitchFamily="8" charset="0"/>
              </a:rPr>
              <a:t>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59436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Extending Euclid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084604" cy="341632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/>
              <a:t>In Euclid have 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	</a:t>
            </a:r>
            <a:r>
              <a:rPr lang="en-US" sz="5400" dirty="0" err="1" smtClean="0">
                <a:solidFill>
                  <a:srgbClr val="0000FF"/>
                </a:solidFill>
              </a:rPr>
              <a:t>gcd</a:t>
            </a: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</a:rPr>
              <a:t>x,y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gcd</a:t>
            </a: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</a:rPr>
              <a:t>a,b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 smtClean="0"/>
              <a:t>.</a:t>
            </a:r>
          </a:p>
          <a:p>
            <a:r>
              <a:rPr lang="en-US" sz="5400" dirty="0"/>
              <a:t>T</a:t>
            </a:r>
            <a:r>
              <a:rPr lang="en-US" sz="5400" dirty="0" smtClean="0"/>
              <a:t>rack </a:t>
            </a:r>
            <a:r>
              <a:rPr lang="en-US" sz="5400" dirty="0" err="1" smtClean="0"/>
              <a:t>coeff’s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c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d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e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f</a:t>
            </a:r>
            <a:endParaRPr lang="en-US" sz="5400" dirty="0" smtClean="0">
              <a:solidFill>
                <a:srgbClr val="FF00FF"/>
              </a:solidFill>
            </a:endParaRPr>
          </a:p>
          <a:p>
            <a:r>
              <a:rPr lang="en-US" sz="5400" dirty="0" err="1" smtClean="0">
                <a:solidFill>
                  <a:srgbClr val="FF00FF"/>
                </a:solidFill>
              </a:rPr>
              <a:t>c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5400" dirty="0" err="1" smtClean="0">
                <a:solidFill>
                  <a:srgbClr val="FF00FF"/>
                </a:solidFill>
              </a:rPr>
              <a:t>d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x </a:t>
            </a:r>
            <a:r>
              <a:rPr lang="en-US" sz="5400" dirty="0" smtClean="0"/>
              <a:t>and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e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b="1" dirty="0" err="1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5400" dirty="0" err="1" smtClean="0">
                <a:solidFill>
                  <a:srgbClr val="FF00FF"/>
                </a:solidFill>
              </a:rPr>
              <a:t>f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y</a:t>
            </a:r>
            <a:endParaRPr lang="en-US" sz="5400" dirty="0" smtClean="0"/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pulverizer</a:t>
            </a:r>
            <a:r>
              <a:rPr lang="en-US" dirty="0" smtClean="0">
                <a:latin typeface="Comic Sans MS" pitchFamily="8" charset="0"/>
              </a:rPr>
              <a:t>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59436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Extending Euclid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084604" cy="5262979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/>
              <a:t>In Euclid have 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	</a:t>
            </a:r>
            <a:r>
              <a:rPr lang="en-US" sz="5400" dirty="0" err="1" smtClean="0">
                <a:solidFill>
                  <a:srgbClr val="0000FF"/>
                </a:solidFill>
              </a:rPr>
              <a:t>gcd</a:t>
            </a: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</a:rPr>
              <a:t>x,y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gcd</a:t>
            </a: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</a:rPr>
              <a:t>a,b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 smtClean="0"/>
              <a:t>.</a:t>
            </a:r>
          </a:p>
          <a:p>
            <a:r>
              <a:rPr lang="en-US" sz="5400" dirty="0"/>
              <a:t>T</a:t>
            </a:r>
            <a:r>
              <a:rPr lang="en-US" sz="5400" dirty="0" smtClean="0"/>
              <a:t>rack </a:t>
            </a:r>
            <a:r>
              <a:rPr lang="en-US" sz="5400" dirty="0" err="1" smtClean="0"/>
              <a:t>coeff’s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c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d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e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f</a:t>
            </a:r>
            <a:endParaRPr lang="en-US" sz="5400" dirty="0" smtClean="0">
              <a:solidFill>
                <a:srgbClr val="FF00FF"/>
              </a:solidFill>
            </a:endParaRPr>
          </a:p>
          <a:p>
            <a:r>
              <a:rPr lang="en-US" sz="5400" dirty="0" err="1" smtClean="0">
                <a:solidFill>
                  <a:srgbClr val="FF00FF"/>
                </a:solidFill>
              </a:rPr>
              <a:t>c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5400" dirty="0" err="1" smtClean="0">
                <a:solidFill>
                  <a:srgbClr val="FF00FF"/>
                </a:solidFill>
              </a:rPr>
              <a:t>d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x </a:t>
            </a:r>
            <a:r>
              <a:rPr lang="en-US" sz="5400" dirty="0" smtClean="0"/>
              <a:t>and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e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b="1" dirty="0" err="1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5400" dirty="0" err="1" smtClean="0">
                <a:solidFill>
                  <a:srgbClr val="FF00FF"/>
                </a:solidFill>
              </a:rPr>
              <a:t>f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y</a:t>
            </a:r>
          </a:p>
          <a:p>
            <a:pPr algn="ctr"/>
            <a:r>
              <a:rPr lang="en-US" sz="5400" dirty="0" smtClean="0">
                <a:solidFill>
                  <a:srgbClr val="008000"/>
                </a:solidFill>
              </a:rPr>
              <a:t>		to </a:t>
            </a:r>
            <a:r>
              <a:rPr lang="en-US" sz="5400" dirty="0">
                <a:solidFill>
                  <a:srgbClr val="008000"/>
                </a:solidFill>
              </a:rPr>
              <a:t>start:</a:t>
            </a:r>
          </a:p>
          <a:p>
            <a:r>
              <a:rPr lang="en-US" sz="6000" dirty="0" smtClean="0">
                <a:solidFill>
                  <a:srgbClr val="0000FF"/>
                </a:solidFill>
              </a:rPr>
              <a:t>    </a:t>
            </a:r>
            <a:r>
              <a:rPr lang="en-US" sz="6600" dirty="0" smtClean="0">
                <a:solidFill>
                  <a:srgbClr val="0000FF"/>
                </a:solidFill>
              </a:rPr>
              <a:t>x </a:t>
            </a: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>
                <a:solidFill>
                  <a:srgbClr val="0000FF"/>
                </a:solidFill>
              </a:rPr>
              <a:t>a </a:t>
            </a: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>
                <a:solidFill>
                  <a:srgbClr val="FF00FF"/>
                </a:solidFill>
              </a:rPr>
              <a:t>1</a:t>
            </a:r>
            <a:r>
              <a:rPr lang="en-US" sz="6600" dirty="0">
                <a:solidFill>
                  <a:srgbClr val="0000FF"/>
                </a:solidFill>
              </a:rPr>
              <a:t>a</a:t>
            </a:r>
            <a:r>
              <a:rPr lang="en-US" sz="6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6600" dirty="0" smtClean="0">
                <a:solidFill>
                  <a:srgbClr val="FF00FF"/>
                </a:solidFill>
              </a:rPr>
              <a:t>0</a:t>
            </a:r>
            <a:r>
              <a:rPr lang="en-US" sz="6600" dirty="0" smtClean="0">
                <a:solidFill>
                  <a:srgbClr val="0000FF"/>
                </a:solidFill>
              </a:rPr>
              <a:t>b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pulverizer</a:t>
            </a:r>
            <a:r>
              <a:rPr lang="en-US" dirty="0" smtClean="0">
                <a:latin typeface="Comic Sans MS" pitchFamily="8" charset="0"/>
              </a:rPr>
              <a:t>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6135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59436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Extending Euclid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084604" cy="5262979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/>
              <a:t>In Euclid have 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</a:rPr>
              <a:t>	</a:t>
            </a:r>
            <a:r>
              <a:rPr lang="en-US" sz="5400" dirty="0" err="1" smtClean="0">
                <a:solidFill>
                  <a:srgbClr val="0000FF"/>
                </a:solidFill>
              </a:rPr>
              <a:t>gcd</a:t>
            </a: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</a:rPr>
              <a:t>x,y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gcd</a:t>
            </a: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</a:rPr>
              <a:t>a,b</a:t>
            </a:r>
            <a:r>
              <a:rPr lang="en-US" sz="5400" dirty="0" smtClean="0">
                <a:solidFill>
                  <a:srgbClr val="0000FF"/>
                </a:solidFill>
              </a:rPr>
              <a:t>) </a:t>
            </a:r>
            <a:r>
              <a:rPr lang="en-US" sz="5400" dirty="0" smtClean="0"/>
              <a:t>.</a:t>
            </a:r>
          </a:p>
          <a:p>
            <a:r>
              <a:rPr lang="en-US" sz="5400" dirty="0"/>
              <a:t>T</a:t>
            </a:r>
            <a:r>
              <a:rPr lang="en-US" sz="5400" dirty="0" smtClean="0"/>
              <a:t>rack </a:t>
            </a:r>
            <a:r>
              <a:rPr lang="en-US" sz="5400" dirty="0" err="1" smtClean="0"/>
              <a:t>coeff’s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c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0000FF"/>
                </a:solidFill>
              </a:rPr>
              <a:t>d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0000FF"/>
                </a:solidFill>
              </a:rPr>
              <a:t>e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0000FF"/>
                </a:solidFill>
              </a:rPr>
              <a:t>f</a:t>
            </a:r>
            <a:endParaRPr lang="en-US" sz="5400" dirty="0" smtClean="0">
              <a:solidFill>
                <a:srgbClr val="0000FF"/>
              </a:solidFill>
            </a:endParaRPr>
          </a:p>
          <a:p>
            <a:r>
              <a:rPr lang="en-US" sz="5400" dirty="0" err="1" smtClean="0">
                <a:solidFill>
                  <a:srgbClr val="FF00FF"/>
                </a:solidFill>
              </a:rPr>
              <a:t>c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5400" dirty="0" err="1" smtClean="0">
                <a:solidFill>
                  <a:srgbClr val="FF00FF"/>
                </a:solidFill>
              </a:rPr>
              <a:t>d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x </a:t>
            </a:r>
            <a:r>
              <a:rPr lang="en-US" sz="5400" dirty="0" smtClean="0"/>
              <a:t>and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e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5400" b="1" dirty="0" err="1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5400" dirty="0" err="1" smtClean="0">
                <a:solidFill>
                  <a:srgbClr val="FF00FF"/>
                </a:solidFill>
              </a:rPr>
              <a:t>f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y</a:t>
            </a:r>
          </a:p>
          <a:p>
            <a:pPr algn="ctr"/>
            <a:r>
              <a:rPr lang="en-US" sz="5400" dirty="0" smtClean="0">
                <a:solidFill>
                  <a:srgbClr val="008000"/>
                </a:solidFill>
              </a:rPr>
              <a:t>		to </a:t>
            </a:r>
            <a:r>
              <a:rPr lang="en-US" sz="5400" dirty="0">
                <a:solidFill>
                  <a:srgbClr val="008000"/>
                </a:solidFill>
              </a:rPr>
              <a:t>start:</a:t>
            </a:r>
          </a:p>
          <a:p>
            <a:r>
              <a:rPr lang="en-US" sz="6000" dirty="0" smtClean="0">
                <a:solidFill>
                  <a:srgbClr val="0000FF"/>
                </a:solidFill>
              </a:rPr>
              <a:t>    </a:t>
            </a:r>
            <a:r>
              <a:rPr lang="en-US" sz="6600" dirty="0" smtClean="0">
                <a:solidFill>
                  <a:srgbClr val="0000FF"/>
                </a:solidFill>
              </a:rPr>
              <a:t>y </a:t>
            </a: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b </a:t>
            </a: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>
                <a:solidFill>
                  <a:srgbClr val="FF00FF"/>
                </a:solidFill>
              </a:rPr>
              <a:t>0</a:t>
            </a:r>
            <a:r>
              <a:rPr lang="en-US" sz="6600" dirty="0" smtClean="0">
                <a:solidFill>
                  <a:srgbClr val="0000FF"/>
                </a:solidFill>
              </a:rPr>
              <a:t>a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6600" dirty="0" smtClean="0">
                <a:solidFill>
                  <a:srgbClr val="FF00FF"/>
                </a:solidFill>
              </a:rPr>
              <a:t>1</a:t>
            </a:r>
            <a:r>
              <a:rPr lang="en-US" sz="6600" dirty="0" smtClean="0">
                <a:solidFill>
                  <a:srgbClr val="0000FF"/>
                </a:solidFill>
              </a:rPr>
              <a:t>b</a:t>
            </a:r>
            <a:endParaRPr lang="en-US" sz="6600" dirty="0">
              <a:solidFill>
                <a:srgbClr val="0000FF"/>
              </a:solidFill>
            </a:endParaRP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pulverizer</a:t>
            </a:r>
            <a:r>
              <a:rPr lang="en-US" dirty="0" smtClean="0">
                <a:latin typeface="Comic Sans MS" pitchFamily="8" charset="0"/>
              </a:rPr>
              <a:t>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2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914400" y="1143000"/>
            <a:ext cx="7144629" cy="110799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 err="1" smtClean="0">
                <a:solidFill>
                  <a:srgbClr val="0000FF"/>
                </a:solidFill>
              </a:rPr>
              <a:t>x</a:t>
            </a:r>
            <a:r>
              <a:rPr lang="en-US" sz="6600" baseline="-25000" dirty="0" err="1" smtClean="0">
                <a:solidFill>
                  <a:srgbClr val="0000FF"/>
                </a:solidFill>
              </a:rPr>
              <a:t>next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y </a:t>
            </a:r>
            <a:r>
              <a:rPr lang="en-US" sz="6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 err="1" smtClean="0">
                <a:solidFill>
                  <a:srgbClr val="FF00FF"/>
                </a:solidFill>
              </a:rPr>
              <a:t>e</a:t>
            </a:r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600" b="1" dirty="0" err="1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6600" dirty="0" err="1" smtClean="0">
                <a:solidFill>
                  <a:srgbClr val="FF00FF"/>
                </a:solidFill>
              </a:rPr>
              <a:t>f</a:t>
            </a:r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6600" dirty="0" smtClean="0"/>
              <a:t> 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pulverizer</a:t>
            </a:r>
            <a:r>
              <a:rPr lang="en-US" dirty="0" smtClean="0">
                <a:latin typeface="Comic Sans MS" pitchFamily="8" charset="0"/>
              </a:rPr>
              <a:t>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59436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Extending Euclid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5758" y="2209800"/>
            <a:ext cx="7827242" cy="332398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 err="1" smtClean="0">
                <a:solidFill>
                  <a:srgbClr val="0000FF"/>
                </a:solidFill>
              </a:rPr>
              <a:t>y</a:t>
            </a:r>
            <a:r>
              <a:rPr lang="en-US" sz="6600" baseline="-25000" dirty="0" err="1" smtClean="0">
                <a:solidFill>
                  <a:srgbClr val="0000FF"/>
                </a:solidFill>
              </a:rPr>
              <a:t>next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rem(</a:t>
            </a:r>
            <a:r>
              <a:rPr lang="en-US" sz="6600" dirty="0" err="1" smtClean="0">
                <a:solidFill>
                  <a:srgbClr val="0000FF"/>
                </a:solidFill>
              </a:rPr>
              <a:t>x,y</a:t>
            </a:r>
            <a:r>
              <a:rPr lang="en-US" sz="6600" dirty="0" smtClean="0">
                <a:solidFill>
                  <a:srgbClr val="0000FF"/>
                </a:solidFill>
              </a:rPr>
              <a:t>)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endParaRPr lang="en-US" sz="6600" dirty="0">
              <a:solidFill>
                <a:srgbClr val="0000FF"/>
              </a:solidFill>
            </a:endParaRPr>
          </a:p>
          <a:p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       </a:t>
            </a:r>
            <a:r>
              <a:rPr lang="en-US" sz="7200" dirty="0" smtClean="0">
                <a:solidFill>
                  <a:srgbClr val="0000FF"/>
                </a:solidFill>
              </a:rPr>
              <a:t>x</a:t>
            </a:r>
            <a:r>
              <a:rPr lang="en-US" sz="72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7200" dirty="0" err="1" smtClean="0">
                <a:solidFill>
                  <a:srgbClr val="0000FF"/>
                </a:solidFill>
              </a:rPr>
              <a:t>qy</a:t>
            </a:r>
            <a:r>
              <a:rPr lang="en-US" sz="7200" dirty="0" smtClean="0">
                <a:solidFill>
                  <a:srgbClr val="0000FF"/>
                </a:solidFill>
              </a:rPr>
              <a:t>  </a:t>
            </a:r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</a:p>
          <a:p>
            <a:r>
              <a:rPr lang="en-US" sz="7200" dirty="0" err="1">
                <a:solidFill>
                  <a:srgbClr val="FF00FF"/>
                </a:solidFill>
              </a:rPr>
              <a:t>c</a:t>
            </a:r>
            <a:r>
              <a:rPr lang="en-US" sz="7200" dirty="0" err="1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7200" b="1" dirty="0" err="1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7200" dirty="0" err="1" smtClean="0">
                <a:solidFill>
                  <a:srgbClr val="FF00FF"/>
                </a:solidFill>
              </a:rPr>
              <a:t>d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–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q(</a:t>
            </a:r>
            <a:r>
              <a:rPr lang="en-US" sz="7200" dirty="0" err="1" smtClean="0">
                <a:solidFill>
                  <a:srgbClr val="FF00FF"/>
                </a:solidFill>
              </a:rPr>
              <a:t>e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7200" b="1" dirty="0" err="1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7200" dirty="0" err="1" smtClean="0">
                <a:solidFill>
                  <a:srgbClr val="FF00FF"/>
                </a:solidFill>
              </a:rPr>
              <a:t>f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7200" dirty="0" smtClean="0">
                <a:solidFill>
                  <a:srgbClr val="0000FF"/>
                </a:solidFill>
              </a:rPr>
              <a:t>  </a:t>
            </a:r>
            <a:r>
              <a:rPr lang="en-US" sz="6600" dirty="0" smtClean="0">
                <a:solidFill>
                  <a:srgbClr val="0000FF"/>
                </a:solidFill>
              </a:rPr>
              <a:t>      </a:t>
            </a:r>
            <a:r>
              <a:rPr lang="en-US" sz="6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670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914400" y="1143000"/>
            <a:ext cx="7144629" cy="110799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 err="1" smtClean="0">
                <a:solidFill>
                  <a:srgbClr val="0000FF"/>
                </a:solidFill>
              </a:rPr>
              <a:t>x</a:t>
            </a:r>
            <a:r>
              <a:rPr lang="en-US" sz="6600" baseline="-25000" dirty="0" err="1" smtClean="0">
                <a:solidFill>
                  <a:srgbClr val="0000FF"/>
                </a:solidFill>
              </a:rPr>
              <a:t>next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y </a:t>
            </a:r>
            <a:r>
              <a:rPr lang="en-US" sz="66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 err="1" smtClean="0">
                <a:solidFill>
                  <a:srgbClr val="FF00FF"/>
                </a:solidFill>
              </a:rPr>
              <a:t>e</a:t>
            </a:r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600" b="1" dirty="0" err="1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6600" dirty="0" err="1" smtClean="0">
                <a:solidFill>
                  <a:srgbClr val="FF00FF"/>
                </a:solidFill>
              </a:rPr>
              <a:t>f</a:t>
            </a:r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6600" dirty="0" smtClean="0"/>
              <a:t> 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pulverizer</a:t>
            </a:r>
            <a:r>
              <a:rPr lang="en-US" dirty="0" smtClean="0">
                <a:latin typeface="Comic Sans MS" pitchFamily="8" charset="0"/>
              </a:rPr>
              <a:t>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59436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Extending Euclid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5758" y="2209800"/>
            <a:ext cx="7925338" cy="344709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 err="1" smtClean="0">
                <a:solidFill>
                  <a:srgbClr val="0000FF"/>
                </a:solidFill>
              </a:rPr>
              <a:t>y</a:t>
            </a:r>
            <a:r>
              <a:rPr lang="en-US" sz="6600" baseline="-25000" dirty="0" err="1" smtClean="0">
                <a:solidFill>
                  <a:srgbClr val="0000FF"/>
                </a:solidFill>
              </a:rPr>
              <a:t>next</a:t>
            </a:r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>
                <a:solidFill>
                  <a:srgbClr val="0000FF"/>
                </a:solidFill>
              </a:rPr>
              <a:t> rem(</a:t>
            </a:r>
            <a:r>
              <a:rPr lang="en-US" sz="6600" dirty="0" err="1" smtClean="0">
                <a:solidFill>
                  <a:srgbClr val="0000FF"/>
                </a:solidFill>
              </a:rPr>
              <a:t>x,y</a:t>
            </a:r>
            <a:r>
              <a:rPr lang="en-US" sz="6600" dirty="0" smtClean="0">
                <a:solidFill>
                  <a:srgbClr val="0000FF"/>
                </a:solidFill>
              </a:rPr>
              <a:t>)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endParaRPr lang="en-US" sz="6600" dirty="0">
              <a:solidFill>
                <a:srgbClr val="0000FF"/>
              </a:solidFill>
            </a:endParaRPr>
          </a:p>
          <a:p>
            <a:r>
              <a:rPr lang="en-US" sz="6600" dirty="0" smtClean="0">
                <a:solidFill>
                  <a:srgbClr val="0000FF"/>
                </a:solidFill>
              </a:rPr>
              <a:t> </a:t>
            </a:r>
            <a:r>
              <a:rPr lang="en-US" sz="6600" dirty="0">
                <a:solidFill>
                  <a:srgbClr val="0000FF"/>
                </a:solidFill>
              </a:rPr>
              <a:t> </a:t>
            </a:r>
            <a:r>
              <a:rPr lang="en-US" sz="6600" dirty="0" smtClean="0">
                <a:solidFill>
                  <a:srgbClr val="0000FF"/>
                </a:solidFill>
              </a:rPr>
              <a:t>       </a:t>
            </a:r>
            <a:r>
              <a:rPr lang="en-US" sz="7200" dirty="0" smtClean="0">
                <a:solidFill>
                  <a:srgbClr val="0000FF"/>
                </a:solidFill>
              </a:rPr>
              <a:t>x</a:t>
            </a:r>
            <a:r>
              <a:rPr lang="en-US" sz="72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7200" dirty="0" err="1" smtClean="0">
                <a:solidFill>
                  <a:srgbClr val="0000FF"/>
                </a:solidFill>
              </a:rPr>
              <a:t>qy</a:t>
            </a:r>
            <a:r>
              <a:rPr lang="en-US" sz="7200" dirty="0" smtClean="0">
                <a:solidFill>
                  <a:srgbClr val="0000FF"/>
                </a:solidFill>
              </a:rPr>
              <a:t>  </a:t>
            </a:r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</a:p>
          <a:p>
            <a:r>
              <a:rPr lang="en-US" sz="8000" dirty="0">
                <a:solidFill>
                  <a:srgbClr val="FF00FF"/>
                </a:solidFill>
              </a:rPr>
              <a:t>(c</a:t>
            </a:r>
            <a:r>
              <a:rPr lang="en-US" sz="8000" b="1" dirty="0">
                <a:solidFill>
                  <a:srgbClr val="FF00FF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8000" dirty="0" err="1">
                <a:solidFill>
                  <a:srgbClr val="FF00FF"/>
                </a:solidFill>
              </a:rPr>
              <a:t>qe</a:t>
            </a:r>
            <a:r>
              <a:rPr lang="en-US" sz="8000" dirty="0">
                <a:solidFill>
                  <a:srgbClr val="FF00FF"/>
                </a:solidFill>
              </a:rPr>
              <a:t>)</a:t>
            </a:r>
            <a:r>
              <a:rPr lang="en-US" sz="8000" dirty="0">
                <a:solidFill>
                  <a:srgbClr val="CCCCFF">
                    <a:lumMod val="50000"/>
                  </a:srgbClr>
                </a:solidFill>
              </a:rPr>
              <a:t>a</a:t>
            </a:r>
            <a:r>
              <a:rPr lang="en-US" sz="8000" b="1" dirty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sz="8000" dirty="0">
                <a:solidFill>
                  <a:srgbClr val="FF00FF"/>
                </a:solidFill>
              </a:rPr>
              <a:t>(d</a:t>
            </a:r>
            <a:r>
              <a:rPr lang="en-US" sz="8000" b="1" dirty="0">
                <a:solidFill>
                  <a:srgbClr val="FF00FF"/>
                </a:solidFill>
                <a:latin typeface="Euclid Symbol" charset="2"/>
                <a:cs typeface="Euclid Symbol" charset="2"/>
              </a:rPr>
              <a:t>-</a:t>
            </a:r>
            <a:r>
              <a:rPr lang="en-US" sz="8000" dirty="0" err="1">
                <a:solidFill>
                  <a:srgbClr val="FF00FF"/>
                </a:solidFill>
              </a:rPr>
              <a:t>qf</a:t>
            </a:r>
            <a:r>
              <a:rPr lang="en-US" sz="8000" dirty="0">
                <a:solidFill>
                  <a:srgbClr val="FF00FF"/>
                </a:solidFill>
              </a:rPr>
              <a:t>)</a:t>
            </a:r>
            <a:r>
              <a:rPr lang="en-US" sz="8000" dirty="0">
                <a:solidFill>
                  <a:srgbClr val="CCCCFF">
                    <a:lumMod val="50000"/>
                  </a:srgbClr>
                </a:solidFill>
              </a:rPr>
              <a:t>b</a:t>
            </a:r>
            <a:r>
              <a:rPr lang="en-US" sz="7200" dirty="0" smtClean="0">
                <a:solidFill>
                  <a:srgbClr val="0000FF"/>
                </a:solidFill>
              </a:rPr>
              <a:t>  </a:t>
            </a:r>
            <a:r>
              <a:rPr lang="en-US" sz="6600" dirty="0" smtClean="0">
                <a:solidFill>
                  <a:srgbClr val="0000FF"/>
                </a:solidFill>
              </a:rPr>
              <a:t>      </a:t>
            </a:r>
            <a:r>
              <a:rPr lang="en-US" sz="6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6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9798</TotalTime>
  <Words>1550</Words>
  <Application>Microsoft Macintosh PowerPoint</Application>
  <PresentationFormat>On-screen Show (4:3)</PresentationFormat>
  <Paragraphs>267</Paragraphs>
  <Slides>25</Slides>
  <Notes>24</Notes>
  <HiddenSlides>11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6.042 Lecture Template</vt:lpstr>
      <vt:lpstr>Equation</vt:lpstr>
      <vt:lpstr>PowerPoint Presentation</vt:lpstr>
      <vt:lpstr>GCD is a linear combination</vt:lpstr>
      <vt:lpstr>GCD is a linear combination</vt:lpstr>
      <vt:lpstr>gcd(a,b) = sa+tb</vt:lpstr>
      <vt:lpstr>Extending Euclid</vt:lpstr>
      <vt:lpstr>Extending Euclid</vt:lpstr>
      <vt:lpstr>Extending Euclid</vt:lpstr>
      <vt:lpstr>Extending Euclid</vt:lpstr>
      <vt:lpstr>Extending Euclid</vt:lpstr>
      <vt:lpstr>Finding s and t</vt:lpstr>
      <vt:lpstr>Finding s and t</vt:lpstr>
      <vt:lpstr>Finding s&gt;0 and t</vt:lpstr>
      <vt:lpstr>Pulverizer is efficient</vt:lpstr>
      <vt:lpstr>Pulverizer is efficient</vt:lpstr>
      <vt:lpstr>Finding s and t</vt:lpstr>
      <vt:lpstr>Finding s and t</vt:lpstr>
      <vt:lpstr>Finding s and t</vt:lpstr>
      <vt:lpstr>Pulverizer is efficient</vt:lpstr>
      <vt:lpstr>GCD is a linear combination</vt:lpstr>
      <vt:lpstr>1st show: gcd(a,b) ≤ spc(a,b)</vt:lpstr>
      <vt:lpstr>2nd: spc(a,b) ≤ gcd(a,b)</vt:lpstr>
      <vt:lpstr>Lemma: spc(a,b)|a</vt:lpstr>
      <vt:lpstr>Lemma: spc(a,b)|a</vt:lpstr>
      <vt:lpstr>Finding s and t</vt:lpstr>
      <vt:lpstr>Finding s and t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1402</cp:revision>
  <cp:lastPrinted>2015-03-05T16:14:55Z</cp:lastPrinted>
  <dcterms:created xsi:type="dcterms:W3CDTF">2011-03-02T16:56:28Z</dcterms:created>
  <dcterms:modified xsi:type="dcterms:W3CDTF">2015-03-05T16:16:35Z</dcterms:modified>
</cp:coreProperties>
</file>