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31"/>
  </p:notesMasterIdLst>
  <p:handoutMasterIdLst>
    <p:handoutMasterId r:id="rId32"/>
  </p:handoutMasterIdLst>
  <p:sldIdLst>
    <p:sldId id="669" r:id="rId2"/>
    <p:sldId id="754" r:id="rId3"/>
    <p:sldId id="750" r:id="rId4"/>
    <p:sldId id="722" r:id="rId5"/>
    <p:sldId id="721" r:id="rId6"/>
    <p:sldId id="751" r:id="rId7"/>
    <p:sldId id="752" r:id="rId8"/>
    <p:sldId id="753" r:id="rId9"/>
    <p:sldId id="670" r:id="rId10"/>
    <p:sldId id="738" r:id="rId11"/>
    <p:sldId id="674" r:id="rId12"/>
    <p:sldId id="739" r:id="rId13"/>
    <p:sldId id="740" r:id="rId14"/>
    <p:sldId id="741" r:id="rId15"/>
    <p:sldId id="742" r:id="rId16"/>
    <p:sldId id="715" r:id="rId17"/>
    <p:sldId id="743" r:id="rId18"/>
    <p:sldId id="744" r:id="rId19"/>
    <p:sldId id="745" r:id="rId20"/>
    <p:sldId id="746" r:id="rId21"/>
    <p:sldId id="676" r:id="rId22"/>
    <p:sldId id="680" r:id="rId23"/>
    <p:sldId id="681" r:id="rId24"/>
    <p:sldId id="723" r:id="rId25"/>
    <p:sldId id="724" r:id="rId26"/>
    <p:sldId id="725" r:id="rId27"/>
    <p:sldId id="730" r:id="rId28"/>
    <p:sldId id="726" r:id="rId29"/>
    <p:sldId id="747" r:id="rId30"/>
  </p:sldIdLst>
  <p:sldSz cx="9144000" cy="6858000" type="screen4x3"/>
  <p:notesSz cx="9601200" cy="73152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8000"/>
    <a:srgbClr val="A73591"/>
    <a:srgbClr val="EA0000"/>
    <a:srgbClr val="996633"/>
    <a:srgbClr val="D36909"/>
    <a:srgbClr val="F57B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7" autoAdjust="0"/>
    <p:restoredTop sz="96453" autoAdjust="0"/>
  </p:normalViewPr>
  <p:slideViewPr>
    <p:cSldViewPr showGuides="1">
      <p:cViewPr varScale="1">
        <p:scale>
          <a:sx n="102" d="100"/>
          <a:sy n="102" d="100"/>
        </p:scale>
        <p:origin x="-15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tags" Target="tags/tag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7FD37CB4-E8E2-4C09-8FAD-129A9F380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326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9E94AB6-6CB8-4AAF-A1ED-7A62C60EB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777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3FC24-A7F7-48DE-87DD-35A0B45E5E56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6F9CBA-1C3A-4802-8E9C-36B23B86FE8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FD4C9-FE5D-4B76-BC52-0CB1DD6B8F2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AD44A-ED1C-479D-BF6B-59A9029EE52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D4818F-FC99-46AB-B7AE-17D3123C050F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26385A-10AC-41DD-ACF4-2F80F1AE34C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42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36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14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71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20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48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67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38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32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47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AD44A-ED1C-479D-BF6B-59A9029EE52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D4818F-FC99-46AB-B7AE-17D3123C050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26385A-10AC-41DD-ACF4-2F80F1AE34C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DA83B2-E094-49BB-9263-80CEC51DF78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162800" y="6629400"/>
            <a:ext cx="1981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781800" y="6553201"/>
            <a:ext cx="2362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239000" y="6553201"/>
            <a:ext cx="19050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858000" y="6629400"/>
            <a:ext cx="2286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324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10600" cy="465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6148" name="Picture 12" descr="board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553201"/>
            <a:ext cx="2209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75000" y="6553200"/>
            <a:ext cx="29210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March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6" r:id="rId3"/>
    <p:sldLayoutId id="2147483730" r:id="rId4"/>
    <p:sldLayoutId id="214748373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charset="0"/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010401" y="6553200"/>
            <a:ext cx="2057400" cy="2667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882D82BC-455A-46A4-B2BB-34843D25408C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905000"/>
            <a:ext cx="6477000" cy="3124200"/>
          </a:xfrm>
        </p:spPr>
        <p:txBody>
          <a:bodyPr/>
          <a:lstStyle/>
          <a:p>
            <a:pPr eaLnBrk="1" hangingPunct="1"/>
            <a:r>
              <a:rPr lang="en-US" sz="8800" dirty="0" smtClean="0"/>
              <a:t>Recursive Functions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3741074" y="990600"/>
            <a:ext cx="2307842" cy="1668917"/>
            <a:chOff x="3741074" y="990600"/>
            <a:chExt cx="2307842" cy="1668917"/>
          </a:xfrm>
        </p:grpSpPr>
        <p:sp>
          <p:nvSpPr>
            <p:cNvPr id="4" name="Oval 3"/>
            <p:cNvSpPr/>
            <p:nvPr/>
          </p:nvSpPr>
          <p:spPr>
            <a:xfrm>
              <a:off x="4707373" y="1227814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4" idx="3"/>
              <a:endCxn id="5" idx="7"/>
            </p:cNvCxnSpPr>
            <p:nvPr/>
          </p:nvCxnSpPr>
          <p:spPr>
            <a:xfrm rot="5400000">
              <a:off x="3635989" y="1549326"/>
              <a:ext cx="1215276" cy="1005105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5"/>
              <a:endCxn id="6" idx="1"/>
            </p:cNvCxnSpPr>
            <p:nvPr/>
          </p:nvCxnSpPr>
          <p:spPr>
            <a:xfrm rot="16200000" flipH="1">
              <a:off x="4762228" y="1615575"/>
              <a:ext cx="1215276" cy="872606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876800" y="9906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tree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87394" y="2438400"/>
            <a:ext cx="2318522" cy="1578555"/>
            <a:chOff x="2587394" y="2438400"/>
            <a:chExt cx="2318522" cy="1578555"/>
          </a:xfrm>
        </p:grpSpPr>
        <p:sp>
          <p:nvSpPr>
            <p:cNvPr id="5" name="Oval 4"/>
            <p:cNvSpPr/>
            <p:nvPr/>
          </p:nvSpPr>
          <p:spPr>
            <a:xfrm>
              <a:off x="3514885" y="2622384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5" idx="3"/>
              <a:endCxn id="7" idx="0"/>
            </p:cNvCxnSpPr>
            <p:nvPr/>
          </p:nvCxnSpPr>
          <p:spPr>
            <a:xfrm rot="5400000">
              <a:off x="2481471" y="2944734"/>
              <a:ext cx="1178144" cy="966298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5" idx="5"/>
              <a:endCxn id="8" idx="0"/>
            </p:cNvCxnSpPr>
            <p:nvPr/>
          </p:nvCxnSpPr>
          <p:spPr>
            <a:xfrm rot="16200000" flipH="1">
              <a:off x="3568903" y="3010983"/>
              <a:ext cx="1178144" cy="833799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733800" y="24384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tree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834767" y="3834825"/>
            <a:ext cx="1956433" cy="1449920"/>
            <a:chOff x="3834767" y="3834825"/>
            <a:chExt cx="1956433" cy="1449920"/>
          </a:xfrm>
        </p:grpSpPr>
        <p:grpSp>
          <p:nvGrpSpPr>
            <p:cNvPr id="51" name="Group 50"/>
            <p:cNvGrpSpPr/>
            <p:nvPr/>
          </p:nvGrpSpPr>
          <p:grpSpPr>
            <a:xfrm>
              <a:off x="3834767" y="4016955"/>
              <a:ext cx="1535099" cy="1267790"/>
              <a:chOff x="3834767" y="4016955"/>
              <a:chExt cx="1535099" cy="126779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44237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>
                <a:stCxn id="8" idx="3"/>
              </p:cNvCxnSpPr>
              <p:nvPr/>
            </p:nvCxnSpPr>
            <p:spPr>
              <a:xfrm rot="5400000">
                <a:off x="3632292" y="4435855"/>
                <a:ext cx="1051365" cy="64641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8" idx="5"/>
                <a:endCxn id="10" idx="0"/>
              </p:cNvCxnSpPr>
              <p:nvPr/>
            </p:nvCxnSpPr>
            <p:spPr>
              <a:xfrm rot="16200000" flipH="1">
                <a:off x="4493533" y="4408413"/>
                <a:ext cx="1051365" cy="701300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4619084" y="38348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tree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384666" y="3810000"/>
            <a:ext cx="1425334" cy="959671"/>
            <a:chOff x="2384666" y="3810000"/>
            <a:chExt cx="1425334" cy="959671"/>
          </a:xfrm>
        </p:grpSpPr>
        <p:sp>
          <p:nvSpPr>
            <p:cNvPr id="7" name="Oval 6"/>
            <p:cNvSpPr/>
            <p:nvPr/>
          </p:nvSpPr>
          <p:spPr>
            <a:xfrm>
              <a:off x="2454896" y="4016955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84666" y="4184896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3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37884" y="38100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3527666" y="5130225"/>
            <a:ext cx="1454450" cy="940950"/>
            <a:chOff x="3527666" y="5130225"/>
            <a:chExt cx="1454450" cy="940950"/>
          </a:xfrm>
        </p:grpSpPr>
        <p:sp>
          <p:nvSpPr>
            <p:cNvPr id="9" name="Oval 8"/>
            <p:cNvSpPr/>
            <p:nvPr/>
          </p:nvSpPr>
          <p:spPr>
            <a:xfrm>
              <a:off x="3647384" y="5284746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10000" y="51302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527666" y="5486400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6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105400" y="5130225"/>
            <a:ext cx="1476916" cy="1017150"/>
            <a:chOff x="5105400" y="5130225"/>
            <a:chExt cx="1476916" cy="1017150"/>
          </a:xfrm>
        </p:grpSpPr>
        <p:sp>
          <p:nvSpPr>
            <p:cNvPr id="10" name="Oval 9"/>
            <p:cNvSpPr/>
            <p:nvPr/>
          </p:nvSpPr>
          <p:spPr>
            <a:xfrm>
              <a:off x="5237367" y="5284746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10200" y="51302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105400" y="5562600"/>
              <a:ext cx="61908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14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715000" y="2463225"/>
            <a:ext cx="1400716" cy="965775"/>
            <a:chOff x="5715000" y="2463225"/>
            <a:chExt cx="1400716" cy="965775"/>
          </a:xfrm>
        </p:grpSpPr>
        <p:sp>
          <p:nvSpPr>
            <p:cNvPr id="6" name="Oval 5"/>
            <p:cNvSpPr/>
            <p:nvPr/>
          </p:nvSpPr>
          <p:spPr>
            <a:xfrm>
              <a:off x="5767362" y="2622384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43600" y="24632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715000" y="28442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7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</p:grpSp>
      <p:sp>
        <p:nvSpPr>
          <p:cNvPr id="3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162801" y="6477000"/>
            <a:ext cx="1905000" cy="342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A4AC7DF5-7AF0-41A2-94AE-19E802825938}" type="slidenum">
              <a:rPr lang="en-US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315201" y="6553200"/>
            <a:ext cx="1752600" cy="2667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D747DC21-DD6C-4C9E-880E-0C721ABF6EB1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Recursive Functions on BT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005" y="1517571"/>
            <a:ext cx="8414483" cy="3825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Recursive def. of </a:t>
            </a:r>
            <a:r>
              <a:rPr lang="en-US" sz="4400" i="1" dirty="0" smtClean="0">
                <a:latin typeface="Comic Sans MS" pitchFamily="66" charset="0"/>
              </a:rPr>
              <a:t>size</a:t>
            </a:r>
            <a:r>
              <a:rPr lang="en-US" sz="4400" dirty="0" smtClean="0">
                <a:latin typeface="Comic Sans MS" pitchFamily="66" charset="0"/>
              </a:rPr>
              <a:t>, |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 smtClean="0">
                <a:latin typeface="Comic Sans MS" pitchFamily="66" charset="0"/>
              </a:rPr>
              <a:t>|, of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|&lt;leaf,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600" dirty="0" smtClean="0">
                <a:latin typeface="Comic Sans MS" pitchFamily="66" charset="0"/>
              </a:rPr>
              <a:t>&gt;|      ::= 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 |&lt;tree,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e, f</a:t>
            </a:r>
            <a:r>
              <a:rPr lang="en-US" sz="6600" dirty="0" smtClean="0">
                <a:latin typeface="Comic Sans MS" pitchFamily="66" charset="0"/>
              </a:rPr>
              <a:t>&gt;| ::=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      |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latin typeface="Comic Sans MS" pitchFamily="66" charset="0"/>
              </a:rPr>
              <a:t>| + |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latin typeface="Comic Sans MS" pitchFamily="66" charset="0"/>
              </a:rPr>
              <a:t>| +1</a:t>
            </a:r>
            <a:endParaRPr lang="en-US" sz="66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54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5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6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73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7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8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59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60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082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934200" y="6477000"/>
            <a:ext cx="2135187" cy="342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A4AC7DF5-7AF0-41A2-94AE-19E802825938}" type="slidenum">
              <a:rPr lang="en-US" smtClean="0"/>
              <a:pPr/>
              <a:t>12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9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77000"/>
            <a:ext cx="1830387" cy="342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A4AC7DF5-7AF0-41A2-94AE-19E802825938}" type="slidenum">
              <a:rPr lang="en-US" smtClean="0"/>
              <a:pPr/>
              <a:t>13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9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5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162801" y="6477000"/>
            <a:ext cx="1905000" cy="342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A4AC7DF5-7AF0-41A2-94AE-19E802825938}" type="slidenum">
              <a:rPr lang="en-US" smtClean="0"/>
              <a:pPr/>
              <a:t>14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9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7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724400" y="1219200"/>
            <a:ext cx="264997" cy="25355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086601" y="6477000"/>
            <a:ext cx="1981200" cy="342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A4AC7DF5-7AF0-41A2-94AE-19E802825938}" type="slidenum">
              <a:rPr lang="en-US" smtClean="0"/>
              <a:pPr/>
              <a:t>15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162801" y="6553200"/>
            <a:ext cx="1905000" cy="2667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6CD26AEE-0E32-4926-A5A9-661FC0FA76F2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Recursive Functions on BT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964" y="1517571"/>
            <a:ext cx="8060220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Recursive def. of </a:t>
            </a:r>
            <a:r>
              <a:rPr lang="en-US" sz="4400" i="1" dirty="0" smtClean="0">
                <a:latin typeface="Comic Sans MS" pitchFamily="66" charset="0"/>
              </a:rPr>
              <a:t>depth</a:t>
            </a:r>
            <a:r>
              <a:rPr lang="en-US" sz="4400" dirty="0" smtClean="0">
                <a:latin typeface="Comic Sans MS" pitchFamily="66" charset="0"/>
              </a:rPr>
              <a:t>, d(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 smtClean="0">
                <a:latin typeface="Comic Sans MS" pitchFamily="66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d(&lt;leaf,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600" dirty="0" smtClean="0">
                <a:latin typeface="Comic Sans MS" pitchFamily="66" charset="0"/>
              </a:rPr>
              <a:t>&gt;)     ::= 0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d(&lt;tree,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e, f</a:t>
            </a:r>
            <a:r>
              <a:rPr lang="en-US" sz="6600" dirty="0" smtClean="0">
                <a:latin typeface="Comic Sans MS" pitchFamily="66" charset="0"/>
              </a:rPr>
              <a:t>&gt;) ::=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   max{d(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latin typeface="Comic Sans MS" pitchFamily="66" charset="0"/>
              </a:rPr>
              <a:t>),d(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latin typeface="Comic Sans MS" pitchFamily="66" charset="0"/>
              </a:rPr>
              <a:t>)} +1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858001" y="6553200"/>
            <a:ext cx="2209800" cy="2667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A4AC7DF5-7AF0-41A2-94AE-19E802825938}" type="slidenum">
              <a:rPr lang="en-US" smtClean="0"/>
              <a:pPr/>
              <a:t>17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5971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781801" y="6553200"/>
            <a:ext cx="2286000" cy="2667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A4AC7DF5-7AF0-41A2-94AE-19E802825938}" type="slidenum">
              <a:rPr lang="en-US" smtClean="0"/>
              <a:pPr/>
              <a:t>18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010401" y="6477000"/>
            <a:ext cx="2057400" cy="342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A4AC7DF5-7AF0-41A2-94AE-19E802825938}" type="slidenum">
              <a:rPr lang="en-US" smtClean="0"/>
              <a:pPr/>
              <a:t>19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6400800" cy="1143000"/>
          </a:xfrm>
        </p:spPr>
        <p:txBody>
          <a:bodyPr/>
          <a:lstStyle/>
          <a:p>
            <a:r>
              <a:rPr lang="en-US" sz="4400" dirty="0" smtClean="0"/>
              <a:t>Recursive Function</a:t>
            </a:r>
          </a:p>
        </p:txBody>
      </p:sp>
      <p:sp>
        <p:nvSpPr>
          <p:cNvPr id="28675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08969C51-7BCB-4669-B22B-E2DC6920BE01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0500" y="1176040"/>
            <a:ext cx="8763000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400" dirty="0">
                <a:latin typeface="Comic Sans MS" pitchFamily="66" charset="0"/>
              </a:rPr>
              <a:t>To </a:t>
            </a:r>
            <a:r>
              <a:rPr lang="en-US" sz="4400" dirty="0" smtClean="0">
                <a:latin typeface="Comic Sans MS" pitchFamily="66" charset="0"/>
              </a:rPr>
              <a:t>define a function,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400" dirty="0" smtClean="0">
                <a:latin typeface="Comic Sans MS" pitchFamily="66" charset="0"/>
              </a:rPr>
              <a:t>, on a</a:t>
            </a:r>
          </a:p>
          <a:p>
            <a:pPr>
              <a:defRPr/>
            </a:pPr>
            <a:r>
              <a:rPr lang="en-US" sz="4400" dirty="0" smtClean="0">
                <a:latin typeface="Comic Sans MS" pitchFamily="66" charset="0"/>
              </a:rPr>
              <a:t>recursively </a:t>
            </a:r>
            <a:r>
              <a:rPr lang="en-US" sz="4400" dirty="0">
                <a:latin typeface="Comic Sans MS" pitchFamily="66" charset="0"/>
              </a:rPr>
              <a:t>defined set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, define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f(b)</a:t>
            </a:r>
            <a:r>
              <a:rPr lang="en-US" sz="4400" dirty="0" smtClean="0">
                <a:latin typeface="Comic Sans MS" pitchFamily="66" charset="0"/>
              </a:rPr>
              <a:t> explicitly for </a:t>
            </a:r>
            <a:r>
              <a:rPr lang="en-US" sz="4400" dirty="0">
                <a:latin typeface="Comic Sans MS" pitchFamily="66" charset="0"/>
              </a:rPr>
              <a:t>each base case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b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f(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c(x))</a:t>
            </a:r>
            <a:r>
              <a:rPr lang="en-US" sz="4400" dirty="0">
                <a:latin typeface="Comic Sans MS" pitchFamily="66" charset="0"/>
              </a:rPr>
              <a:t> for each constructor,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c</a:t>
            </a:r>
            <a:r>
              <a:rPr lang="en-US" sz="4400" dirty="0" smtClean="0">
                <a:latin typeface="Comic Sans MS" pitchFamily="66" charset="0"/>
              </a:rPr>
              <a:t>,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in terms of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400" dirty="0" smtClean="0">
                <a:latin typeface="Comic Sans MS" pitchFamily="66" charset="0"/>
              </a:rPr>
              <a:t> and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(x)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79524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724400" y="1219200"/>
            <a:ext cx="264997" cy="25355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162800" y="6477000"/>
            <a:ext cx="1906587" cy="342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A4AC7DF5-7AF0-41A2-94AE-19E802825938}" type="slidenum">
              <a:rPr lang="en-US" smtClean="0"/>
              <a:pPr/>
              <a:t>20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162801" y="6477000"/>
            <a:ext cx="1905000" cy="342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1FF2CE9F-95BC-441B-9BF8-65FCDDEAAF9E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Size versus Depth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67725" cy="1214438"/>
          </a:xfrm>
        </p:spPr>
        <p:txBody>
          <a:bodyPr/>
          <a:lstStyle/>
          <a:p>
            <a:pPr marL="0" indent="0" eaLnBrk="1" hangingPunct="1"/>
            <a:r>
              <a:rPr lang="en-US" sz="4800" i="1" dirty="0" smtClean="0"/>
              <a:t>Lemma:</a:t>
            </a:r>
            <a:r>
              <a:rPr lang="en-US" sz="4800" dirty="0" smtClean="0"/>
              <a:t> |</a:t>
            </a:r>
            <a:r>
              <a:rPr lang="en-US" sz="4800" dirty="0" smtClean="0">
                <a:solidFill>
                  <a:srgbClr val="0000FF"/>
                </a:solidFill>
              </a:rPr>
              <a:t>e</a:t>
            </a:r>
            <a:r>
              <a:rPr lang="en-US" sz="4800" dirty="0" smtClean="0"/>
              <a:t>| + 1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800" dirty="0" smtClean="0">
                <a:sym typeface="Symbol" pitchFamily="18" charset="2"/>
              </a:rPr>
              <a:t> 2</a:t>
            </a:r>
            <a:r>
              <a:rPr lang="en-US" sz="4800" baseline="30000" dirty="0" smtClean="0"/>
              <a:t>d(</a:t>
            </a:r>
            <a:r>
              <a:rPr lang="en-US" sz="4800" baseline="30000" dirty="0" smtClean="0">
                <a:solidFill>
                  <a:srgbClr val="0000FF"/>
                </a:solidFill>
              </a:rPr>
              <a:t>e</a:t>
            </a:r>
            <a:r>
              <a:rPr lang="en-US" sz="4800" baseline="30000" dirty="0" smtClean="0"/>
              <a:t>)+1</a:t>
            </a:r>
          </a:p>
        </p:txBody>
      </p:sp>
      <p:sp>
        <p:nvSpPr>
          <p:cNvPr id="552964" name="Rectangle 4"/>
          <p:cNvSpPr>
            <a:spLocks noChangeArrowheads="1"/>
          </p:cNvSpPr>
          <p:nvPr/>
        </p:nvSpPr>
        <p:spPr bwMode="auto">
          <a:xfrm>
            <a:off x="228600" y="2057400"/>
            <a:ext cx="8686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 by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Structural Induction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Base case :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 = </a:t>
            </a:r>
            <a:r>
              <a:rPr lang="en-US" sz="4400" dirty="0" smtClean="0">
                <a:latin typeface="Comic Sans MS" pitchFamily="66" charset="0"/>
              </a:rPr>
              <a:t>&lt;leaf,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400" dirty="0" smtClean="0">
                <a:latin typeface="Comic Sans MS" pitchFamily="66" charset="0"/>
              </a:rPr>
              <a:t>&gt;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|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|+1 </a:t>
            </a:r>
            <a:r>
              <a:rPr lang="en-US" sz="4400" dirty="0" smtClean="0">
                <a:latin typeface="Comic Sans MS" pitchFamily="66" charset="0"/>
              </a:rPr>
              <a:t> =  1+1  =  </a:t>
            </a:r>
            <a:r>
              <a:rPr lang="en-US" sz="4400" dirty="0">
                <a:latin typeface="Comic Sans MS" pitchFamily="66" charset="0"/>
              </a:rPr>
              <a:t>2 </a:t>
            </a:r>
            <a:r>
              <a:rPr lang="en-US" sz="4400" dirty="0" smtClean="0">
                <a:latin typeface="Comic Sans MS" pitchFamily="66" charset="0"/>
              </a:rPr>
              <a:t> =  </a:t>
            </a:r>
            <a:r>
              <a:rPr lang="en-US" sz="4400" dirty="0">
                <a:latin typeface="Comic Sans MS" pitchFamily="66" charset="0"/>
              </a:rPr>
              <a:t>2</a:t>
            </a:r>
            <a:r>
              <a:rPr lang="en-US" sz="4400" baseline="30000" dirty="0">
                <a:latin typeface="Comic Sans MS" pitchFamily="66" charset="0"/>
              </a:rPr>
              <a:t>0+1 </a:t>
            </a:r>
            <a:r>
              <a:rPr lang="en-US" sz="4400" baseline="300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= 2</a:t>
            </a:r>
            <a:r>
              <a:rPr lang="en-US" sz="4400" baseline="30000" dirty="0" smtClean="0">
                <a:latin typeface="Comic Sans MS" pitchFamily="66" charset="0"/>
              </a:rPr>
              <a:t>d(</a:t>
            </a:r>
            <a:r>
              <a:rPr lang="en-US" sz="4400" baseline="300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baseline="30000" dirty="0">
                <a:latin typeface="Comic Sans MS" pitchFamily="66" charset="0"/>
              </a:rPr>
              <a:t>)+1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	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OK!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010401" y="6477000"/>
            <a:ext cx="2057400" cy="342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ACEA44F3-0AAF-46F8-BADD-99322BE333C9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Size versus Depth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7762"/>
            <a:ext cx="8470900" cy="9858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dirty="0" smtClean="0">
                <a:solidFill>
                  <a:srgbClr val="006600"/>
                </a:solidFill>
              </a:rPr>
              <a:t>Constructor case:</a:t>
            </a:r>
            <a:r>
              <a:rPr lang="en-US" sz="4000" dirty="0" smtClean="0">
                <a:solidFill>
                  <a:srgbClr val="A73591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>
                <a:solidFill>
                  <a:srgbClr val="A73591"/>
                </a:solidFill>
              </a:rPr>
              <a:t> </a:t>
            </a:r>
            <a:r>
              <a:rPr lang="en-US" sz="4000" dirty="0" smtClean="0"/>
              <a:t>=</a:t>
            </a:r>
            <a:r>
              <a:rPr lang="en-US" sz="4000" dirty="0" smtClean="0">
                <a:solidFill>
                  <a:srgbClr val="A73591"/>
                </a:solidFill>
              </a:rPr>
              <a:t> </a:t>
            </a:r>
            <a:r>
              <a:rPr lang="en-US" sz="4000" dirty="0" smtClean="0"/>
              <a:t>&lt;tree, 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,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&gt;</a:t>
            </a:r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8788" lvl="1" indent="-1588">
              <a:spcBef>
                <a:spcPct val="20000"/>
              </a:spcBef>
              <a:buFont typeface="Times" charset="0"/>
              <a:buNone/>
            </a:pPr>
            <a:endParaRPr lang="en-US" sz="4400">
              <a:solidFill>
                <a:srgbClr val="008000"/>
              </a:solidFill>
            </a:endParaRPr>
          </a:p>
        </p:txBody>
      </p:sp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685800" y="2057400"/>
            <a:ext cx="7696200" cy="40934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/>
            <a:r>
              <a:rPr lang="en-US" sz="4400" dirty="0">
                <a:latin typeface="Comic Sans MS" pitchFamily="66" charset="0"/>
              </a:rPr>
              <a:t>by </a:t>
            </a:r>
            <a:r>
              <a:rPr lang="en-US" sz="4400" dirty="0" err="1">
                <a:latin typeface="Comic Sans MS" pitchFamily="66" charset="0"/>
              </a:rPr>
              <a:t>ind</a:t>
            </a:r>
            <a:r>
              <a:rPr lang="en-US" sz="4400" dirty="0">
                <a:latin typeface="Comic Sans MS" pitchFamily="66" charset="0"/>
              </a:rPr>
              <a:t>. hypothesis:</a:t>
            </a:r>
          </a:p>
          <a:p>
            <a:pPr lvl="1" algn="ctr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|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7200" dirty="0" smtClean="0">
                <a:latin typeface="Comic Sans MS" pitchFamily="66" charset="0"/>
              </a:rPr>
              <a:t>| </a:t>
            </a:r>
            <a:r>
              <a:rPr lang="en-US" sz="7200" dirty="0">
                <a:latin typeface="Comic Sans MS" pitchFamily="66" charset="0"/>
              </a:rPr>
              <a:t>+ 1</a:t>
            </a:r>
            <a:r>
              <a:rPr lang="en-US" sz="7200" dirty="0" smtClean="0">
                <a:latin typeface="Comic Sans MS" pitchFamily="66" charset="0"/>
              </a:rPr>
              <a:t> </a:t>
            </a:r>
            <a:r>
              <a:rPr lang="en-US" sz="7200" dirty="0" smtClean="0"/>
              <a:t>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 2</a:t>
            </a:r>
            <a:r>
              <a:rPr lang="en-US" sz="7200" baseline="30000" dirty="0" smtClean="0">
                <a:latin typeface="Comic Sans MS" pitchFamily="66" charset="0"/>
              </a:rPr>
              <a:t>d(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  <a:p>
            <a:pPr lvl="1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  |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7200" dirty="0" smtClean="0">
                <a:latin typeface="Comic Sans MS" pitchFamily="66" charset="0"/>
              </a:rPr>
              <a:t>| + 1 </a:t>
            </a:r>
            <a:r>
              <a:rPr lang="en-US" sz="7200" dirty="0" smtClean="0"/>
              <a:t>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 2</a:t>
            </a:r>
            <a:r>
              <a:rPr lang="en-US" sz="7200" baseline="30000" dirty="0" smtClean="0">
                <a:latin typeface="Comic Sans MS" pitchFamily="66" charset="0"/>
              </a:rPr>
              <a:t>d(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315201" y="6477000"/>
            <a:ext cx="1752600" cy="342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100" dirty="0" err="1" smtClean="0"/>
              <a:t>recursivefunctions</a:t>
            </a:r>
            <a:r>
              <a:rPr lang="en-US" sz="1100" dirty="0" smtClean="0"/>
              <a:t>.</a:t>
            </a:r>
            <a:fld id="{4522ED1D-8D07-4791-96F6-DF6351C24384}" type="slidenum">
              <a:rPr lang="en-US" sz="1100" smtClean="0"/>
              <a:pPr/>
              <a:t>23</a:t>
            </a:fld>
            <a:endParaRPr lang="en-US" sz="1100" dirty="0" smtClean="0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dirty="0" smtClean="0"/>
              <a:t>|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/>
              <a:t>|+1 = |&lt;tree, 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,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&gt;| + 1    </a:t>
            </a:r>
            <a:r>
              <a:rPr lang="en-US" sz="3600" dirty="0" smtClean="0">
                <a:solidFill>
                  <a:srgbClr val="845808"/>
                </a:solidFill>
              </a:rPr>
              <a:t>def. of </a:t>
            </a:r>
            <a:r>
              <a:rPr lang="en-US" sz="3600" dirty="0" smtClean="0">
                <a:solidFill>
                  <a:srgbClr val="0000FF"/>
                </a:solidFill>
              </a:rPr>
              <a:t>e</a:t>
            </a:r>
            <a:endParaRPr lang="en-US" sz="4000" dirty="0" smtClean="0">
              <a:solidFill>
                <a:srgbClr val="0000FF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 = (|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|+|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| +1) + </a:t>
            </a:r>
            <a:r>
              <a:rPr lang="en-US" sz="3600" dirty="0" smtClean="0"/>
              <a:t>1</a:t>
            </a:r>
            <a:r>
              <a:rPr lang="en-US" sz="3600" dirty="0" smtClean="0">
                <a:solidFill>
                  <a:srgbClr val="0066FF"/>
                </a:solidFill>
              </a:rPr>
              <a:t>              </a:t>
            </a:r>
            <a:r>
              <a:rPr lang="en-US" sz="3600" dirty="0" smtClean="0">
                <a:solidFill>
                  <a:srgbClr val="845808"/>
                </a:solidFill>
              </a:rPr>
              <a:t>def. of size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 =  (|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|+1)+(|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|+1)</a:t>
            </a: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/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+ 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66FF"/>
                </a:solidFill>
              </a:rPr>
              <a:t>         </a:t>
            </a:r>
            <a:r>
              <a:rPr lang="en-US" sz="3600" dirty="0" smtClean="0">
                <a:solidFill>
                  <a:srgbClr val="845808"/>
                </a:solidFill>
              </a:rPr>
              <a:t>induction </a:t>
            </a:r>
            <a:r>
              <a:rPr lang="en-US" sz="3600" dirty="0" err="1" smtClean="0">
                <a:solidFill>
                  <a:srgbClr val="845808"/>
                </a:solidFill>
              </a:rPr>
              <a:t>hyp</a:t>
            </a:r>
            <a:r>
              <a:rPr lang="en-US" sz="3600" dirty="0" smtClean="0">
                <a:solidFill>
                  <a:srgbClr val="845808"/>
                </a:solidFill>
              </a:rPr>
              <a:t>.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/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),d(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))+1 </a:t>
            </a:r>
            <a:r>
              <a:rPr lang="en-US" sz="4000" dirty="0" smtClean="0">
                <a:sym typeface="Symbol" pitchFamily="18" charset="2"/>
              </a:rPr>
              <a:t>+ 2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),d(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))+1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>
                <a:sym typeface="Symbol" pitchFamily="18" charset="2"/>
              </a:rPr>
              <a:t> = 2·2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),d(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))+1 </a:t>
            </a:r>
            <a:r>
              <a:rPr lang="en-US" sz="4000" dirty="0" smtClean="0"/>
              <a:t> = 2·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e</a:t>
            </a:r>
            <a:r>
              <a:rPr lang="en-US" sz="4000" baseline="30000" dirty="0" smtClean="0"/>
              <a:t>) </a:t>
            </a:r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3200" dirty="0" smtClean="0">
                <a:solidFill>
                  <a:srgbClr val="845808"/>
                </a:solidFill>
              </a:rPr>
              <a:t>def. of depth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=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ym typeface="Symbol" pitchFamily="18" charset="2"/>
              </a:rPr>
              <a:t>2</a:t>
            </a:r>
            <a:r>
              <a:rPr lang="en-US" sz="5400" baseline="30000" dirty="0" smtClean="0"/>
              <a:t>d(</a:t>
            </a:r>
            <a:r>
              <a:rPr lang="en-US" sz="5400" baseline="30000" dirty="0" smtClean="0">
                <a:solidFill>
                  <a:srgbClr val="0000FF"/>
                </a:solidFill>
              </a:rPr>
              <a:t>e</a:t>
            </a:r>
            <a:r>
              <a:rPr lang="en-US" sz="5400" baseline="30000" dirty="0" smtClean="0"/>
              <a:t>)+1</a:t>
            </a: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Size versus Depth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5562600"/>
            <a:ext cx="2077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QED!</a:t>
            </a:r>
            <a:endParaRPr lang="en-US" sz="6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powers of two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3962400"/>
          </a:xfrm>
        </p:spPr>
        <p:txBody>
          <a:bodyPr/>
          <a:lstStyle/>
          <a:p>
            <a:r>
              <a:rPr lang="en-US" sz="4800" dirty="0" smtClean="0"/>
              <a:t>2 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4800" dirty="0" smtClean="0"/>
              <a:t>if </a:t>
            </a:r>
            <a:r>
              <a:rPr lang="en-US" sz="4800" dirty="0" err="1" smtClean="0"/>
              <a:t>x,y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  <a:r>
              <a:rPr lang="en-US" sz="4800" dirty="0" smtClean="0"/>
              <a:t>, then </a:t>
            </a:r>
            <a:r>
              <a:rPr lang="en-US" sz="4800" dirty="0" err="1" smtClean="0">
                <a:solidFill>
                  <a:srgbClr val="0000FF"/>
                </a:solidFill>
              </a:rPr>
              <a:t>x</a:t>
            </a:r>
            <a:r>
              <a:rPr lang="en-US" sz="4800" dirty="0" err="1" smtClean="0">
                <a:sym typeface="Symbol" pitchFamily="18" charset="2"/>
              </a:rPr>
              <a:t>⋅</a:t>
            </a:r>
            <a:r>
              <a:rPr lang="en-US" sz="4800" dirty="0" err="1" smtClean="0">
                <a:solidFill>
                  <a:srgbClr val="0000FF"/>
                </a:solidFill>
              </a:rPr>
              <a:t>y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4800" dirty="0" smtClean="0"/>
              <a:t>2, 2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2,  4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2,  4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4,  4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8, …</a:t>
            </a:r>
          </a:p>
          <a:p>
            <a:r>
              <a:rPr lang="en-US" sz="4800" dirty="0" smtClean="0"/>
              <a:t>2   4       8      16     32 …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b="1" dirty="0" smtClean="0">
                <a:latin typeface="Cambria Math"/>
                <a:ea typeface="Cambria Math"/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  <a:endParaRPr lang="en-US" sz="4800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315200" y="6629400"/>
            <a:ext cx="1828800" cy="2286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5090077E-33FC-4861-9AB3-E869C8DF45B1}" type="slidenum">
              <a:rPr lang="en-US" smtClean="0"/>
              <a:pPr/>
              <a:t>24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0000FF"/>
                </a:solidFill>
              </a:rPr>
              <a:t>PP2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7763"/>
            <a:ext cx="9067800" cy="4643437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(2)    ::= 1</a:t>
            </a:r>
          </a:p>
          <a:p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4000" dirty="0" smtClean="0">
                <a:sym typeface="Symbol" pitchFamily="18" charset="2"/>
              </a:rPr>
              <a:t>⋅</a:t>
            </a:r>
            <a:r>
              <a:rPr lang="en-US" sz="4000" dirty="0" smtClean="0">
                <a:solidFill>
                  <a:srgbClr val="0000FF"/>
                </a:solidFill>
              </a:rPr>
              <a:t>y</a:t>
            </a:r>
            <a:r>
              <a:rPr lang="en-US" sz="4000" dirty="0" smtClean="0"/>
              <a:t>) ::= 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4000" dirty="0" smtClean="0"/>
              <a:t>) +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y</a:t>
            </a:r>
            <a:r>
              <a:rPr lang="en-US" sz="4000" dirty="0" smtClean="0"/>
              <a:t>)</a:t>
            </a:r>
          </a:p>
          <a:p>
            <a:r>
              <a:rPr lang="en-US" sz="4000" dirty="0" smtClean="0"/>
              <a:t>                         for </a:t>
            </a:r>
            <a:r>
              <a:rPr lang="en-US" sz="4000" dirty="0" err="1" smtClean="0">
                <a:solidFill>
                  <a:srgbClr val="0000FF"/>
                </a:solidFill>
              </a:rPr>
              <a:t>x</a:t>
            </a:r>
            <a:r>
              <a:rPr lang="en-US" sz="4000" dirty="0" err="1" smtClean="0"/>
              <a:t>,</a:t>
            </a:r>
            <a:r>
              <a:rPr lang="en-US" sz="4000" dirty="0" err="1" smtClean="0">
                <a:solidFill>
                  <a:srgbClr val="0000FF"/>
                </a:solidFill>
              </a:rPr>
              <a:t>y</a:t>
            </a:r>
            <a:r>
              <a:rPr lang="en-US" sz="4000" dirty="0" smtClean="0"/>
              <a:t> </a:t>
            </a:r>
            <a:r>
              <a:rPr lang="en-US" sz="4000" b="1" dirty="0" smtClean="0">
                <a:latin typeface="Cambria Math"/>
                <a:ea typeface="Cambria Math"/>
              </a:rPr>
              <a:t>∈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(4) =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</a:t>
            </a:r>
            <a:r>
              <a:rPr lang="en-US" sz="4000" dirty="0" smtClean="0">
                <a:sym typeface="Symbol" pitchFamily="18" charset="2"/>
              </a:rPr>
              <a:t>⋅</a:t>
            </a:r>
            <a:r>
              <a:rPr lang="en-US" sz="4000" dirty="0" smtClean="0"/>
              <a:t>2) = 1 + 1 = 2</a:t>
            </a:r>
          </a:p>
          <a:p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(8) =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</a:t>
            </a:r>
            <a:r>
              <a:rPr lang="en-US" sz="4000" dirty="0" smtClean="0">
                <a:sym typeface="Symbol" pitchFamily="18" charset="2"/>
              </a:rPr>
              <a:t>⋅</a:t>
            </a:r>
            <a:r>
              <a:rPr lang="en-US" sz="4000" dirty="0" smtClean="0"/>
              <a:t>4) =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(2) +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(4)</a:t>
            </a:r>
          </a:p>
          <a:p>
            <a:pPr>
              <a:buFontTx/>
              <a:buNone/>
            </a:pPr>
            <a:r>
              <a:rPr lang="en-US" sz="4000" dirty="0" smtClean="0"/>
              <a:t>                               = 1 + 2 = 3</a:t>
            </a:r>
          </a:p>
          <a:p>
            <a:pPr>
              <a:buFontTx/>
              <a:buNone/>
            </a:pPr>
            <a:endParaRPr lang="en-US" sz="4000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553201"/>
            <a:ext cx="1905000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9115501F-E344-4697-9F2B-A97863F0B821}" type="slidenum">
              <a:rPr lang="en-US" smtClean="0"/>
              <a:pPr/>
              <a:t>25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FF"/>
                </a:solidFill>
              </a:rPr>
              <a:t>loggy</a:t>
            </a:r>
            <a:r>
              <a:rPr lang="en-US" dirty="0" smtClean="0"/>
              <a:t> function on </a:t>
            </a:r>
            <a:r>
              <a:rPr lang="en-US" dirty="0" smtClean="0">
                <a:solidFill>
                  <a:srgbClr val="0000FF"/>
                </a:solidFill>
              </a:rPr>
              <a:t>PP2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153400" cy="5451475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err="1" smtClean="0"/>
              <a:t>loggy</a:t>
            </a:r>
            <a:r>
              <a:rPr lang="en-US" sz="3600" dirty="0" smtClean="0"/>
              <a:t>(2)::= 1</a:t>
            </a:r>
          </a:p>
          <a:p>
            <a:r>
              <a:rPr lang="en-US" sz="3600" dirty="0" err="1" smtClean="0"/>
              <a:t>loggy(</a:t>
            </a:r>
            <a:r>
              <a:rPr lang="en-US" sz="3600" dirty="0" err="1" smtClean="0">
                <a:solidFill>
                  <a:srgbClr val="0000FF"/>
                </a:solidFill>
              </a:rPr>
              <a:t>x</a:t>
            </a:r>
            <a:r>
              <a:rPr lang="en-US" sz="3600" dirty="0" err="1" smtClean="0">
                <a:sym typeface="Symbol" pitchFamily="18" charset="2"/>
              </a:rPr>
              <a:t>⋅</a:t>
            </a:r>
            <a:r>
              <a:rPr lang="en-US" sz="3600" dirty="0" err="1" smtClean="0">
                <a:solidFill>
                  <a:srgbClr val="0000FF"/>
                </a:solidFill>
              </a:rPr>
              <a:t>y</a:t>
            </a:r>
            <a:r>
              <a:rPr lang="en-US" sz="3600" dirty="0" smtClean="0"/>
              <a:t>) ::=  </a:t>
            </a:r>
            <a:r>
              <a:rPr lang="en-US" sz="3600" dirty="0" smtClean="0">
                <a:solidFill>
                  <a:srgbClr val="0000FF"/>
                </a:solidFill>
              </a:rPr>
              <a:t>x</a:t>
            </a:r>
            <a:r>
              <a:rPr lang="en-US" sz="3600" dirty="0" smtClean="0"/>
              <a:t> + </a:t>
            </a:r>
            <a:r>
              <a:rPr lang="en-US" sz="3600" dirty="0" err="1" smtClean="0"/>
              <a:t>loggy(</a:t>
            </a:r>
            <a:r>
              <a:rPr lang="en-US" sz="3600" dirty="0" err="1" smtClean="0">
                <a:solidFill>
                  <a:srgbClr val="0000FF"/>
                </a:solidFill>
              </a:rPr>
              <a:t>y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                         for </a:t>
            </a:r>
            <a:r>
              <a:rPr lang="en-US" sz="3600" dirty="0" err="1" smtClean="0">
                <a:solidFill>
                  <a:srgbClr val="0000FF"/>
                </a:solidFill>
              </a:rPr>
              <a:t>x</a:t>
            </a:r>
            <a:r>
              <a:rPr lang="en-US" sz="3600" dirty="0" err="1" smtClean="0"/>
              <a:t>,</a:t>
            </a:r>
            <a:r>
              <a:rPr lang="en-US" sz="3600" dirty="0" err="1" smtClean="0">
                <a:solidFill>
                  <a:srgbClr val="0000FF"/>
                </a:solidFill>
              </a:rPr>
              <a:t>y</a:t>
            </a:r>
            <a:r>
              <a:rPr lang="en-US" sz="3600" dirty="0" smtClean="0"/>
              <a:t> </a:t>
            </a:r>
            <a:r>
              <a:rPr lang="en-US" sz="3600" b="1" dirty="0" smtClean="0">
                <a:latin typeface="Cambria Math"/>
                <a:ea typeface="Cambria Math"/>
              </a:rPr>
              <a:t>∈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3600" dirty="0" smtClean="0"/>
              <a:t>loggy(4) = loggy(2</a:t>
            </a:r>
            <a:r>
              <a:rPr lang="en-US" sz="3600" dirty="0" smtClean="0">
                <a:sym typeface="Symbol" pitchFamily="18" charset="2"/>
              </a:rPr>
              <a:t>⋅</a:t>
            </a:r>
            <a:r>
              <a:rPr lang="en-US" sz="3600" dirty="0" smtClean="0"/>
              <a:t>2) = 2 + 1 = 3</a:t>
            </a:r>
          </a:p>
          <a:p>
            <a:r>
              <a:rPr lang="en-US" sz="3600" dirty="0" smtClean="0"/>
              <a:t>loggy(8) = loggy(2</a:t>
            </a:r>
            <a:r>
              <a:rPr lang="en-US" sz="3600" dirty="0" smtClean="0">
                <a:sym typeface="Symbol" pitchFamily="18" charset="2"/>
              </a:rPr>
              <a:t>⋅</a:t>
            </a:r>
            <a:r>
              <a:rPr lang="en-US" sz="3600" dirty="0" smtClean="0"/>
              <a:t>4) = 2 + loggy(4)</a:t>
            </a:r>
          </a:p>
          <a:p>
            <a:pPr>
              <a:buFontTx/>
              <a:buNone/>
            </a:pPr>
            <a:r>
              <a:rPr lang="en-US" sz="3600" dirty="0" smtClean="0"/>
              <a:t>                               = 2 + 3 = 5</a:t>
            </a:r>
          </a:p>
          <a:p>
            <a:r>
              <a:rPr lang="en-US" sz="3600" dirty="0" smtClean="0"/>
              <a:t>loggy(16) = loggy(8</a:t>
            </a:r>
            <a:r>
              <a:rPr lang="en-US" sz="3600" dirty="0" smtClean="0">
                <a:sym typeface="Symbol" pitchFamily="18" charset="2"/>
              </a:rPr>
              <a:t>⋅</a:t>
            </a:r>
            <a:r>
              <a:rPr lang="en-US" sz="3600" dirty="0" smtClean="0"/>
              <a:t>2) = 8 + loggy(2)</a:t>
            </a:r>
          </a:p>
          <a:p>
            <a:pPr>
              <a:buFontTx/>
              <a:buNone/>
            </a:pPr>
            <a:r>
              <a:rPr lang="en-US" sz="3600" dirty="0" smtClean="0"/>
              <a:t>                               = 8 + 1 =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smtClean="0"/>
              <a:t>9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010400" y="6553201"/>
            <a:ext cx="2133600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47ABD2B9-D2BB-4906-B837-443FAD86ABA4}" type="slidenum">
              <a:rPr lang="en-US" smtClean="0"/>
              <a:pPr/>
              <a:t>26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FF"/>
                </a:solidFill>
              </a:rPr>
              <a:t>loggy</a:t>
            </a:r>
            <a:r>
              <a:rPr lang="en-US" dirty="0" smtClean="0"/>
              <a:t> function on PP2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4495800"/>
          </a:xfrm>
        </p:spPr>
        <p:txBody>
          <a:bodyPr/>
          <a:lstStyle/>
          <a:p>
            <a:r>
              <a:rPr lang="en-US" sz="4800" dirty="0" smtClean="0"/>
              <a:t>loggy(16) = loggy(8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2) = 9</a:t>
            </a:r>
          </a:p>
          <a:p>
            <a:pPr>
              <a:buFontTx/>
              <a:buNone/>
            </a:pPr>
            <a:endParaRPr lang="en-US" sz="4800" dirty="0" smtClean="0"/>
          </a:p>
          <a:p>
            <a:r>
              <a:rPr lang="en-US" sz="4800" dirty="0" smtClean="0"/>
              <a:t>loggy(16) = loggy(2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8)</a:t>
            </a:r>
          </a:p>
          <a:p>
            <a:pPr>
              <a:buFontTx/>
              <a:buNone/>
            </a:pPr>
            <a:r>
              <a:rPr lang="en-US" sz="4800" dirty="0" smtClean="0"/>
              <a:t>        = 2 + loggy(8) = 2 + 5        </a:t>
            </a:r>
          </a:p>
          <a:p>
            <a:pPr>
              <a:buFontTx/>
              <a:buNone/>
            </a:pPr>
            <a:r>
              <a:rPr lang="en-US" sz="4800" dirty="0" smtClean="0"/>
              <a:t>        =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smtClean="0"/>
              <a:t>7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010400" y="6553201"/>
            <a:ext cx="2133600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33275EF6-C257-4EE8-AA1D-14D31FD0AA60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14600" y="2126159"/>
            <a:ext cx="40094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EA0000"/>
                </a:solidFill>
                <a:latin typeface="Comic Sans MS" pitchFamily="66" charset="0"/>
              </a:rPr>
              <a:t>WAIT A SEC!:</a:t>
            </a:r>
            <a:endParaRPr lang="en-US" sz="4400" dirty="0">
              <a:solidFill>
                <a:srgbClr val="EA0000"/>
              </a:solidFill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239000" y="1371600"/>
            <a:ext cx="838200" cy="838200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362200" y="4876800"/>
            <a:ext cx="838200" cy="838200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6324600" cy="1143000"/>
          </a:xfrm>
        </p:spPr>
        <p:txBody>
          <a:bodyPr/>
          <a:lstStyle/>
          <a:p>
            <a:pPr algn="ctr"/>
            <a:r>
              <a:rPr lang="en-US" smtClean="0"/>
              <a:t>ambiguous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8011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smtClean="0"/>
              <a:t>The Problem:</a:t>
            </a:r>
            <a:r>
              <a:rPr lang="en-US" dirty="0" smtClean="0"/>
              <a:t> more than one way to </a:t>
            </a:r>
          </a:p>
          <a:p>
            <a:pPr>
              <a:buFontTx/>
              <a:buNone/>
            </a:pPr>
            <a:r>
              <a:rPr lang="en-US" dirty="0" smtClean="0"/>
              <a:t>construct elements of </a:t>
            </a:r>
            <a:r>
              <a:rPr lang="en-US" dirty="0" smtClean="0">
                <a:solidFill>
                  <a:srgbClr val="0000FF"/>
                </a:solidFill>
              </a:rPr>
              <a:t>PP2</a:t>
            </a:r>
            <a:r>
              <a:rPr lang="en-US" dirty="0" smtClean="0"/>
              <a:t> from</a:t>
            </a:r>
          </a:p>
          <a:p>
            <a:r>
              <a:rPr lang="en-US" dirty="0" err="1" smtClean="0"/>
              <a:t>cnstrct(x,y</a:t>
            </a:r>
            <a:r>
              <a:rPr lang="en-US" dirty="0" smtClean="0"/>
              <a:t>) =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⋅</a:t>
            </a:r>
            <a:r>
              <a:rPr lang="en-US" dirty="0" smtClean="0"/>
              <a:t> y</a:t>
            </a:r>
          </a:p>
          <a:p>
            <a:r>
              <a:rPr lang="en-US" dirty="0" smtClean="0"/>
              <a:t>     16 =  </a:t>
            </a:r>
            <a:r>
              <a:rPr lang="en-US" dirty="0" err="1" smtClean="0"/>
              <a:t>cnstrct</a:t>
            </a:r>
            <a:r>
              <a:rPr lang="en-US" dirty="0" smtClean="0"/>
              <a:t>(8,2) but also</a:t>
            </a:r>
          </a:p>
          <a:p>
            <a:r>
              <a:rPr lang="en-US" dirty="0" smtClean="0"/>
              <a:t>     16 =  cnstrct(2,8)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6000" dirty="0" smtClean="0">
                <a:solidFill>
                  <a:srgbClr val="FF0000"/>
                </a:solidFill>
                <a:sym typeface="Mathematica7Mono" pitchFamily="2" charset="2"/>
              </a:rPr>
              <a:t>ambiguous</a:t>
            </a:r>
            <a:endParaRPr lang="en-US" sz="6000" dirty="0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162800" y="6629400"/>
            <a:ext cx="1981200" cy="2286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467135F6-F9E3-456F-BEE9-F3AED511DFC8}" type="slidenum">
              <a:rPr lang="en-US" smtClean="0"/>
              <a:pPr/>
              <a:t>28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ambiguous </a:t>
            </a:r>
            <a:r>
              <a:rPr lang="en-US" dirty="0" smtClean="0"/>
              <a:t>recursive </a:t>
            </a:r>
            <a:r>
              <a:rPr lang="en-US" dirty="0" err="1" smtClean="0"/>
              <a:t>defs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105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problem to watch out for:</a:t>
            </a:r>
          </a:p>
          <a:p>
            <a:r>
              <a:rPr lang="en-US" dirty="0" smtClean="0"/>
              <a:t>recursive function on datum,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dirty="0" smtClean="0"/>
              <a:t>,</a:t>
            </a:r>
          </a:p>
          <a:p>
            <a:r>
              <a:rPr lang="en-US" dirty="0" smtClean="0"/>
              <a:t>is defined according to what</a:t>
            </a:r>
          </a:p>
          <a:p>
            <a:r>
              <a:rPr lang="en-US" dirty="0" smtClean="0"/>
              <a:t>constructor created </a:t>
            </a:r>
            <a:r>
              <a:rPr lang="en-US" dirty="0" smtClean="0">
                <a:solidFill>
                  <a:srgbClr val="0000FF"/>
                </a:solidFill>
              </a:rPr>
              <a:t>e.</a:t>
            </a:r>
          </a:p>
          <a:p>
            <a:r>
              <a:rPr lang="en-US" dirty="0" smtClean="0"/>
              <a:t>If 2 or more ways to construct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  <a:r>
              <a:rPr lang="en-US" dirty="0" smtClean="0"/>
              <a:t>,</a:t>
            </a:r>
          </a:p>
          <a:p>
            <a:r>
              <a:rPr lang="en-US" dirty="0" smtClean="0"/>
              <a:t>then which definition to use?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162800" y="6553201"/>
            <a:ext cx="1981200" cy="3048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25EC4E35-45E7-4C88-B326-19D8E92DD37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152900"/>
          </a:xfrm>
        </p:spPr>
        <p:txBody>
          <a:bodyPr/>
          <a:lstStyle/>
          <a:p>
            <a:r>
              <a:rPr lang="en-US" dirty="0" smtClean="0"/>
              <a:t>Def.  </a:t>
            </a:r>
            <a:r>
              <a:rPr lang="en-US" dirty="0" smtClean="0">
                <a:solidFill>
                  <a:srgbClr val="0000FF"/>
                </a:solidFill>
              </a:rPr>
              <a:t>tree-depth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) for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 </a:t>
            </a:r>
            <a:r>
              <a:rPr lang="en-US" dirty="0" smtClean="0">
                <a:solidFill>
                  <a:srgbClr val="0000FF"/>
                </a:solidFill>
                <a:ea typeface="Cambria Math"/>
              </a:rPr>
              <a:t>M</a:t>
            </a:r>
          </a:p>
          <a:p>
            <a:r>
              <a:rPr lang="en-US" sz="5400" dirty="0" smtClean="0">
                <a:solidFill>
                  <a:srgbClr val="0000FF"/>
                </a:solidFill>
                <a:ea typeface="Cambria Math"/>
              </a:rPr>
              <a:t>     td</a:t>
            </a:r>
            <a:r>
              <a:rPr lang="en-US" sz="5400" dirty="0" smtClean="0">
                <a:ea typeface="Cambria Math"/>
              </a:rPr>
              <a:t>(</a:t>
            </a:r>
            <a:r>
              <a:rPr lang="en-US" sz="5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>
                <a:ea typeface="Cambria Math"/>
                <a:sym typeface="Greek Symbols"/>
              </a:rPr>
              <a:t>)</a:t>
            </a:r>
            <a:r>
              <a:rPr lang="en-US" sz="5400" dirty="0" smtClean="0">
                <a:ea typeface="Cambria Math"/>
                <a:sym typeface="Greek Symbols"/>
              </a:rPr>
              <a:t>   ::= 0</a:t>
            </a:r>
          </a:p>
          <a:p>
            <a:r>
              <a:rPr lang="en-US" sz="5400" dirty="0" smtClean="0">
                <a:solidFill>
                  <a:srgbClr val="0000FF"/>
                </a:solidFill>
                <a:ea typeface="Cambria Math"/>
              </a:rPr>
              <a:t>td</a:t>
            </a:r>
            <a:r>
              <a:rPr lang="en-US" sz="5400" dirty="0" smtClean="0">
                <a:ea typeface="Cambria Math"/>
              </a:rPr>
              <a:t>( </a:t>
            </a:r>
            <a:r>
              <a:rPr lang="en-US" sz="5400" b="1" dirty="0" smtClean="0">
                <a:solidFill>
                  <a:srgbClr val="0000FF"/>
                </a:solidFill>
              </a:rPr>
              <a:t>[</a:t>
            </a:r>
            <a:r>
              <a:rPr lang="en-US" sz="5400" dirty="0" smtClean="0">
                <a:solidFill>
                  <a:srgbClr val="008000"/>
                </a:solidFill>
              </a:rPr>
              <a:t>s</a:t>
            </a:r>
            <a:r>
              <a:rPr lang="en-US" sz="5400" b="1" dirty="0" smtClean="0">
                <a:solidFill>
                  <a:srgbClr val="0000FF"/>
                </a:solidFill>
              </a:rPr>
              <a:t>]</a:t>
            </a:r>
            <a:r>
              <a:rPr lang="en-US" sz="5400" dirty="0" smtClean="0">
                <a:solidFill>
                  <a:srgbClr val="008000"/>
                </a:solidFill>
              </a:rPr>
              <a:t>t </a:t>
            </a:r>
            <a:r>
              <a:rPr lang="en-US" sz="5400" dirty="0" smtClean="0">
                <a:ea typeface="Cambria Math"/>
                <a:sym typeface="Greek Symbols"/>
              </a:rPr>
              <a:t>) ::=</a:t>
            </a:r>
          </a:p>
          <a:p>
            <a:r>
              <a:rPr lang="en-US" dirty="0" smtClean="0">
                <a:ea typeface="Cambria Math"/>
                <a:sym typeface="Greek Symbols"/>
              </a:rPr>
              <a:t>          </a:t>
            </a:r>
            <a:r>
              <a:rPr lang="en-US" sz="5400" dirty="0" smtClean="0">
                <a:ea typeface="Cambria Math"/>
                <a:sym typeface="Greek Symbols"/>
              </a:rPr>
              <a:t>1 + max</a:t>
            </a:r>
            <a:r>
              <a:rPr lang="en-US" sz="5400" dirty="0" smtClean="0">
                <a:solidFill>
                  <a:srgbClr val="0000FF"/>
                </a:solidFill>
                <a:ea typeface="Cambria Math"/>
                <a:sym typeface="Greek Symbols"/>
              </a:rPr>
              <a:t>{td</a:t>
            </a:r>
            <a:r>
              <a:rPr lang="en-US" sz="5400" dirty="0" smtClean="0">
                <a:ea typeface="Cambria Math"/>
                <a:sym typeface="Greek Symbols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ea typeface="Cambria Math"/>
                <a:sym typeface="Greek Symbols"/>
              </a:rPr>
              <a:t>s</a:t>
            </a:r>
            <a:r>
              <a:rPr lang="en-US" sz="5400" dirty="0" smtClean="0">
                <a:ea typeface="Cambria Math"/>
                <a:sym typeface="Greek Symbols"/>
              </a:rPr>
              <a:t>), </a:t>
            </a:r>
            <a:r>
              <a:rPr lang="en-US" sz="5400" dirty="0" smtClean="0">
                <a:solidFill>
                  <a:srgbClr val="0000FF"/>
                </a:solidFill>
                <a:ea typeface="Cambria Math"/>
                <a:sym typeface="Greek Symbols"/>
              </a:rPr>
              <a:t>td</a:t>
            </a:r>
            <a:r>
              <a:rPr lang="en-US" sz="5400" dirty="0" smtClean="0">
                <a:ea typeface="Cambria Math"/>
                <a:sym typeface="Greek Symbols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ea typeface="Cambria Math"/>
                <a:sym typeface="Greek Symbols"/>
              </a:rPr>
              <a:t>t</a:t>
            </a:r>
            <a:r>
              <a:rPr lang="en-US" sz="5400" dirty="0" smtClean="0">
                <a:ea typeface="Cambria Math"/>
                <a:sym typeface="Greek Symbols"/>
              </a:rPr>
              <a:t>)}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467600" y="6553201"/>
            <a:ext cx="1676400" cy="3048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25EC4E35-45E7-4C88-B326-19D8E92DD37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696200" cy="1066800"/>
          </a:xfrm>
        </p:spPr>
        <p:txBody>
          <a:bodyPr/>
          <a:lstStyle/>
          <a:p>
            <a:r>
              <a:rPr lang="en-US" dirty="0" err="1" smtClean="0"/>
              <a:t>k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baseline="30000" dirty="0" smtClean="0"/>
              <a:t>   </a:t>
            </a:r>
            <a:r>
              <a:rPr lang="en-US" dirty="0" smtClean="0"/>
              <a:t>⎯ recursive function on    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err="1" smtClean="0"/>
              <a:t>expt(k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00E5"/>
                </a:solidFill>
              </a:rPr>
              <a:t>0</a:t>
            </a:r>
            <a:r>
              <a:rPr lang="en-US" sz="4800" dirty="0" smtClean="0"/>
              <a:t>)    ::= 1</a:t>
            </a:r>
          </a:p>
          <a:p>
            <a:r>
              <a:rPr lang="en-US" sz="4800" dirty="0" err="1" smtClean="0"/>
              <a:t>expt(k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00E5"/>
                </a:solidFill>
              </a:rPr>
              <a:t>n+1</a:t>
            </a:r>
            <a:r>
              <a:rPr lang="en-US" sz="4800" dirty="0" smtClean="0"/>
              <a:t>) ::= </a:t>
            </a:r>
            <a:r>
              <a:rPr lang="en-US" sz="4800" dirty="0" err="1" smtClean="0"/>
              <a:t>k</a:t>
            </a:r>
            <a:r>
              <a:rPr lang="en-US" sz="4800" dirty="0" err="1" smtClean="0">
                <a:sym typeface="Symbol" pitchFamily="18" charset="2"/>
              </a:rPr>
              <a:t>⋅</a:t>
            </a:r>
            <a:r>
              <a:rPr lang="en-US" sz="4800" dirty="0" err="1" smtClean="0"/>
              <a:t>expt(k,</a:t>
            </a:r>
            <a:r>
              <a:rPr lang="en-US" sz="4800" dirty="0" err="1" smtClean="0">
                <a:solidFill>
                  <a:srgbClr val="0000E5"/>
                </a:solidFill>
              </a:rPr>
              <a:t>n</a:t>
            </a:r>
            <a:r>
              <a:rPr lang="en-US" sz="4800" dirty="0" smtClean="0"/>
              <a:t>) </a:t>
            </a:r>
          </a:p>
          <a:p>
            <a:r>
              <a:rPr lang="en-US" sz="4800" dirty="0" smtClean="0"/>
              <a:t>--uses recursive </a:t>
            </a:r>
            <a:r>
              <a:rPr lang="en-US" sz="4800" dirty="0" err="1" smtClean="0"/>
              <a:t>def</a:t>
            </a:r>
            <a:r>
              <a:rPr lang="en-US" sz="4800" dirty="0" smtClean="0"/>
              <a:t> of</a:t>
            </a:r>
            <a:r>
              <a:rPr lang="en-US" sz="4800" b="1" dirty="0" smtClean="0"/>
              <a:t>   </a:t>
            </a:r>
            <a:r>
              <a:rPr lang="en-US" sz="4800" dirty="0" smtClean="0">
                <a:sym typeface="Mathematica7Mono" pitchFamily="2" charset="2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  </a:t>
            </a:r>
            <a:endParaRPr lang="en-US" sz="4800" dirty="0" smtClean="0">
              <a:sym typeface="Mathematica7Mono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   </a:t>
            </a:r>
            <a:endParaRPr lang="en-US" sz="4800" dirty="0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553201"/>
            <a:ext cx="1905000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70021F31-2A9B-4256-9023-4F49A0CC1177}" type="slidenum">
              <a:rPr lang="en-US" smtClean="0"/>
              <a:pPr/>
              <a:t>4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11203"/>
              </p:ext>
            </p:extLst>
          </p:nvPr>
        </p:nvGraphicFramePr>
        <p:xfrm>
          <a:off x="1219200" y="3749040"/>
          <a:ext cx="2057400" cy="82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4" imgW="444500" imgH="177800" progId="Equation.DSMT4">
                  <p:embed/>
                </p:oleObj>
              </mc:Choice>
              <mc:Fallback>
                <p:oleObj name="Equation" r:id="rId4" imgW="4445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9200" y="3749040"/>
                        <a:ext cx="2057400" cy="822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250398"/>
              </p:ext>
            </p:extLst>
          </p:nvPr>
        </p:nvGraphicFramePr>
        <p:xfrm>
          <a:off x="1123949" y="4572000"/>
          <a:ext cx="7042829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6" imgW="1625600" imgH="228600" progId="Equation.DSMT4">
                  <p:embed/>
                </p:oleObj>
              </mc:Choice>
              <mc:Fallback>
                <p:oleObj name="Equation" r:id="rId6" imgW="1625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23949" y="4572000"/>
                        <a:ext cx="7042829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541921"/>
              </p:ext>
            </p:extLst>
          </p:nvPr>
        </p:nvGraphicFramePr>
        <p:xfrm>
          <a:off x="7540625" y="92075"/>
          <a:ext cx="7651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8" imgW="165100" imgH="177800" progId="Equation.3">
                  <p:embed/>
                </p:oleObj>
              </mc:Choice>
              <mc:Fallback>
                <p:oleObj name="Equation" r:id="rId8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40625" y="92075"/>
                        <a:ext cx="76517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624858"/>
              </p:ext>
            </p:extLst>
          </p:nvPr>
        </p:nvGraphicFramePr>
        <p:xfrm>
          <a:off x="7239000" y="2743200"/>
          <a:ext cx="7651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10" imgW="165100" imgH="177800" progId="Equation.3">
                  <p:embed/>
                </p:oleObj>
              </mc:Choice>
              <mc:Fallback>
                <p:oleObj name="Equation" r:id="rId10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39000" y="2743200"/>
                        <a:ext cx="76517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Recursive Functions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36576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>
                <a:solidFill>
                  <a:schemeClr val="tx2"/>
                </a:solidFill>
              </a:rPr>
              <a:t>summary:</a:t>
            </a:r>
          </a:p>
          <a:p>
            <a:pPr>
              <a:buFontTx/>
              <a:buNone/>
            </a:pPr>
            <a:r>
              <a:rPr lang="en-US" sz="4800" dirty="0" err="1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: Data → Values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b</a:t>
            </a:r>
            <a:r>
              <a:rPr lang="en-US" sz="4800" dirty="0" smtClean="0"/>
              <a:t>) </a:t>
            </a:r>
            <a:r>
              <a:rPr lang="en-US" sz="4800" dirty="0" err="1" smtClean="0"/>
              <a:t>def’d</a:t>
            </a:r>
            <a:r>
              <a:rPr lang="en-US" sz="4800" dirty="0" smtClean="0"/>
              <a:t> directly for base </a:t>
            </a:r>
            <a:r>
              <a:rPr lang="en-US" sz="4800" dirty="0" smtClean="0">
                <a:solidFill>
                  <a:srgbClr val="0000FF"/>
                </a:solidFill>
              </a:rPr>
              <a:t>b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cnstr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x</a:t>
            </a:r>
            <a:r>
              <a:rPr lang="en-US" sz="4800" dirty="0" smtClean="0"/>
              <a:t>)) </a:t>
            </a:r>
            <a:r>
              <a:rPr lang="en-US" sz="4800" dirty="0" err="1" smtClean="0"/>
              <a:t>def’d</a:t>
            </a:r>
            <a:r>
              <a:rPr lang="en-US" sz="4800" dirty="0" smtClean="0"/>
              <a:t> using </a:t>
            </a: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x</a:t>
            </a:r>
            <a:r>
              <a:rPr lang="en-US" sz="4800" dirty="0" smtClean="0"/>
              <a:t>), </a:t>
            </a:r>
            <a:r>
              <a:rPr lang="en-US" sz="4800" dirty="0" smtClean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315200" y="6553201"/>
            <a:ext cx="1828800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07EB1CE8-A0AE-4CF6-8B95-C1E0756CCC63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239001" y="6553200"/>
            <a:ext cx="1828800" cy="2667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1FF2CE9F-95BC-441B-9BF8-65FCDDEAAF9E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Length versus Depth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001000" cy="1752600"/>
          </a:xfrm>
        </p:spPr>
        <p:txBody>
          <a:bodyPr/>
          <a:lstStyle/>
          <a:p>
            <a:pPr marL="0" indent="0" eaLnBrk="1" hangingPunct="1"/>
            <a:r>
              <a:rPr lang="en-US" sz="4800" dirty="0" smtClean="0"/>
              <a:t>Lemma: |</a:t>
            </a:r>
            <a:r>
              <a:rPr lang="en-US" sz="4800" dirty="0" smtClean="0">
                <a:solidFill>
                  <a:srgbClr val="008000"/>
                </a:solidFill>
              </a:rPr>
              <a:t>r</a:t>
            </a:r>
            <a:r>
              <a:rPr lang="en-US" sz="4800" dirty="0" smtClean="0"/>
              <a:t>| + 2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800" b="1" dirty="0" smtClean="0">
                <a:sym typeface="Symbol" pitchFamily="18" charset="2"/>
              </a:rPr>
              <a:t> </a:t>
            </a:r>
            <a:r>
              <a:rPr lang="en-US" sz="4800" dirty="0" smtClean="0">
                <a:sym typeface="Symbol" pitchFamily="18" charset="2"/>
              </a:rPr>
              <a:t>2</a:t>
            </a:r>
            <a:r>
              <a:rPr lang="en-US" sz="4800" baseline="30000" dirty="0" smtClean="0">
                <a:solidFill>
                  <a:srgbClr val="0000FF"/>
                </a:solidFill>
              </a:rPr>
              <a:t>td</a:t>
            </a:r>
            <a:r>
              <a:rPr lang="en-US" sz="4800" baseline="30000" dirty="0" smtClean="0"/>
              <a:t>(</a:t>
            </a:r>
            <a:r>
              <a:rPr lang="en-US" sz="4800" baseline="30000" dirty="0" smtClean="0">
                <a:solidFill>
                  <a:srgbClr val="008000"/>
                </a:solidFill>
              </a:rPr>
              <a:t>r</a:t>
            </a:r>
            <a:r>
              <a:rPr lang="en-US" sz="4800" baseline="30000" dirty="0" smtClean="0"/>
              <a:t>)+1</a:t>
            </a:r>
          </a:p>
          <a:p>
            <a:pPr marL="0" indent="0" eaLnBrk="1" hangingPunct="1"/>
            <a:r>
              <a:rPr lang="en-US" sz="4800" dirty="0" smtClean="0"/>
              <a:t>             for all </a:t>
            </a:r>
            <a:r>
              <a:rPr lang="en-US" sz="4800" dirty="0" smtClean="0">
                <a:solidFill>
                  <a:srgbClr val="008000"/>
                </a:solidFill>
              </a:rPr>
              <a:t>r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latin typeface="Cambria Math"/>
                <a:ea typeface="Cambria Math"/>
              </a:rPr>
              <a:t>∈ </a:t>
            </a:r>
            <a:r>
              <a:rPr lang="en-US" sz="4800" dirty="0" smtClean="0">
                <a:solidFill>
                  <a:srgbClr val="0000FF"/>
                </a:solidFill>
                <a:ea typeface="Cambria Math"/>
              </a:rPr>
              <a:t>M</a:t>
            </a:r>
            <a:endParaRPr lang="en-US" sz="4800" dirty="0" smtClean="0">
              <a:solidFill>
                <a:srgbClr val="0000FF"/>
              </a:solidFill>
            </a:endParaRPr>
          </a:p>
        </p:txBody>
      </p:sp>
      <p:sp>
        <p:nvSpPr>
          <p:cNvPr id="552964" name="Rectangle 4"/>
          <p:cNvSpPr>
            <a:spLocks noChangeArrowheads="1"/>
          </p:cNvSpPr>
          <p:nvPr/>
        </p:nvSpPr>
        <p:spPr bwMode="auto">
          <a:xfrm>
            <a:off x="76200" y="2819400"/>
            <a:ext cx="8915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 by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Structural Induction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Base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case:</a:t>
            </a:r>
            <a:r>
              <a:rPr lang="en-US" sz="4400" dirty="0" smtClean="0">
                <a:latin typeface="Comic Sans MS" pitchFamily="66" charset="0"/>
              </a:rPr>
              <a:t> [</a:t>
            </a:r>
            <a:r>
              <a:rPr lang="en-US" sz="4800" kern="0" dirty="0" smtClean="0">
                <a:solidFill>
                  <a:srgbClr val="008000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400" dirty="0" smtClean="0">
                <a:latin typeface="Comic Sans MS" pitchFamily="66" charset="0"/>
                <a:ea typeface="Cambria Math"/>
                <a:sym typeface="Greek Symbols"/>
              </a:rPr>
              <a:t>]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4800" dirty="0" smtClean="0">
                <a:latin typeface="Comic Sans MS" pitchFamily="66" charset="0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800" dirty="0" smtClean="0">
                <a:latin typeface="Comic Sans MS" pitchFamily="66" charset="0"/>
              </a:rPr>
              <a:t>|+2 = 0+2 = 2 </a:t>
            </a:r>
            <a:r>
              <a:rPr lang="en-US" sz="4800" b="1" dirty="0" smtClean="0">
                <a:latin typeface="Comic Sans MS" pitchFamily="66" charset="0"/>
                <a:sym typeface="Symbol"/>
              </a:rPr>
              <a:t>=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2</a:t>
            </a:r>
            <a:r>
              <a:rPr lang="en-US" sz="4800" baseline="30000" dirty="0">
                <a:latin typeface="Comic Sans MS" pitchFamily="66" charset="0"/>
              </a:rPr>
              <a:t>0+1 </a:t>
            </a:r>
            <a:r>
              <a:rPr lang="en-US" sz="4800" baseline="300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= 2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td</a:t>
            </a:r>
            <a:r>
              <a:rPr lang="en-US" sz="4800" baseline="30000" dirty="0" smtClean="0">
                <a:latin typeface="Comic Sans MS" pitchFamily="66" charset="0"/>
              </a:rPr>
              <a:t>(</a:t>
            </a:r>
            <a:r>
              <a:rPr lang="en-US" sz="4800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800" baseline="30000" dirty="0" smtClean="0">
                <a:latin typeface="Comic Sans MS" pitchFamily="66" charset="0"/>
              </a:rPr>
              <a:t>)+</a:t>
            </a:r>
            <a:r>
              <a:rPr lang="en-US" sz="4800" baseline="30000" dirty="0">
                <a:latin typeface="Comic Sans MS" pitchFamily="66" charset="0"/>
              </a:rPr>
              <a:t>1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	</a:t>
            </a: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OK!</a:t>
            </a:r>
            <a:endParaRPr lang="en-US" sz="440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010401" y="6553200"/>
            <a:ext cx="2057400" cy="2667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ACEA44F3-0AAF-46F8-BADD-99322BE333C9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Size versus Depth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7762"/>
            <a:ext cx="8470900" cy="985837"/>
          </a:xfrm>
        </p:spPr>
        <p:txBody>
          <a:bodyPr/>
          <a:lstStyle/>
          <a:p>
            <a:pPr marL="0" indent="0" eaLnBrk="1" hangingPunct="1"/>
            <a:r>
              <a:rPr lang="en-US" sz="4800" dirty="0" smtClean="0">
                <a:solidFill>
                  <a:srgbClr val="006600"/>
                </a:solidFill>
              </a:rPr>
              <a:t>Constructor case:</a:t>
            </a:r>
            <a:r>
              <a:rPr lang="en-US" sz="4800" dirty="0" smtClean="0">
                <a:solidFill>
                  <a:srgbClr val="A73591"/>
                </a:solidFill>
              </a:rPr>
              <a:t> </a:t>
            </a:r>
            <a:r>
              <a:rPr lang="en-US" sz="4800" dirty="0" smtClean="0"/>
              <a:t>[</a:t>
            </a:r>
            <a:r>
              <a:rPr lang="en-US" sz="4800" dirty="0" smtClean="0">
                <a:solidFill>
                  <a:srgbClr val="008000"/>
                </a:solidFill>
              </a:rPr>
              <a:t>r</a:t>
            </a:r>
            <a:r>
              <a:rPr lang="en-US" sz="4800" dirty="0" smtClean="0">
                <a:solidFill>
                  <a:srgbClr val="A73591"/>
                </a:solidFill>
              </a:rPr>
              <a:t> </a:t>
            </a:r>
            <a:r>
              <a:rPr lang="en-US" sz="4800" dirty="0" smtClean="0"/>
              <a:t>= </a:t>
            </a:r>
            <a:r>
              <a:rPr lang="en-US" sz="4800" b="1" dirty="0" smtClean="0">
                <a:solidFill>
                  <a:srgbClr val="0000FF"/>
                </a:solidFill>
              </a:rPr>
              <a:t>[</a:t>
            </a:r>
            <a:r>
              <a:rPr lang="en-US" sz="4800" dirty="0" err="1" smtClean="0">
                <a:solidFill>
                  <a:srgbClr val="008000"/>
                </a:solidFill>
              </a:rPr>
              <a:t>s</a:t>
            </a:r>
            <a:r>
              <a:rPr lang="en-US" sz="4800" b="1" dirty="0" err="1" smtClean="0">
                <a:solidFill>
                  <a:srgbClr val="0000FF"/>
                </a:solidFill>
              </a:rPr>
              <a:t>]</a:t>
            </a:r>
            <a:r>
              <a:rPr lang="en-US" sz="4800" dirty="0" err="1" smtClean="0">
                <a:solidFill>
                  <a:srgbClr val="008000"/>
                </a:solidFill>
              </a:rPr>
              <a:t>t</a:t>
            </a:r>
            <a:r>
              <a:rPr lang="en-US" sz="4800" dirty="0" smtClean="0"/>
              <a:t>]</a:t>
            </a:r>
            <a:r>
              <a:rPr lang="en-US" sz="4800" dirty="0" smtClean="0">
                <a:solidFill>
                  <a:srgbClr val="A73591"/>
                </a:solidFill>
              </a:rPr>
              <a:t> </a:t>
            </a:r>
            <a:endParaRPr lang="en-US" sz="4800" dirty="0" smtClean="0"/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8788" lvl="1" indent="-1588">
              <a:spcBef>
                <a:spcPct val="20000"/>
              </a:spcBef>
              <a:buFont typeface="Times" charset="0"/>
              <a:buNone/>
            </a:pPr>
            <a:endParaRPr lang="en-US" sz="4400">
              <a:solidFill>
                <a:srgbClr val="008000"/>
              </a:solidFill>
            </a:endParaRPr>
          </a:p>
        </p:txBody>
      </p:sp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685800" y="2057400"/>
            <a:ext cx="7696200" cy="40010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/>
            <a:r>
              <a:rPr lang="en-US" sz="4400" dirty="0">
                <a:latin typeface="Comic Sans MS" pitchFamily="66" charset="0"/>
              </a:rPr>
              <a:t>by </a:t>
            </a:r>
            <a:r>
              <a:rPr lang="en-US" sz="4400" dirty="0" err="1">
                <a:latin typeface="Comic Sans MS" pitchFamily="66" charset="0"/>
              </a:rPr>
              <a:t>ind</a:t>
            </a:r>
            <a:r>
              <a:rPr lang="en-US" sz="4400" dirty="0">
                <a:latin typeface="Comic Sans MS" pitchFamily="66" charset="0"/>
              </a:rPr>
              <a:t>. hypothesis:</a:t>
            </a:r>
          </a:p>
          <a:p>
            <a:pPr lvl="1" algn="ctr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|</a:t>
            </a:r>
            <a:r>
              <a:rPr lang="en-US" sz="72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7200" dirty="0" smtClean="0">
                <a:latin typeface="Comic Sans MS" pitchFamily="66" charset="0"/>
              </a:rPr>
              <a:t>| </a:t>
            </a:r>
            <a:r>
              <a:rPr lang="en-US" sz="7200" dirty="0">
                <a:latin typeface="Comic Sans MS" pitchFamily="66" charset="0"/>
              </a:rPr>
              <a:t>+ </a:t>
            </a:r>
            <a:r>
              <a:rPr lang="en-US" sz="7200" dirty="0" smtClean="0">
                <a:latin typeface="Comic Sans MS" pitchFamily="66" charset="0"/>
              </a:rPr>
              <a:t>2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 2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td</a:t>
            </a:r>
            <a:r>
              <a:rPr lang="en-US" sz="7200" baseline="30000" dirty="0" smtClean="0">
                <a:latin typeface="Comic Sans MS" pitchFamily="66" charset="0"/>
              </a:rPr>
              <a:t>(</a:t>
            </a:r>
            <a:r>
              <a:rPr lang="en-US" sz="7200" baseline="30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  <a:p>
            <a:pPr lvl="1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  |</a:t>
            </a:r>
            <a:r>
              <a:rPr lang="en-US" sz="7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7200" dirty="0" smtClean="0">
                <a:latin typeface="Comic Sans MS" pitchFamily="66" charset="0"/>
              </a:rPr>
              <a:t>| + 2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 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td</a:t>
            </a:r>
            <a:r>
              <a:rPr lang="en-US" sz="7200" baseline="30000" dirty="0" smtClean="0">
                <a:latin typeface="Comic Sans MS" pitchFamily="66" charset="0"/>
              </a:rPr>
              <a:t>(</a:t>
            </a:r>
            <a:r>
              <a:rPr lang="en-US" sz="7200" baseline="300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7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1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162800" y="6553200"/>
            <a:ext cx="1905000" cy="2667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100" dirty="0" err="1" smtClean="0"/>
              <a:t>recursivefunctions</a:t>
            </a:r>
            <a:r>
              <a:rPr lang="en-US" sz="1100" dirty="0" smtClean="0"/>
              <a:t>.</a:t>
            </a:r>
            <a:fld id="{4522ED1D-8D07-4791-96F6-DF6351C24384}" type="slidenum">
              <a:rPr lang="en-US" sz="1100" smtClean="0"/>
              <a:pPr/>
              <a:t>8</a:t>
            </a:fld>
            <a:endParaRPr lang="en-US" sz="1100" dirty="0" smtClean="0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410200"/>
          </a:xfrm>
        </p:spPr>
        <p:txBody>
          <a:bodyPr/>
          <a:lstStyle/>
          <a:p>
            <a:pPr marL="0" indent="0" eaLnBrk="1" hangingPunct="1"/>
            <a:r>
              <a:rPr lang="en-US" sz="4000" dirty="0" smtClean="0"/>
              <a:t>|</a:t>
            </a:r>
            <a:r>
              <a:rPr lang="en-US" sz="4000" dirty="0" smtClean="0">
                <a:solidFill>
                  <a:srgbClr val="008000"/>
                </a:solidFill>
              </a:rPr>
              <a:t>r</a:t>
            </a:r>
            <a:r>
              <a:rPr lang="en-US" sz="4000" dirty="0" smtClean="0"/>
              <a:t>|+2 = |</a:t>
            </a:r>
            <a:r>
              <a:rPr lang="en-US" sz="4000" b="1" dirty="0" smtClean="0">
                <a:solidFill>
                  <a:srgbClr val="0000FF"/>
                </a:solidFill>
              </a:rPr>
              <a:t>[</a:t>
            </a:r>
            <a:r>
              <a:rPr lang="en-US" sz="4000" dirty="0" err="1" smtClean="0">
                <a:solidFill>
                  <a:srgbClr val="008000"/>
                </a:solidFill>
              </a:rPr>
              <a:t>s</a:t>
            </a:r>
            <a:r>
              <a:rPr lang="en-US" sz="4000" b="1" dirty="0" err="1" smtClean="0">
                <a:solidFill>
                  <a:srgbClr val="0000FF"/>
                </a:solidFill>
              </a:rPr>
              <a:t>]</a:t>
            </a:r>
            <a:r>
              <a:rPr lang="en-US" sz="4000" dirty="0" err="1" smtClean="0">
                <a:solidFill>
                  <a:srgbClr val="008000"/>
                </a:solidFill>
              </a:rPr>
              <a:t>t</a:t>
            </a:r>
            <a:r>
              <a:rPr lang="en-US" sz="4000" dirty="0" smtClean="0"/>
              <a:t>| + 2    </a:t>
            </a:r>
            <a:r>
              <a:rPr lang="en-US" sz="3600" dirty="0" smtClean="0">
                <a:solidFill>
                  <a:srgbClr val="845808"/>
                </a:solidFill>
              </a:rPr>
              <a:t>def. of </a:t>
            </a:r>
            <a:r>
              <a:rPr lang="en-US" sz="3600" dirty="0" smtClean="0">
                <a:solidFill>
                  <a:srgbClr val="008000"/>
                </a:solidFill>
              </a:rPr>
              <a:t>r</a:t>
            </a:r>
            <a:endParaRPr lang="en-US" sz="4000" dirty="0" smtClean="0">
              <a:solidFill>
                <a:srgbClr val="0000FF"/>
              </a:solidFill>
            </a:endParaRPr>
          </a:p>
          <a:p>
            <a:pPr marL="0" indent="0" eaLnBrk="1" hangingPunct="1"/>
            <a:r>
              <a:rPr lang="en-US" sz="4000" dirty="0" smtClean="0"/>
              <a:t> = (|</a:t>
            </a:r>
            <a:r>
              <a:rPr lang="en-US" sz="4000" dirty="0" smtClean="0">
                <a:solidFill>
                  <a:srgbClr val="008000"/>
                </a:solidFill>
              </a:rPr>
              <a:t>s</a:t>
            </a:r>
            <a:r>
              <a:rPr lang="en-US" sz="4000" dirty="0" smtClean="0"/>
              <a:t>|+|</a:t>
            </a:r>
            <a:r>
              <a:rPr lang="en-US" sz="4000" dirty="0" smtClean="0">
                <a:solidFill>
                  <a:srgbClr val="008000"/>
                </a:solidFill>
              </a:rPr>
              <a:t>t</a:t>
            </a:r>
            <a:r>
              <a:rPr lang="en-US" sz="4000" dirty="0" smtClean="0"/>
              <a:t>| +2) + 2</a:t>
            </a:r>
            <a:r>
              <a:rPr lang="en-US" sz="3600" dirty="0" smtClean="0">
                <a:solidFill>
                  <a:srgbClr val="0066FF"/>
                </a:solidFill>
              </a:rPr>
              <a:t>    </a:t>
            </a:r>
            <a:r>
              <a:rPr lang="en-US" sz="3600" dirty="0" smtClean="0">
                <a:solidFill>
                  <a:srgbClr val="845808"/>
                </a:solidFill>
              </a:rPr>
              <a:t>def. of length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4000" dirty="0" smtClean="0"/>
              <a:t> = (|</a:t>
            </a:r>
            <a:r>
              <a:rPr lang="en-US" sz="4000" dirty="0" smtClean="0">
                <a:solidFill>
                  <a:srgbClr val="008000"/>
                </a:solidFill>
              </a:rPr>
              <a:t>s</a:t>
            </a:r>
            <a:r>
              <a:rPr lang="en-US" sz="4000" dirty="0" smtClean="0"/>
              <a:t>|+2)+(|</a:t>
            </a:r>
            <a:r>
              <a:rPr lang="en-US" sz="4000" dirty="0" smtClean="0">
                <a:solidFill>
                  <a:srgbClr val="008000"/>
                </a:solidFill>
              </a:rPr>
              <a:t>t</a:t>
            </a:r>
            <a:r>
              <a:rPr lang="en-US" sz="4000" dirty="0" smtClean="0"/>
              <a:t>|+2)</a:t>
            </a:r>
          </a:p>
          <a:p>
            <a:pPr marL="0" indent="0" eaLnBrk="1" hangingPunct="1"/>
            <a:r>
              <a:rPr lang="en-US" sz="4000" b="1" dirty="0" smtClean="0">
                <a:solidFill>
                  <a:srgbClr val="0066FF"/>
                </a:solidFill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>
                <a:solidFill>
                  <a:srgbClr val="0000FF"/>
                </a:solidFill>
              </a:rPr>
              <a:t>td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+ 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>
                <a:solidFill>
                  <a:srgbClr val="0000FF"/>
                </a:solidFill>
              </a:rPr>
              <a:t>td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66FF"/>
                </a:solidFill>
              </a:rPr>
              <a:t>         </a:t>
            </a:r>
            <a:r>
              <a:rPr lang="en-US" sz="3600" dirty="0" smtClean="0">
                <a:solidFill>
                  <a:srgbClr val="845808"/>
                </a:solidFill>
              </a:rPr>
              <a:t>induction </a:t>
            </a:r>
            <a:r>
              <a:rPr lang="en-US" sz="3600" dirty="0" err="1" smtClean="0">
                <a:solidFill>
                  <a:srgbClr val="845808"/>
                </a:solidFill>
              </a:rPr>
              <a:t>hyp</a:t>
            </a:r>
            <a:r>
              <a:rPr lang="en-US" sz="3600" dirty="0" smtClean="0">
                <a:solidFill>
                  <a:srgbClr val="845808"/>
                </a:solidFill>
              </a:rPr>
              <a:t>.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>
                <a:solidFill>
                  <a:srgbClr val="0000FF"/>
                </a:solidFill>
              </a:rPr>
              <a:t>td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),</a:t>
            </a:r>
            <a:r>
              <a:rPr lang="en-US" sz="4000" baseline="30000" dirty="0">
                <a:solidFill>
                  <a:srgbClr val="0000FF"/>
                </a:solidFill>
              </a:rPr>
              <a:t>td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))+1 </a:t>
            </a:r>
            <a:r>
              <a:rPr lang="en-US" sz="4000" dirty="0" smtClean="0">
                <a:sym typeface="Symbol" pitchFamily="18" charset="2"/>
              </a:rPr>
              <a:t>+ 2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>
                <a:solidFill>
                  <a:srgbClr val="0000FF"/>
                </a:solidFill>
              </a:rPr>
              <a:t>td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),</a:t>
            </a:r>
            <a:r>
              <a:rPr lang="en-US" sz="4000" baseline="30000" dirty="0">
                <a:solidFill>
                  <a:srgbClr val="0000FF"/>
                </a:solidFill>
              </a:rPr>
              <a:t>td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))+1</a:t>
            </a:r>
          </a:p>
          <a:p>
            <a:pPr marL="0" indent="0" eaLnBrk="1" hangingPunct="1"/>
            <a:r>
              <a:rPr lang="en-US" sz="4000" dirty="0" smtClean="0">
                <a:sym typeface="Symbol" pitchFamily="18" charset="2"/>
              </a:rPr>
              <a:t> = 2·2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>
                <a:solidFill>
                  <a:srgbClr val="0000FF"/>
                </a:solidFill>
              </a:rPr>
              <a:t>td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),</a:t>
            </a:r>
            <a:r>
              <a:rPr lang="en-US" sz="4000" baseline="30000" dirty="0">
                <a:solidFill>
                  <a:srgbClr val="0000FF"/>
                </a:solidFill>
              </a:rPr>
              <a:t>td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))+1 </a:t>
            </a:r>
            <a:r>
              <a:rPr lang="en-US" sz="4000" b="1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/>
              <a:t> 2·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>
                <a:solidFill>
                  <a:srgbClr val="0000FF"/>
                </a:solidFill>
              </a:rPr>
              <a:t>td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r</a:t>
            </a:r>
            <a:r>
              <a:rPr lang="en-US" sz="4000" baseline="30000" dirty="0" smtClean="0"/>
              <a:t>) </a:t>
            </a:r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3200" dirty="0" smtClean="0">
                <a:solidFill>
                  <a:srgbClr val="845808"/>
                </a:solidFill>
              </a:rPr>
              <a:t>def. of </a:t>
            </a:r>
            <a:r>
              <a:rPr lang="en-US" sz="3200" dirty="0" smtClean="0">
                <a:solidFill>
                  <a:srgbClr val="0000FF"/>
                </a:solidFill>
              </a:rPr>
              <a:t>d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008000"/>
                </a:solidFill>
              </a:rPr>
              <a:t>r</a:t>
            </a:r>
            <a:r>
              <a:rPr lang="en-US" sz="3200" dirty="0" smtClean="0"/>
              <a:t>)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=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ym typeface="Symbol" pitchFamily="18" charset="2"/>
              </a:rPr>
              <a:t>2</a:t>
            </a:r>
            <a:r>
              <a:rPr lang="en-US" sz="5400" baseline="30000" dirty="0">
                <a:solidFill>
                  <a:srgbClr val="0000FF"/>
                </a:solidFill>
              </a:rPr>
              <a:t>td</a:t>
            </a:r>
            <a:r>
              <a:rPr lang="en-US" sz="5400" baseline="30000" dirty="0" smtClean="0"/>
              <a:t>(</a:t>
            </a:r>
            <a:r>
              <a:rPr lang="en-US" sz="5400" baseline="30000" dirty="0" smtClean="0">
                <a:solidFill>
                  <a:srgbClr val="008000"/>
                </a:solidFill>
              </a:rPr>
              <a:t>r</a:t>
            </a:r>
            <a:r>
              <a:rPr lang="en-US" sz="5400" baseline="30000" dirty="0" smtClean="0"/>
              <a:t>)+1</a:t>
            </a: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Size versus Depth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5181600"/>
            <a:ext cx="2077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QED!</a:t>
            </a:r>
            <a:endParaRPr lang="en-US" sz="6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8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8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8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8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8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8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2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391401" y="6553200"/>
            <a:ext cx="1676400" cy="2667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F31D554E-2255-4599-BA72-F7A6D7F0B795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0518" y="1066800"/>
            <a:ext cx="8498681" cy="5562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800" b="1" dirty="0" smtClean="0">
                <a:solidFill>
                  <a:srgbClr val="006600"/>
                </a:solidFill>
              </a:rPr>
              <a:t>Base case:</a:t>
            </a:r>
          </a:p>
          <a:p>
            <a:pPr marL="0" indent="0" algn="ctr" eaLnBrk="1" hangingPunct="1">
              <a:lnSpc>
                <a:spcPct val="90000"/>
              </a:lnSpc>
            </a:pPr>
            <a:r>
              <a:rPr lang="en-US" sz="6000" dirty="0" smtClean="0"/>
              <a:t>&lt;</a:t>
            </a:r>
            <a:r>
              <a:rPr lang="en-US" dirty="0" smtClean="0"/>
              <a:t>leaf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FF"/>
                </a:solidFill>
              </a:rPr>
              <a:t>n</a:t>
            </a:r>
            <a:r>
              <a:rPr lang="en-US" sz="6000" dirty="0" smtClean="0"/>
              <a:t>&gt; </a:t>
            </a:r>
            <a:r>
              <a:rPr lang="en-US" sz="60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000" dirty="0" smtClean="0">
                <a:sym typeface="Euclid Symbol" pitchFamily="18" charset="2"/>
              </a:rPr>
              <a:t> BT for </a:t>
            </a:r>
            <a:r>
              <a:rPr lang="en-US" sz="6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err="1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000" dirty="0" err="1" smtClean="0">
                <a:sym typeface="Euclid Extra" pitchFamily="18" charset="2"/>
              </a:rPr>
              <a:t></a:t>
            </a:r>
            <a:endParaRPr lang="en-US" sz="6000" dirty="0" smtClean="0">
              <a:sym typeface="Euclid Extra" pitchFamily="18" charset="2"/>
            </a:endParaRPr>
          </a:p>
          <a:p>
            <a:pPr marL="609600" lvl="0" indent="-609600" eaLnBrk="1" hangingPunct="1">
              <a:defRPr/>
            </a:pPr>
            <a:r>
              <a:rPr lang="en-US" sz="4800" b="1" dirty="0" smtClean="0">
                <a:solidFill>
                  <a:srgbClr val="006600"/>
                </a:solidFill>
              </a:rPr>
              <a:t>Constructor case:</a:t>
            </a:r>
          </a:p>
          <a:p>
            <a:pPr marL="609600" lvl="0" indent="-609600" eaLnBrk="1" hangingPunct="1">
              <a:defRPr/>
            </a:pPr>
            <a:r>
              <a:rPr lang="en-US" sz="6600" dirty="0" smtClean="0"/>
              <a:t>if </a:t>
            </a:r>
            <a:r>
              <a:rPr lang="en-US" sz="6600" dirty="0" smtClean="0">
                <a:solidFill>
                  <a:srgbClr val="0000FF"/>
                </a:solidFill>
              </a:rPr>
              <a:t>e</a:t>
            </a:r>
            <a:r>
              <a:rPr lang="en-US" sz="6600" dirty="0" smtClean="0"/>
              <a:t>, </a:t>
            </a:r>
            <a:r>
              <a:rPr lang="en-US" sz="6600" dirty="0" err="1" smtClean="0">
                <a:solidFill>
                  <a:srgbClr val="0000FF"/>
                </a:solidFill>
              </a:rPr>
              <a:t>f</a:t>
            </a:r>
            <a:r>
              <a:rPr lang="en-US" sz="6600" dirty="0" smtClean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600" dirty="0" smtClean="0">
                <a:sym typeface="Euclid Symbol" pitchFamily="18" charset="2"/>
              </a:rPr>
              <a:t> </a:t>
            </a:r>
            <a:r>
              <a:rPr lang="en-US" sz="6600" dirty="0" smtClean="0">
                <a:sym typeface="Euclid Extra" pitchFamily="18" charset="2"/>
              </a:rPr>
              <a:t>BT, then </a:t>
            </a:r>
          </a:p>
          <a:p>
            <a:pPr marL="990600" lvl="1" indent="-533400" eaLnBrk="1" hangingPunct="1">
              <a:defRPr/>
            </a:pPr>
            <a:r>
              <a:rPr lang="en-US" sz="6600" dirty="0" smtClean="0"/>
              <a:t>&lt;tree, </a:t>
            </a:r>
            <a:r>
              <a:rPr lang="en-US" sz="6600" dirty="0" smtClean="0">
                <a:solidFill>
                  <a:srgbClr val="0000FF"/>
                </a:solidFill>
              </a:rPr>
              <a:t>e</a:t>
            </a:r>
            <a:r>
              <a:rPr lang="en-US" sz="6600" dirty="0" smtClean="0"/>
              <a:t>,</a:t>
            </a:r>
            <a:r>
              <a:rPr lang="en-US" sz="6600" dirty="0" smtClean="0">
                <a:solidFill>
                  <a:srgbClr val="0000FF"/>
                </a:solidFill>
              </a:rPr>
              <a:t> f</a:t>
            </a:r>
            <a:r>
              <a:rPr lang="en-US" sz="6600" dirty="0" smtClean="0"/>
              <a:t>&gt; </a:t>
            </a:r>
            <a:r>
              <a:rPr lang="en-US" sz="6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600" dirty="0" smtClean="0">
                <a:sym typeface="Euclid Symbol" pitchFamily="18" charset="2"/>
              </a:rPr>
              <a:t> BT</a:t>
            </a:r>
          </a:p>
          <a:p>
            <a:pPr marL="0" indent="0" eaLnBrk="1" hangingPunct="1">
              <a:lnSpc>
                <a:spcPct val="90000"/>
              </a:lnSpc>
            </a:pPr>
            <a:endParaRPr lang="en-US" sz="6000" dirty="0" smtClean="0">
              <a:sym typeface="Euclid Extra" pitchFamily="18" charset="2"/>
            </a:endParaRPr>
          </a:p>
          <a:p>
            <a:pPr marL="0" indent="0" eaLnBrk="1" hangingPunct="1">
              <a:lnSpc>
                <a:spcPct val="90000"/>
              </a:lnSpc>
            </a:pPr>
            <a:endParaRPr lang="en-US" sz="6000" dirty="0" smtClean="0">
              <a:sym typeface="Euclid 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FIRSTALBERT20R2E20MEYER@YOGLRJUFUVWXY5M3" val="2827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8063</TotalTime>
  <Words>1424</Words>
  <Application>Microsoft Macintosh PowerPoint</Application>
  <PresentationFormat>On-screen Show (4:3)</PresentationFormat>
  <Paragraphs>286</Paragraphs>
  <Slides>29</Slides>
  <Notes>20</Notes>
  <HiddenSlides>15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6.042 Lecture Template</vt:lpstr>
      <vt:lpstr>Equation</vt:lpstr>
      <vt:lpstr>Recursive Functions</vt:lpstr>
      <vt:lpstr>Recursive Function</vt:lpstr>
      <vt:lpstr>Recursive function on M</vt:lpstr>
      <vt:lpstr>kn   ⎯ recursive function on    </vt:lpstr>
      <vt:lpstr>Recursive Functions</vt:lpstr>
      <vt:lpstr>Length versus Depth</vt:lpstr>
      <vt:lpstr>Size versus Depth</vt:lpstr>
      <vt:lpstr>Size versus Depth</vt:lpstr>
      <vt:lpstr>Binary trees</vt:lpstr>
      <vt:lpstr>Binary trees</vt:lpstr>
      <vt:lpstr>Recursive Functions on BT</vt:lpstr>
      <vt:lpstr>Binary trees</vt:lpstr>
      <vt:lpstr>Binary trees</vt:lpstr>
      <vt:lpstr>Binary trees</vt:lpstr>
      <vt:lpstr>Binary trees</vt:lpstr>
      <vt:lpstr>Recursive Functions on BT</vt:lpstr>
      <vt:lpstr>Binary trees</vt:lpstr>
      <vt:lpstr>Binary trees</vt:lpstr>
      <vt:lpstr>Binary trees</vt:lpstr>
      <vt:lpstr>Binary trees</vt:lpstr>
      <vt:lpstr>Size versus Depth</vt:lpstr>
      <vt:lpstr>Size versus Depth</vt:lpstr>
      <vt:lpstr>Size versus Depth</vt:lpstr>
      <vt:lpstr>positive powers of two</vt:lpstr>
      <vt:lpstr>log2 of PP2</vt:lpstr>
      <vt:lpstr>loggy function on PP2</vt:lpstr>
      <vt:lpstr>loggy function on PP2</vt:lpstr>
      <vt:lpstr>ambiguous constructors</vt:lpstr>
      <vt:lpstr>ambiguous recursive defs 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1328</cp:revision>
  <cp:lastPrinted>2016-02-20T01:07:25Z</cp:lastPrinted>
  <dcterms:created xsi:type="dcterms:W3CDTF">2011-02-23T03:33:03Z</dcterms:created>
  <dcterms:modified xsi:type="dcterms:W3CDTF">2016-02-20T01:11:25Z</dcterms:modified>
</cp:coreProperties>
</file>