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297" r:id="rId2"/>
    <p:sldId id="306" r:id="rId3"/>
    <p:sldId id="314" r:id="rId4"/>
    <p:sldId id="310" r:id="rId5"/>
    <p:sldId id="317" r:id="rId6"/>
    <p:sldId id="318" r:id="rId7"/>
    <p:sldId id="319" r:id="rId8"/>
    <p:sldId id="345" r:id="rId9"/>
    <p:sldId id="321" r:id="rId10"/>
    <p:sldId id="343" r:id="rId11"/>
    <p:sldId id="344" r:id="rId12"/>
    <p:sldId id="326" r:id="rId13"/>
    <p:sldId id="327" r:id="rId14"/>
    <p:sldId id="328" r:id="rId15"/>
    <p:sldId id="346" r:id="rId16"/>
    <p:sldId id="334" r:id="rId17"/>
    <p:sldId id="335" r:id="rId18"/>
    <p:sldId id="336" r:id="rId19"/>
    <p:sldId id="348" r:id="rId20"/>
    <p:sldId id="349" r:id="rId21"/>
  </p:sldIdLst>
  <p:sldSz cx="9144000" cy="6858000" type="letter"/>
  <p:notesSz cx="7315200" cy="9601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3399"/>
    <a:srgbClr val="E45ECA"/>
    <a:srgbClr val="F74BE3"/>
    <a:srgbClr val="33CC33"/>
    <a:srgbClr val="9751CB"/>
    <a:srgbClr val="F5FCFD"/>
    <a:srgbClr val="E9F8FB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8" autoAdjust="0"/>
    <p:restoredTop sz="94830" autoAdjust="0"/>
  </p:normalViewPr>
  <p:slideViewPr>
    <p:cSldViewPr snapToGrid="0" showGuides="1">
      <p:cViewPr>
        <p:scale>
          <a:sx n="110" d="100"/>
          <a:sy n="110" d="100"/>
        </p:scale>
        <p:origin x="-952" y="-27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12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13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14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20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2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795851" y="6515100"/>
            <a:ext cx="12973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3W.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9236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22, 2012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64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231841" y="1803665"/>
            <a:ext cx="8680318" cy="324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6600" kern="0" dirty="0" smtClean="0">
                <a:solidFill>
                  <a:schemeClr val="tx2"/>
                </a:solidFill>
                <a:latin typeface="Comic Sans MS" pitchFamily="66" charset="0"/>
              </a:rPr>
              <a:t>Relational Mapping</a:t>
            </a:r>
          </a:p>
          <a:p>
            <a:pPr algn="ctr">
              <a:defRPr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Properties</a:t>
            </a:r>
          </a:p>
          <a:p>
            <a:pPr algn="ctr">
              <a:defRPr/>
            </a:pPr>
            <a:r>
              <a:rPr lang="en-US" sz="6600" kern="0" dirty="0" smtClean="0">
                <a:solidFill>
                  <a:schemeClr val="tx2"/>
                </a:solidFill>
                <a:latin typeface="Comic Sans MS" pitchFamily="66" charset="0"/>
              </a:rPr>
              <a:t>(Archery</a:t>
            </a:r>
            <a:r>
              <a:rPr lang="en-US" sz="6600" kern="0" dirty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)</a:t>
            </a:r>
            <a:endParaRPr lang="en-US" sz="6600" kern="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1739900"/>
            <a:ext cx="7988300" cy="4356100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>
                <a:solidFill>
                  <a:srgbClr val="0000FF"/>
                </a:solidFill>
              </a:rPr>
              <a:t>domain(g)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00FF"/>
                </a:solidFill>
              </a:rPr>
              <a:t>all pairs of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 err="1">
                <a:solidFill>
                  <a:srgbClr val="0000FF"/>
                </a:solidFill>
              </a:rPr>
              <a:t>codomain</a:t>
            </a:r>
            <a:r>
              <a:rPr lang="en-US" sz="4400" dirty="0">
                <a:solidFill>
                  <a:srgbClr val="0000FF"/>
                </a:solidFill>
              </a:rPr>
              <a:t>(g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00FF"/>
                </a:solidFill>
              </a:rPr>
              <a:t>all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/>
              <a:t>But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r>
              <a:rPr lang="en-US" sz="4400" dirty="0"/>
              <a:t> is </a:t>
            </a:r>
            <a:r>
              <a:rPr lang="en-US" sz="4400" dirty="0" smtClean="0">
                <a:solidFill>
                  <a:srgbClr val="FF0000"/>
                </a:solidFill>
              </a:rPr>
              <a:t>not total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sz="4400" dirty="0"/>
              <a:t>     </a:t>
            </a:r>
            <a:r>
              <a:rPr lang="en-US" sz="4400" dirty="0" smtClean="0">
                <a:solidFill>
                  <a:srgbClr val="0000FF"/>
                </a:solidFill>
              </a:rPr>
              <a:t>g(</a:t>
            </a:r>
            <a:r>
              <a:rPr lang="en-US" sz="4400" dirty="0" err="1" smtClean="0">
                <a:solidFill>
                  <a:srgbClr val="0000FF"/>
                </a:solidFill>
              </a:rPr>
              <a:t>r,r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not defined</a:t>
            </a:r>
            <a:endParaRPr lang="en-US" sz="4400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66725"/>
              </p:ext>
            </p:extLst>
          </p:nvPr>
        </p:nvGraphicFramePr>
        <p:xfrm>
          <a:off x="2206625" y="604838"/>
          <a:ext cx="473392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5" imgW="1104900" imgH="508000" progId="Equation.DSMT4">
                  <p:embed/>
                </p:oleObj>
              </mc:Choice>
              <mc:Fallback>
                <p:oleObj name="Equation" r:id="rId5" imgW="1104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6625" y="604838"/>
                        <a:ext cx="4733925" cy="217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426140"/>
              </p:ext>
            </p:extLst>
          </p:nvPr>
        </p:nvGraphicFramePr>
        <p:xfrm>
          <a:off x="2458199" y="177802"/>
          <a:ext cx="4188140" cy="96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7" imgW="939800" imgH="215900" progId="Equation.DSMT4">
                  <p:embed/>
                </p:oleObj>
              </mc:Choice>
              <mc:Fallback>
                <p:oleObj name="Equation" r:id="rId7" imgW="939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8199" y="177802"/>
                        <a:ext cx="4188140" cy="96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5074375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" y="2743215"/>
            <a:ext cx="8712200" cy="3683000"/>
          </a:xfrm>
        </p:spPr>
        <p:txBody>
          <a:bodyPr/>
          <a:lstStyle/>
          <a:p>
            <a:r>
              <a:rPr lang="en-US" sz="4400" dirty="0" smtClean="0"/>
              <a:t>where 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, g </a:t>
            </a:r>
            <a:r>
              <a:rPr lang="en-US" sz="4400" dirty="0" smtClean="0">
                <a:solidFill>
                  <a:srgbClr val="000000"/>
                </a:solidFill>
              </a:rPr>
              <a:t>have the</a:t>
            </a:r>
            <a:endParaRPr lang="en-US" sz="4400" dirty="0" smtClean="0">
              <a:solidFill>
                <a:srgbClr val="A60FB7"/>
              </a:solidFill>
            </a:endParaRPr>
          </a:p>
          <a:p>
            <a:r>
              <a:rPr lang="en-US" sz="4400" dirty="0" smtClean="0">
                <a:solidFill>
                  <a:srgbClr val="9751CB"/>
                </a:solidFill>
              </a:rPr>
              <a:t>same graph, different domains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g</a:t>
            </a:r>
            <a:r>
              <a:rPr lang="en-US" sz="5400" baseline="-25000" dirty="0">
                <a:solidFill>
                  <a:srgbClr val="0000FF"/>
                </a:solidFill>
              </a:rPr>
              <a:t>0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total</a:t>
            </a:r>
          </a:p>
          <a:p>
            <a:endParaRPr lang="en-US" sz="4400" dirty="0" smtClean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806499"/>
              </p:ext>
            </p:extLst>
          </p:nvPr>
        </p:nvGraphicFramePr>
        <p:xfrm>
          <a:off x="1947491" y="626521"/>
          <a:ext cx="4918975" cy="211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45" name="Equation" r:id="rId5" imgW="1181100" imgH="508000" progId="Equation.DSMT4">
                  <p:embed/>
                </p:oleObj>
              </mc:Choice>
              <mc:Fallback>
                <p:oleObj name="Equation" r:id="rId5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7491" y="626521"/>
                        <a:ext cx="4918975" cy="211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494331"/>
              </p:ext>
            </p:extLst>
          </p:nvPr>
        </p:nvGraphicFramePr>
        <p:xfrm>
          <a:off x="2940057" y="82556"/>
          <a:ext cx="3198848" cy="124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46" name="Equation" r:id="rId7" imgW="749300" imgH="292100" progId="Equation.DSMT4">
                  <p:embed/>
                </p:oleObj>
              </mc:Choice>
              <mc:Fallback>
                <p:oleObj name="Equation" r:id="rId7" imgW="749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0057" y="82556"/>
                        <a:ext cx="3198848" cy="1246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779263"/>
              </p:ext>
            </p:extLst>
          </p:nvPr>
        </p:nvGraphicFramePr>
        <p:xfrm>
          <a:off x="2198160" y="2565410"/>
          <a:ext cx="6615640" cy="1293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47" name="Equation" r:id="rId9" imgW="1689100" imgH="330200" progId="Equation.3">
                  <p:embed/>
                </p:oleObj>
              </mc:Choice>
              <mc:Fallback>
                <p:oleObj name="Equation" r:id="rId9" imgW="16891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8160" y="2565410"/>
                        <a:ext cx="6615640" cy="1293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764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0976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710267"/>
            <a:ext cx="6522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R is a surjection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15520" y="245534"/>
            <a:ext cx="4555063" cy="1007533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136575"/>
              </p:ext>
            </p:extLst>
          </p:nvPr>
        </p:nvGraphicFramePr>
        <p:xfrm>
          <a:off x="2497666" y="2725082"/>
          <a:ext cx="3922183" cy="2039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57" name="Equation" r:id="rId3" imgW="635000" imgH="330200" progId="Equation.DSMT4">
                  <p:embed/>
                </p:oleObj>
              </mc:Choice>
              <mc:Fallback>
                <p:oleObj name="Equation" r:id="rId3" imgW="635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7666" y="2725082"/>
                        <a:ext cx="3922183" cy="2039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37625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681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433163" y="2048392"/>
            <a:ext cx="2198733" cy="4140200"/>
            <a:chOff x="6474133" y="1966452"/>
            <a:chExt cx="2198733" cy="4140200"/>
          </a:xfrm>
        </p:grpSpPr>
        <p:grpSp>
          <p:nvGrpSpPr>
            <p:cNvPr id="3" name="Group 2"/>
            <p:cNvGrpSpPr/>
            <p:nvPr/>
          </p:nvGrpSpPr>
          <p:grpSpPr>
            <a:xfrm>
              <a:off x="6474133" y="1966452"/>
              <a:ext cx="2198733" cy="4140200"/>
              <a:chOff x="6441358" y="2072968"/>
              <a:chExt cx="2198733" cy="4140200"/>
            </a:xfrm>
          </p:grpSpPr>
          <p:sp>
            <p:nvSpPr>
              <p:cNvPr id="154648" name="Oval 24"/>
              <p:cNvSpPr>
                <a:spLocks noChangeArrowheads="1"/>
              </p:cNvSpPr>
              <p:nvPr/>
            </p:nvSpPr>
            <p:spPr bwMode="auto">
              <a:xfrm>
                <a:off x="6441358" y="2072968"/>
                <a:ext cx="1295400" cy="4140200"/>
              </a:xfrm>
              <a:prstGeom prst="ellipse">
                <a:avLst/>
              </a:prstGeom>
              <a:solidFill>
                <a:srgbClr val="F0A6E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32" name="Text Box 23"/>
              <p:cNvSpPr txBox="1">
                <a:spLocks noChangeArrowheads="1"/>
              </p:cNvSpPr>
              <p:nvPr/>
            </p:nvSpPr>
            <p:spPr bwMode="auto">
              <a:xfrm>
                <a:off x="7921625" y="3411538"/>
                <a:ext cx="718466" cy="11079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600" dirty="0">
                    <a:solidFill>
                      <a:srgbClr val="0000FF"/>
                    </a:solidFill>
                    <a:latin typeface="Comic Sans MS" pitchFamily="66" charset="0"/>
                    <a:cs typeface="Comic Sans MS"/>
                  </a:rPr>
                  <a:t>B</a:t>
                </a:r>
              </a:p>
            </p:txBody>
          </p:sp>
        </p:grp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6890775" y="25858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6979675" y="41479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7170175" y="35637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7195575" y="48845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7" name="Oval 23"/>
            <p:cNvSpPr>
              <a:spLocks noChangeArrowheads="1"/>
            </p:cNvSpPr>
            <p:nvPr/>
          </p:nvSpPr>
          <p:spPr bwMode="auto">
            <a:xfrm>
              <a:off x="7182875" y="56084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3396" y="2095500"/>
            <a:ext cx="1938804" cy="3860800"/>
            <a:chOff x="423396" y="2095500"/>
            <a:chExt cx="1938804" cy="3860800"/>
          </a:xfrm>
        </p:grpSpPr>
        <p:grpSp>
          <p:nvGrpSpPr>
            <p:cNvPr id="2" name="Group 1"/>
            <p:cNvGrpSpPr/>
            <p:nvPr/>
          </p:nvGrpSpPr>
          <p:grpSpPr>
            <a:xfrm>
              <a:off x="423396" y="2095500"/>
              <a:ext cx="1938804" cy="3860800"/>
              <a:chOff x="423396" y="2095500"/>
              <a:chExt cx="1938804" cy="3860800"/>
            </a:xfrm>
          </p:grpSpPr>
          <p:sp>
            <p:nvSpPr>
              <p:cNvPr id="154643" name="Oval 19"/>
              <p:cNvSpPr>
                <a:spLocks noChangeArrowheads="1"/>
              </p:cNvSpPr>
              <p:nvPr/>
            </p:nvSpPr>
            <p:spPr bwMode="auto">
              <a:xfrm>
                <a:off x="1270000" y="2095500"/>
                <a:ext cx="1092200" cy="3860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31" name="Text Box 22"/>
              <p:cNvSpPr txBox="1">
                <a:spLocks noChangeArrowheads="1"/>
              </p:cNvSpPr>
              <p:nvPr/>
            </p:nvSpPr>
            <p:spPr bwMode="auto">
              <a:xfrm>
                <a:off x="423396" y="3348040"/>
                <a:ext cx="803425" cy="11079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6600" dirty="0">
                    <a:solidFill>
                      <a:srgbClr val="0000FF"/>
                    </a:solidFill>
                    <a:latin typeface="Comic Sans MS" pitchFamily="66" charset="0"/>
                    <a:cs typeface="Comic Sans MS"/>
                  </a:rPr>
                  <a:t>A</a:t>
                </a:r>
              </a:p>
            </p:txBody>
          </p:sp>
        </p:grp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701800" y="3175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705432" y="39061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1765300" y="46482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778000" y="52197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1" name="Oval 27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bijection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4378" y="1439957"/>
            <a:ext cx="4063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out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902014" y="1428004"/>
            <a:ext cx="3578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1 arrow in</a:t>
            </a:r>
            <a:endParaRPr lang="en-US" sz="3200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49425" y="2679700"/>
            <a:ext cx="5397500" cy="3098800"/>
            <a:chOff x="1749425" y="2679700"/>
            <a:chExt cx="5397500" cy="3098800"/>
          </a:xfrm>
        </p:grpSpPr>
        <p:cxnSp>
          <p:nvCxnSpPr>
            <p:cNvPr id="154632" name="AutoShape 8"/>
            <p:cNvCxnSpPr>
              <a:cxnSpLocks noChangeShapeType="1"/>
            </p:cNvCxnSpPr>
            <p:nvPr/>
          </p:nvCxnSpPr>
          <p:spPr bwMode="auto">
            <a:xfrm>
              <a:off x="1851025" y="26797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3" name="AutoShape 9"/>
            <p:cNvCxnSpPr>
              <a:cxnSpLocks noChangeShapeType="1"/>
            </p:cNvCxnSpPr>
            <p:nvPr/>
          </p:nvCxnSpPr>
          <p:spPr bwMode="auto">
            <a:xfrm flipV="1">
              <a:off x="1749425" y="2768600"/>
              <a:ext cx="5118100" cy="5207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4" name="AutoShape 10"/>
            <p:cNvCxnSpPr>
              <a:cxnSpLocks noChangeShapeType="1"/>
            </p:cNvCxnSpPr>
            <p:nvPr/>
          </p:nvCxnSpPr>
          <p:spPr bwMode="auto">
            <a:xfrm>
              <a:off x="1851025" y="39878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6" name="AutoShape 12"/>
            <p:cNvCxnSpPr>
              <a:cxnSpLocks noChangeShapeType="1"/>
            </p:cNvCxnSpPr>
            <p:nvPr/>
          </p:nvCxnSpPr>
          <p:spPr bwMode="auto">
            <a:xfrm flipV="1">
              <a:off x="1851025" y="43180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5" name="AutoShape 11"/>
            <p:cNvCxnSpPr>
              <a:cxnSpLocks noChangeShapeType="1"/>
            </p:cNvCxnSpPr>
            <p:nvPr/>
          </p:nvCxnSpPr>
          <p:spPr bwMode="auto">
            <a:xfrm>
              <a:off x="1851025" y="4699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3339373" y="1900897"/>
            <a:ext cx="1847143" cy="769441"/>
            <a:chOff x="3339373" y="1900897"/>
            <a:chExt cx="1847143" cy="769441"/>
          </a:xfrm>
        </p:grpSpPr>
        <p:sp>
          <p:nvSpPr>
            <p:cNvPr id="5" name="TextBox 4"/>
            <p:cNvSpPr txBox="1"/>
            <p:nvPr/>
          </p:nvSpPr>
          <p:spPr>
            <a:xfrm>
              <a:off x="3339373" y="1900897"/>
              <a:ext cx="15655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/>
                  <a:cs typeface="Comic Sans MS"/>
                </a:rPr>
                <a:t>F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( ) =</a:t>
              </a:r>
            </a:p>
          </p:txBody>
        </p:sp>
        <p:sp>
          <p:nvSpPr>
            <p:cNvPr id="33" name="Oval 17"/>
            <p:cNvSpPr>
              <a:spLocks noChangeArrowheads="1"/>
            </p:cNvSpPr>
            <p:nvPr/>
          </p:nvSpPr>
          <p:spPr bwMode="auto">
            <a:xfrm>
              <a:off x="3937819" y="2225777"/>
              <a:ext cx="240891" cy="224093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auto">
            <a:xfrm>
              <a:off x="4955458" y="2193822"/>
              <a:ext cx="231058" cy="247855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776346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0932" y="228071"/>
            <a:ext cx="7120467" cy="999595"/>
          </a:xfrm>
        </p:spPr>
        <p:txBody>
          <a:bodyPr/>
          <a:lstStyle/>
          <a:p>
            <a:r>
              <a:rPr lang="en-US" dirty="0"/>
              <a:t>Binary relation </a:t>
            </a:r>
            <a:r>
              <a:rPr lang="en-US" dirty="0">
                <a:solidFill>
                  <a:srgbClr val="0033CC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rgbClr val="0033CC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 err="1">
                <a:latin typeface="Comic Sans MS" pitchFamily="66" charset="0"/>
              </a:rPr>
              <a:t>codomain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3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4"/>
          <p:cNvGrpSpPr/>
          <p:nvPr/>
        </p:nvGrpSpPr>
        <p:grpSpPr>
          <a:xfrm>
            <a:off x="2667000" y="3340100"/>
            <a:ext cx="3810000" cy="3075166"/>
            <a:chOff x="2667000" y="3340100"/>
            <a:chExt cx="3810000" cy="3075166"/>
          </a:xfrm>
        </p:grpSpPr>
        <p:grpSp>
          <p:nvGrpSpPr>
            <p:cNvPr id="7" name="Group 40"/>
            <p:cNvGrpSpPr/>
            <p:nvPr/>
          </p:nvGrpSpPr>
          <p:grpSpPr>
            <a:xfrm>
              <a:off x="2667000" y="3340100"/>
              <a:ext cx="3810000" cy="1981200"/>
              <a:chOff x="2667000" y="3340100"/>
              <a:chExt cx="3810000" cy="1981200"/>
            </a:xfrm>
          </p:grpSpPr>
          <p:sp>
            <p:nvSpPr>
              <p:cNvPr id="663564" name="Line 12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65760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5" name="Line 13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810000" cy="19812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6" name="Line 14"/>
              <p:cNvSpPr>
                <a:spLocks noChangeShapeType="1"/>
              </p:cNvSpPr>
              <p:nvPr/>
            </p:nvSpPr>
            <p:spPr bwMode="auto">
              <a:xfrm>
                <a:off x="2760828" y="5275580"/>
                <a:ext cx="3622343" cy="4571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66143" y="5707380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 pitchFamily="66" charset="0"/>
                </a:rPr>
                <a:t>arrows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19514" y="1465697"/>
            <a:ext cx="8067636" cy="448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A </a:t>
            </a:r>
            <a:r>
              <a:rPr lang="en-US" sz="6000" dirty="0" err="1" smtClean="0">
                <a:latin typeface="Comic Sans MS" pitchFamily="66" charset="0"/>
                <a:cs typeface="Comic Sans MS"/>
              </a:rPr>
              <a:t>bijection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859069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3337450" y="2063137"/>
            <a:ext cx="2247900" cy="830263"/>
            <a:chOff x="3337450" y="2063137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37450" y="2063137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(</a:t>
              </a:r>
              <a:r>
                <a:rPr lang="en-US" sz="4800" dirty="0" smtClean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42914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archery on relations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51260" y="1420359"/>
            <a:ext cx="3133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 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9933FF"/>
                </a:solidFill>
                <a:latin typeface="Comic Sans MS" pitchFamily="66" charset="0"/>
              </a:rPr>
              <a:t>in</a:t>
            </a:r>
            <a:endParaRPr lang="en-US" sz="3200" dirty="0">
              <a:solidFill>
                <a:srgbClr val="9933FF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32467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44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710267"/>
            <a:ext cx="4230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R is total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166769"/>
              </p:ext>
            </p:extLst>
          </p:nvPr>
        </p:nvGraphicFramePr>
        <p:xfrm>
          <a:off x="2116666" y="2656416"/>
          <a:ext cx="4775200" cy="210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33" name="Equation" r:id="rId3" imgW="749300" imgH="330200" progId="Equation.DSMT4">
                  <p:embed/>
                </p:oleObj>
              </mc:Choice>
              <mc:Fallback>
                <p:oleObj name="Equation" r:id="rId3" imgW="749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6666" y="2656416"/>
                        <a:ext cx="4775200" cy="210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15520" y="245534"/>
            <a:ext cx="4555063" cy="1007533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7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45174" y="1455739"/>
            <a:ext cx="46490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 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0000FF"/>
                </a:solidFill>
              </a:rPr>
              <a:t>total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rgbClr val="0000FF"/>
                </a:solidFill>
              </a:rPr>
              <a:t> function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archery</a:t>
            </a:r>
            <a:endParaRPr lang="en-US" sz="4400" dirty="0">
              <a:solidFill>
                <a:schemeClr val="tx1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36096" y="2019300"/>
            <a:ext cx="8216695" cy="4140200"/>
            <a:chOff x="436096" y="2019300"/>
            <a:chExt cx="8216695" cy="4140200"/>
          </a:xfrm>
        </p:grpSpPr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6527800" y="20193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718132" y="38934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282700" y="20828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1778000" y="46355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1790700" y="5207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36096" y="33353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934325" y="33988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1714500" y="31623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6870700" y="26797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959600" y="42418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7150100" y="36576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>
              <a:off x="7023100" y="3158672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632325" y="1508703"/>
              <a:ext cx="1732282" cy="5299639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1863725" y="2667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8" name="AutoShape 11"/>
            <p:cNvCxnSpPr>
              <a:cxnSpLocks noChangeShapeType="1"/>
            </p:cNvCxnSpPr>
            <p:nvPr/>
          </p:nvCxnSpPr>
          <p:spPr bwMode="auto">
            <a:xfrm>
              <a:off x="1863725" y="46863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9" name="AutoShape 12"/>
            <p:cNvCxnSpPr>
              <a:cxnSpLocks noChangeShapeType="1"/>
            </p:cNvCxnSpPr>
            <p:nvPr/>
          </p:nvCxnSpPr>
          <p:spPr bwMode="auto">
            <a:xfrm flipV="1">
              <a:off x="1863725" y="43053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89" name="AutoShape 9"/>
            <p:cNvCxnSpPr>
              <a:cxnSpLocks noChangeShapeType="1"/>
            </p:cNvCxnSpPr>
            <p:nvPr/>
          </p:nvCxnSpPr>
          <p:spPr bwMode="auto">
            <a:xfrm flipV="1">
              <a:off x="1898196" y="3767363"/>
              <a:ext cx="5217432" cy="192542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1701800" y="3902075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7175500" y="4978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7162800" y="5702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>
              <a:off x="7129236" y="5379357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337450" y="2063137"/>
            <a:ext cx="2247900" cy="830263"/>
            <a:chOff x="3337450" y="2063137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37450" y="2063137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(</a:t>
              </a:r>
              <a:r>
                <a:rPr lang="en-US" sz="4800" dirty="0" smtClean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1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.5|3.3|6.7|13.2|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4333</TotalTime>
  <Words>263</Words>
  <Application>Microsoft Macintosh PowerPoint</Application>
  <PresentationFormat>Letter Paper (8.5x11 in)</PresentationFormat>
  <Paragraphs>110</Paragraphs>
  <Slides>20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1_Custom Design</vt:lpstr>
      <vt:lpstr>Equation</vt:lpstr>
      <vt:lpstr>PowerPoint Presentation</vt:lpstr>
      <vt:lpstr>Binary relation R from A to B</vt:lpstr>
      <vt:lpstr>function archery</vt:lpstr>
      <vt:lpstr>archery on relations </vt:lpstr>
      <vt:lpstr>total relation archery</vt:lpstr>
      <vt:lpstr>total relation archery</vt:lpstr>
      <vt:lpstr>total relation archery</vt:lpstr>
      <vt:lpstr>total relation</vt:lpstr>
      <vt:lpstr>total &amp; function archery</vt:lpstr>
      <vt:lpstr>PowerPoint Presentation</vt:lpstr>
      <vt:lpstr>PowerPoint Presentation</vt:lpstr>
      <vt:lpstr>surjection archery</vt:lpstr>
      <vt:lpstr>surjection archery</vt:lpstr>
      <vt:lpstr>surjection archery</vt:lpstr>
      <vt:lpstr>surjection</vt:lpstr>
      <vt:lpstr>injection archery </vt:lpstr>
      <vt:lpstr>injection archery </vt:lpstr>
      <vt:lpstr>injection archery </vt:lpstr>
      <vt:lpstr>bijection archery</vt:lpstr>
      <vt:lpstr>Mapping Rule (bij)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370</cp:revision>
  <cp:lastPrinted>2012-02-21T01:17:49Z</cp:lastPrinted>
  <dcterms:created xsi:type="dcterms:W3CDTF">2011-02-14T14:12:51Z</dcterms:created>
  <dcterms:modified xsi:type="dcterms:W3CDTF">2014-02-19T05:55:51Z</dcterms:modified>
</cp:coreProperties>
</file>