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392" r:id="rId3"/>
    <p:sldId id="447" r:id="rId4"/>
    <p:sldId id="448" r:id="rId5"/>
    <p:sldId id="449" r:id="rId6"/>
    <p:sldId id="450" r:id="rId7"/>
  </p:sldIdLst>
  <p:sldSz cx="9144000" cy="6858000" type="screen4x3"/>
  <p:notesSz cx="9601200" cy="7315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688" y="496"/>
      </p:cViewPr>
      <p:guideLst>
        <p:guide orient="horz" pos="2112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Proving Set Equality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8800" y="1752600"/>
            <a:ext cx="8140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Chalkboard"/>
                <a:cs typeface="Chalkboard"/>
              </a:rPr>
              <a:t>Two sets are </a:t>
            </a:r>
            <a:r>
              <a:rPr lang="en-US" sz="5400" dirty="0" smtClean="0">
                <a:latin typeface="Chalkboard"/>
                <a:cs typeface="Chalkboard"/>
              </a:rPr>
              <a:t>equal </a:t>
            </a:r>
            <a:r>
              <a:rPr lang="en-US" sz="5400" dirty="0">
                <a:latin typeface="Chalkboard"/>
                <a:cs typeface="Chalkboard"/>
              </a:rPr>
              <a:t>if they have </a:t>
            </a:r>
            <a:r>
              <a:rPr lang="en-US" sz="5400" dirty="0">
                <a:solidFill>
                  <a:srgbClr val="FF03E3"/>
                </a:solidFill>
                <a:latin typeface="Chalkboard"/>
                <a:cs typeface="Chalkboard"/>
              </a:rPr>
              <a:t>exactly</a:t>
            </a:r>
            <a:r>
              <a:rPr lang="en-US" sz="5400" dirty="0">
                <a:latin typeface="Chalkboard"/>
                <a:cs typeface="Chalkboard"/>
              </a:rPr>
              <a:t> the same </a:t>
            </a:r>
            <a:r>
              <a:rPr lang="en-US" sz="5400" dirty="0" smtClean="0">
                <a:latin typeface="Chalkboard"/>
                <a:cs typeface="Chalkboard"/>
              </a:rPr>
              <a:t>elements</a:t>
            </a:r>
          </a:p>
          <a:p>
            <a:endParaRPr lang="en-US" sz="5400" dirty="0">
              <a:latin typeface="Chalkboard"/>
              <a:cs typeface="Chalkboard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71211"/>
              </p:ext>
            </p:extLst>
          </p:nvPr>
        </p:nvGraphicFramePr>
        <p:xfrm>
          <a:off x="908051" y="4724400"/>
          <a:ext cx="7863547" cy="593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94" name="Equation" r:id="rId4" imgW="2425700" imgH="1828800" progId="Equation.3">
                  <p:embed/>
                </p:oleObj>
              </mc:Choice>
              <mc:Fallback>
                <p:oleObj name="Equation" r:id="rId4" imgW="2425700" imgH="182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8051" y="4724400"/>
                        <a:ext cx="7863547" cy="593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4269"/>
              </p:ext>
            </p:extLst>
          </p:nvPr>
        </p:nvGraphicFramePr>
        <p:xfrm>
          <a:off x="1323975" y="1625600"/>
          <a:ext cx="66897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92200" imgH="203200" progId="Equation.3">
                  <p:embed/>
                </p:oleObj>
              </mc:Choice>
              <mc:Fallback>
                <p:oleObj name="Equation" r:id="rId3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1625600"/>
                        <a:ext cx="668972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148062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to predicate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013691"/>
              </p:ext>
            </p:extLst>
          </p:nvPr>
        </p:nvGraphicFramePr>
        <p:xfrm>
          <a:off x="442912" y="2549274"/>
          <a:ext cx="8701088" cy="138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1" name="Equation" r:id="rId3" imgW="1917700" imgH="304800" progId="Equation.3">
                  <p:embed/>
                </p:oleObj>
              </mc:Choice>
              <mc:Fallback>
                <p:oleObj name="Equation" r:id="rId3" imgW="1917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" y="2549274"/>
                        <a:ext cx="8701088" cy="1382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6247"/>
              </p:ext>
            </p:extLst>
          </p:nvPr>
        </p:nvGraphicFramePr>
        <p:xfrm>
          <a:off x="2555875" y="1528430"/>
          <a:ext cx="3730625" cy="69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2" name="Equation" r:id="rId5" imgW="1092200" imgH="203200" progId="Equation.3">
                  <p:embed/>
                </p:oleObj>
              </mc:Choice>
              <mc:Fallback>
                <p:oleObj name="Equation" r:id="rId5" imgW="109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1528430"/>
                        <a:ext cx="3730625" cy="69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282381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by chain of </a:t>
            </a:r>
            <a:r>
              <a:rPr lang="en-US" dirty="0" err="1" smtClean="0"/>
              <a:t>iffs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84446"/>
              </p:ext>
            </p:extLst>
          </p:nvPr>
        </p:nvGraphicFramePr>
        <p:xfrm>
          <a:off x="603250" y="1809750"/>
          <a:ext cx="4502149" cy="362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44" name="Equation" r:id="rId3" imgW="1892300" imgH="1524000" progId="Equation.3">
                  <p:embed/>
                </p:oleObj>
              </mc:Choice>
              <mc:Fallback>
                <p:oleObj name="Equation" r:id="rId3" imgW="1892300" imgH="152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1809750"/>
                        <a:ext cx="4502149" cy="3625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3400" y="2210574"/>
            <a:ext cx="3314700" cy="486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smtClean="0">
              <a:latin typeface="Comic Sans MS" pitchFamily="66" charset="0"/>
            </a:endParaRPr>
          </a:p>
          <a:p>
            <a:pPr algn="l"/>
            <a:r>
              <a:rPr lang="en-US" sz="2600" dirty="0" smtClean="0">
                <a:latin typeface="Comic Sans MS" pitchFamily="66" charset="0"/>
              </a:rPr>
              <a:t>Def. of negation</a:t>
            </a:r>
          </a:p>
          <a:p>
            <a:pPr algn="l"/>
            <a:endParaRPr lang="en-US" sz="2600" dirty="0" smtClean="0">
              <a:latin typeface="Comic Sans MS" pitchFamily="66" charset="0"/>
            </a:endParaRPr>
          </a:p>
          <a:p>
            <a:pPr algn="l"/>
            <a:r>
              <a:rPr lang="en-US" sz="2600" dirty="0" smtClean="0">
                <a:latin typeface="Comic Sans MS" pitchFamily="66" charset="0"/>
              </a:rPr>
              <a:t>Def. of union</a:t>
            </a:r>
          </a:p>
          <a:p>
            <a:pPr algn="l"/>
            <a:endParaRPr lang="en-US" sz="2600" dirty="0">
              <a:latin typeface="Comic Sans MS" pitchFamily="66" charset="0"/>
            </a:endParaRPr>
          </a:p>
          <a:p>
            <a:pPr algn="l"/>
            <a:r>
              <a:rPr lang="en-US" sz="2600" dirty="0" smtClean="0">
                <a:latin typeface="Comic Sans MS" pitchFamily="66" charset="0"/>
              </a:rPr>
              <a:t>Def. of negatio</a:t>
            </a:r>
            <a:r>
              <a:rPr lang="en-US" sz="2600" dirty="0" smtClean="0">
                <a:latin typeface="Comic Sans MS" pitchFamily="66" charset="0"/>
              </a:rPr>
              <a:t>n</a:t>
            </a:r>
          </a:p>
          <a:p>
            <a:pPr algn="l"/>
            <a:endParaRPr lang="en-US" sz="2600" dirty="0" smtClean="0">
              <a:latin typeface="Comic Sans MS" pitchFamily="66" charset="0"/>
            </a:endParaRPr>
          </a:p>
          <a:p>
            <a:pPr algn="l"/>
            <a:r>
              <a:rPr lang="en-US" sz="2600" dirty="0" smtClean="0">
                <a:latin typeface="Comic Sans MS" pitchFamily="66" charset="0"/>
              </a:rPr>
              <a:t>Def. of intersection</a:t>
            </a:r>
          </a:p>
          <a:p>
            <a:pPr algn="l"/>
            <a:endParaRPr lang="en-US" dirty="0">
              <a:latin typeface="Comic Sans MS" pitchFamily="66" charset="0"/>
            </a:endParaRPr>
          </a:p>
          <a:p>
            <a:pPr algn="l"/>
            <a:endParaRPr lang="en-US" dirty="0" smtClean="0">
              <a:latin typeface="Comic Sans MS" pitchFamily="66" charset="0"/>
            </a:endParaRPr>
          </a:p>
          <a:p>
            <a:pPr algn="l"/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56608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8118</TotalTime>
  <Words>70</Words>
  <Application>Microsoft Macintosh PowerPoint</Application>
  <PresentationFormat>On-screen Show (4:3)</PresentationFormat>
  <Paragraphs>23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6.042 Lecture Template</vt:lpstr>
      <vt:lpstr>1_6.042 Lecture Template</vt:lpstr>
      <vt:lpstr>Microsoft Equation</vt:lpstr>
      <vt:lpstr>Proving Set Equality</vt:lpstr>
      <vt:lpstr>Proving Equivalence</vt:lpstr>
      <vt:lpstr>Example: DeMorgan’s Law</vt:lpstr>
      <vt:lpstr>translate to predicate</vt:lpstr>
      <vt:lpstr>Prove by chain of iffs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Marissa Stephens</cp:lastModifiedBy>
  <cp:revision>731</cp:revision>
  <cp:lastPrinted>2016-02-10T05:19:17Z</cp:lastPrinted>
  <dcterms:created xsi:type="dcterms:W3CDTF">2011-02-09T15:01:58Z</dcterms:created>
  <dcterms:modified xsi:type="dcterms:W3CDTF">2016-02-10T22:35:20Z</dcterms:modified>
</cp:coreProperties>
</file>