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85" r:id="rId10"/>
    <p:sldId id="296" r:id="rId11"/>
    <p:sldId id="265" r:id="rId12"/>
    <p:sldId id="300" r:id="rId13"/>
    <p:sldId id="266" r:id="rId14"/>
    <p:sldId id="29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858" autoAdjust="0"/>
    <p:restoredTop sz="94549" autoAdjust="0"/>
  </p:normalViewPr>
  <p:slideViewPr>
    <p:cSldViewPr snapToGrid="0" showGuides="1">
      <p:cViewPr>
        <p:scale>
          <a:sx n="100" d="100"/>
          <a:sy n="100" d="100"/>
        </p:scale>
        <p:origin x="-1840" y="-264"/>
      </p:cViewPr>
      <p:guideLst>
        <p:guide orient="horz" pos="21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677579" y="6515100"/>
            <a:ext cx="1415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set-</a:t>
            </a:r>
            <a:r>
              <a:rPr lang="en-US" sz="1200" dirty="0" err="1" smtClean="0">
                <a:solidFill>
                  <a:srgbClr val="000000"/>
                </a:solidFill>
                <a:latin typeface="Comic Sans MS" pitchFamily="66" charset="0"/>
              </a:rPr>
              <a:t>defs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470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19, 2014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Definitions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771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is defined to mean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4637181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</a:t>
            </a:r>
            <a:r>
              <a:rPr lang="en-US" sz="4800" dirty="0" smtClean="0">
                <a:solidFill>
                  <a:srgbClr val="4663F4"/>
                </a:solidFill>
                <a:latin typeface="Comic Sans MS" pitchFamily="66" charset="0"/>
              </a:rPr>
              <a:t>elements</a:t>
            </a:r>
            <a:r>
              <a:rPr lang="en-US" sz="4800" dirty="0" smtClean="0">
                <a:latin typeface="Comic Sans MS" pitchFamily="66" charset="0"/>
              </a:rPr>
              <a:t> x </a:t>
            </a:r>
            <a:r>
              <a:rPr lang="en-US" sz="4800" dirty="0">
                <a:latin typeface="Comic Sans MS" pitchFamily="66" charset="0"/>
              </a:rPr>
              <a:t>in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such that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37501"/>
              </p:ext>
            </p:extLst>
          </p:nvPr>
        </p:nvGraphicFramePr>
        <p:xfrm>
          <a:off x="931863" y="3633788"/>
          <a:ext cx="7223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95" name="Equation" r:id="rId5" imgW="952500" imgH="241300" progId="Equation.DSMT4">
                  <p:embed/>
                </p:oleObj>
              </mc:Choice>
              <mc:Fallback>
                <p:oleObj name="Equation" r:id="rId5" imgW="9525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633788"/>
                        <a:ext cx="72231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</a:t>
            </a:r>
            <a:r>
              <a:rPr lang="en-US" sz="4800" dirty="0" smtClean="0">
                <a:solidFill>
                  <a:srgbClr val="4663F4"/>
                </a:solidFill>
                <a:latin typeface="Comic Sans MS" pitchFamily="66" charset="0"/>
              </a:rPr>
              <a:t>elements</a:t>
            </a:r>
            <a:r>
              <a:rPr lang="en-US" sz="4800" dirty="0" smtClean="0">
                <a:latin typeface="Comic Sans MS" pitchFamily="66" charset="0"/>
              </a:rPr>
              <a:t> x </a:t>
            </a:r>
            <a:r>
              <a:rPr lang="en-US" sz="4800" dirty="0">
                <a:latin typeface="Comic Sans MS" pitchFamily="66" charset="0"/>
              </a:rPr>
              <a:t>in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15431"/>
              </p:ext>
            </p:extLst>
          </p:nvPr>
        </p:nvGraphicFramePr>
        <p:xfrm>
          <a:off x="931863" y="3633788"/>
          <a:ext cx="7223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952500" imgH="241300" progId="Equation.DSMT4">
                  <p:embed/>
                </p:oleObj>
              </mc:Choice>
              <mc:Fallback>
                <p:oleObj name="Equation" r:id="rId5" imgW="95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633788"/>
                        <a:ext cx="72231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594782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42564" y="1729645"/>
            <a:ext cx="848914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000" dirty="0">
                <a:latin typeface="Comic Sans MS" pitchFamily="66" charset="0"/>
              </a:rPr>
              <a:t>The set </a:t>
            </a:r>
            <a:r>
              <a:rPr lang="en-US" sz="5000" dirty="0" smtClean="0">
                <a:solidFill>
                  <a:srgbClr val="9751CB"/>
                </a:solidFill>
                <a:latin typeface="Comic Sans MS" pitchFamily="66" charset="0"/>
              </a:rPr>
              <a:t>E</a:t>
            </a:r>
            <a:r>
              <a:rPr lang="en-US" sz="5000" dirty="0" smtClean="0">
                <a:latin typeface="Comic Sans MS" pitchFamily="66" charset="0"/>
              </a:rPr>
              <a:t> of </a:t>
            </a:r>
            <a:r>
              <a:rPr lang="en-US" sz="5000" dirty="0">
                <a:solidFill>
                  <a:srgbClr val="9751CB"/>
                </a:solidFill>
                <a:latin typeface="Comic Sans MS" pitchFamily="66" charset="0"/>
              </a:rPr>
              <a:t>even</a:t>
            </a:r>
            <a:r>
              <a:rPr lang="en-US" sz="50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89" name="Equation" r:id="rId5" imgW="914400" imgH="220320" progId="Equation.DSMT4">
                  <p:embed/>
                </p:oleObj>
              </mc:Choice>
              <mc:Fallback>
                <p:oleObj name="Equation" r:id="rId5" imgW="914400" imgH="220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75454"/>
              </p:ext>
            </p:extLst>
          </p:nvPr>
        </p:nvGraphicFramePr>
        <p:xfrm>
          <a:off x="512763" y="2690813"/>
          <a:ext cx="8116887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0" name="Equation" r:id="rId7" imgW="1193800" imgH="330200" progId="Equation.DSMT4">
                  <p:embed/>
                </p:oleObj>
              </mc:Choice>
              <mc:Fallback>
                <p:oleObj name="Equation" r:id="rId7" imgW="11938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690813"/>
                        <a:ext cx="8116887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54910"/>
            <a:ext cx="5459491" cy="1040232"/>
          </a:xfrm>
        </p:spPr>
        <p:txBody>
          <a:bodyPr/>
          <a:lstStyle/>
          <a:p>
            <a:r>
              <a:rPr lang="en-US" sz="4400" dirty="0" smtClean="0"/>
              <a:t>Power 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75" y="1278426"/>
            <a:ext cx="8951825" cy="5247432"/>
          </a:xfrm>
        </p:spPr>
        <p:txBody>
          <a:bodyPr/>
          <a:lstStyle/>
          <a:p>
            <a:r>
              <a:rPr lang="en-US" sz="4800" dirty="0" err="1" smtClean="0"/>
              <a:t>pow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)</a:t>
            </a:r>
            <a:r>
              <a:rPr lang="en-US" sz="4400" dirty="0" smtClean="0"/>
              <a:t> ::= all the subsets of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3399"/>
                </a:solidFill>
              </a:rPr>
              <a:t>              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/>
              <a:t> {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 |</a:t>
            </a:r>
            <a:r>
              <a:rPr lang="en-US" sz="4400" dirty="0" smtClean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}</a:t>
            </a:r>
          </a:p>
          <a:p>
            <a:r>
              <a:rPr lang="en-US" sz="3600" dirty="0" smtClean="0">
                <a:latin typeface="Comic Sans MS"/>
                <a:cs typeface="Comic Sans MS"/>
                <a:sym typeface="Euclid Symbol"/>
              </a:rPr>
              <a:t>example:</a:t>
            </a:r>
          </a:p>
          <a:p>
            <a:r>
              <a:rPr lang="en-US" sz="3600" dirty="0" smtClean="0"/>
              <a:t>   </a:t>
            </a:r>
            <a:r>
              <a:rPr lang="en-US" dirty="0" smtClean="0"/>
              <a:t>  </a:t>
            </a:r>
            <a:r>
              <a:rPr lang="en-US" dirty="0" err="1" smtClean="0"/>
              <a:t>pow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r>
              <a:rPr lang="en-US" dirty="0" smtClean="0"/>
              <a:t>) = {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}, {</a:t>
            </a:r>
            <a:r>
              <a:rPr lang="en-US" dirty="0">
                <a:solidFill>
                  <a:srgbClr val="008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     </a:t>
            </a:r>
            <a:r>
              <a:rPr lang="en-US" b="1" dirty="0" smtClean="0">
                <a:latin typeface="Symbol" charset="2"/>
                <a:cs typeface="Symbol" charset="2"/>
                <a:sym typeface="Euclid Symbol" pitchFamily="18" charset="2"/>
              </a:rPr>
              <a:t> </a:t>
            </a:r>
            <a:r>
              <a:rPr lang="en-US" dirty="0" smtClean="0">
                <a:latin typeface="Comic Sans MS"/>
                <a:cs typeface="Comic Sans MS"/>
                <a:sym typeface="Euclid Symbol" pitchFamily="18" charset="2"/>
              </a:rPr>
              <a:t>}</a:t>
            </a:r>
            <a:endParaRPr lang="en-US" sz="36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sz="4400" dirty="0" smtClean="0">
                <a:solidFill>
                  <a:srgbClr val="9751CB"/>
                </a:solidFill>
                <a:sym typeface="Euclid Math Two" pitchFamily="18" charset="2"/>
              </a:rPr>
              <a:t>      E</a:t>
            </a:r>
            <a:r>
              <a:rPr lang="en-US" sz="44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 </a:t>
            </a:r>
            <a:r>
              <a:rPr lang="en-US" sz="4400" dirty="0" err="1">
                <a:sym typeface="Euclid Math Two" pitchFamily="18" charset="2"/>
              </a:rPr>
              <a:t>pow</a:t>
            </a:r>
            <a:r>
              <a:rPr lang="en-US" sz="4400" dirty="0" smtClean="0">
                <a:sym typeface="Euclid Math Two" pitchFamily="18" charset="2"/>
              </a:rPr>
              <a:t>(</a:t>
            </a:r>
            <a:r>
              <a:rPr lang="en-US" sz="4400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400" dirty="0" smtClean="0">
                <a:sym typeface="Euclid Math Two" pitchFamily="18" charset="2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sz="5400" dirty="0" smtClean="0">
                <a:solidFill>
                  <a:srgbClr val="0000FF"/>
                </a:solidFill>
                <a:sym typeface="Euclid Math Two" pitchFamily="18" charset="2"/>
              </a:rPr>
              <a:t>B</a:t>
            </a:r>
            <a:r>
              <a:rPr lang="en-US" sz="5400" dirty="0" smtClean="0">
                <a:sym typeface="Euclid Math Two" pitchFamily="18" charset="2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 </a:t>
            </a:r>
            <a:r>
              <a:rPr lang="en-US" sz="5400" dirty="0" err="1">
                <a:sym typeface="Euclid Math Two" pitchFamily="18" charset="2"/>
              </a:rPr>
              <a:t>pow</a:t>
            </a:r>
            <a:r>
              <a:rPr lang="en-US" sz="5400" dirty="0" smtClean="0">
                <a:sym typeface="Euclid Math Two" pitchFamily="18" charset="2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sym typeface="Euclid Math Two" pitchFamily="18" charset="2"/>
              </a:rPr>
              <a:t>A</a:t>
            </a:r>
            <a:r>
              <a:rPr lang="en-US" sz="5400" dirty="0" smtClean="0">
                <a:sym typeface="Euclid Math Two" pitchFamily="18" charset="2"/>
              </a:rPr>
              <a:t>)   </a:t>
            </a:r>
            <a:r>
              <a:rPr lang="en-US" dirty="0" smtClean="0">
                <a:sym typeface="Euclid Math Two" pitchFamily="18" charset="2"/>
              </a:rPr>
              <a:t>IFF    </a:t>
            </a:r>
            <a:r>
              <a:rPr lang="en-US" sz="5400" dirty="0">
                <a:solidFill>
                  <a:srgbClr val="0000FF"/>
                </a:solidFill>
              </a:rPr>
              <a:t>B</a:t>
            </a:r>
            <a:r>
              <a:rPr lang="en-US" sz="5400" dirty="0">
                <a:solidFill>
                  <a:srgbClr val="003399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A</a:t>
            </a:r>
            <a:endParaRPr lang="en-US" sz="5400" dirty="0">
              <a:sym typeface="Euclid Math Two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2084" y="3601330"/>
            <a:ext cx="90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b="1" kern="0" dirty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792" y="5414540"/>
            <a:ext cx="7971103" cy="1052828"/>
          </a:xfrm>
          <a:prstGeom prst="rect">
            <a:avLst/>
          </a:prstGeom>
          <a:noFill/>
          <a:ln w="38100">
            <a:solidFill>
              <a:srgbClr val="F74BE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3600" y="4445270"/>
            <a:ext cx="393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,   </a:t>
            </a:r>
            <a:r>
              <a:rPr lang="en-US" sz="4400" kern="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  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400" b="1" kern="0" dirty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kern="0" dirty="0" err="1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400" kern="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)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29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74BE3"/>
                </a:solidFill>
              </a:rPr>
              <a:t>set</a:t>
            </a:r>
            <a:r>
              <a:rPr lang="en-US" sz="3600" b="1" i="1" dirty="0"/>
              <a:t>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dirty="0">
                <a:solidFill>
                  <a:srgbClr val="E45ECA"/>
                </a:solidFill>
              </a:rPr>
              <a:t>collection</a:t>
            </a:r>
            <a:r>
              <a:rPr lang="en-US" dirty="0"/>
              <a:t>?)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</a:t>
            </a:r>
            <a:r>
              <a:rPr lang="en-US" sz="4000" dirty="0"/>
              <a:t>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1423993"/>
            <a:ext cx="7297420" cy="4252908"/>
          </a:xfrm>
        </p:spPr>
        <p:txBody>
          <a:bodyPr/>
          <a:lstStyle/>
          <a:p>
            <a:r>
              <a:rPr lang="en-US" sz="5400" dirty="0"/>
              <a:t>real </a:t>
            </a:r>
            <a:r>
              <a:rPr lang="en-US" sz="5400" dirty="0" smtClean="0"/>
              <a:t>numbers         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sz="5400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5400" dirty="0"/>
              <a:t>complex </a:t>
            </a:r>
            <a:r>
              <a:rPr lang="en-US" sz="5400" dirty="0" smtClean="0"/>
              <a:t>numbers 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sz="5400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5400" dirty="0" smtClean="0"/>
              <a:t>integers                 </a:t>
            </a:r>
            <a:r>
              <a:rPr lang="en-US" sz="54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5400" dirty="0">
                <a:solidFill>
                  <a:srgbClr val="F74BE3"/>
                </a:solidFill>
              </a:rPr>
              <a:t>empty </a:t>
            </a:r>
            <a:r>
              <a:rPr lang="en-US" sz="5400" dirty="0" smtClean="0">
                <a:solidFill>
                  <a:srgbClr val="F74BE3"/>
                </a:solidFill>
              </a:rPr>
              <a:t>set</a:t>
            </a:r>
            <a:r>
              <a:rPr lang="en-US" sz="5400" dirty="0" smtClean="0"/>
              <a:t>             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sz="5400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set of 4 things</a:t>
            </a:r>
            <a:endParaRPr lang="en-US" sz="4000" dirty="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F74BE3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E45ECA"/>
                </a:solidFill>
              </a:rPr>
              <a:t> </a:t>
            </a:r>
            <a:r>
              <a:rPr lang="en-US" sz="4400" dirty="0"/>
              <a:t>notion of </a:t>
            </a:r>
            <a:r>
              <a:rPr lang="en-US" sz="4400" dirty="0">
                <a:solidFill>
                  <a:srgbClr val="000000"/>
                </a:solidFill>
              </a:rPr>
              <a:t>being</a:t>
            </a:r>
            <a:r>
              <a:rPr lang="en-US" sz="4400" dirty="0">
                <a:solidFill>
                  <a:srgbClr val="E45ECA"/>
                </a:solidFill>
              </a:rPr>
              <a:t> </a:t>
            </a:r>
            <a:r>
              <a:rPr lang="en-US" sz="4400" dirty="0"/>
              <a:t>in the set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more </a:t>
            </a:r>
            <a:r>
              <a:rPr lang="en-US" sz="4400" dirty="0">
                <a:solidFill>
                  <a:srgbClr val="FF0000"/>
                </a:solidFill>
              </a:rPr>
              <a:t>than </a:t>
            </a:r>
            <a:r>
              <a:rPr lang="en-US" sz="4400" dirty="0" smtClean="0">
                <a:solidFill>
                  <a:srgbClr val="FF0000"/>
                </a:solidFill>
              </a:rPr>
              <a:t>once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F74BE3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13132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}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 smtClean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 π/3 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2800" b="1" dirty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F74BE3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F74BE3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824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Math Two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,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7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}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3293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examples</a:t>
            </a:r>
            <a:r>
              <a:rPr lang="en-US" sz="3600" dirty="0">
                <a:latin typeface="Comic Sans MS" pitchFamily="66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682101" y="1587597"/>
            <a:ext cx="618734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is a </a:t>
            </a:r>
            <a:r>
              <a:rPr lang="en-US" sz="5400" dirty="0">
                <a:solidFill>
                  <a:srgbClr val="F74BE3"/>
                </a:solidFill>
                <a:latin typeface="Comic Sans MS" pitchFamily="66" charset="0"/>
              </a:rPr>
              <a:t>subset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F74BE3"/>
                </a:solidFill>
                <a:latin typeface="Comic Sans MS" pitchFamily="66" charset="0"/>
              </a:rPr>
              <a:t>contained in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3181176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is also an element of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5755" y="149496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5974" y="3854296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0.8|14.8|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6.7|2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1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9.1|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12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468</Words>
  <Application>Microsoft Macintosh PowerPoint</Application>
  <PresentationFormat>On-screen Show (4:3)</PresentationFormat>
  <Paragraphs>86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1_Custom Design</vt:lpstr>
      <vt:lpstr>Equation</vt:lpstr>
      <vt:lpstr>PowerPoint Presentation</vt:lpstr>
      <vt:lpstr>What is a Set?</vt:lpstr>
      <vt:lpstr>Familiar sets</vt:lpstr>
      <vt:lpstr>A set of 4 things</vt:lpstr>
      <vt:lpstr>In or Not In</vt:lpstr>
      <vt:lpstr>Membership</vt:lpstr>
      <vt:lpstr>Synonyms for Membership</vt:lpstr>
      <vt:lpstr>Subset (⊆)</vt:lpstr>
      <vt:lpstr>Subset</vt:lpstr>
      <vt:lpstr>∅ ⊆ everything</vt:lpstr>
      <vt:lpstr>Defining Sets</vt:lpstr>
      <vt:lpstr>Defining Sets</vt:lpstr>
      <vt:lpstr>Defining Sets</vt:lpstr>
      <vt:lpstr>Power Set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380</cp:revision>
  <cp:lastPrinted>2014-02-14T13:30:28Z</cp:lastPrinted>
  <dcterms:created xsi:type="dcterms:W3CDTF">2011-02-14T14:12:51Z</dcterms:created>
  <dcterms:modified xsi:type="dcterms:W3CDTF">2016-05-18T13:25:24Z</dcterms:modified>
</cp:coreProperties>
</file>