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91" r:id="rId3"/>
    <p:sldId id="269" r:id="rId4"/>
    <p:sldId id="270" r:id="rId5"/>
    <p:sldId id="283" r:id="rId6"/>
    <p:sldId id="289" r:id="rId7"/>
    <p:sldId id="287" r:id="rId8"/>
    <p:sldId id="343" r:id="rId9"/>
    <p:sldId id="288" r:id="rId10"/>
    <p:sldId id="344" r:id="rId11"/>
    <p:sldId id="347" r:id="rId12"/>
    <p:sldId id="345" r:id="rId13"/>
    <p:sldId id="346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858" autoAdjust="0"/>
    <p:restoredTop sz="94549" autoAdjust="0"/>
  </p:normalViewPr>
  <p:slideViewPr>
    <p:cSldViewPr snapToGrid="0" showGuides="1">
      <p:cViewPr>
        <p:scale>
          <a:sx n="134" d="100"/>
          <a:sy n="134" d="100"/>
        </p:scale>
        <p:origin x="-848" y="96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9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0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802B-E7DC-401C-851E-A63E7E47DFAC}" type="slidenum">
              <a:rPr lang="en-US"/>
              <a:pPr/>
              <a:t>2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63A62-E47C-4800-AC05-9EDA7140EC3B}" type="slidenum">
              <a:rPr lang="en-US"/>
              <a:pPr/>
              <a:t>3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49A36-49AE-4AF6-979F-32F245DAB6C0}" type="slidenum">
              <a:rPr lang="en-US"/>
              <a:pPr/>
              <a:t>4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692382" y="6515100"/>
            <a:ext cx="14008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sets-ops.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74708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19, 2014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6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Operations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04"/>
    </mc:Choice>
    <mc:Fallback xmlns="">
      <p:transition xmlns:p14="http://schemas.microsoft.com/office/powerpoint/2010/main" spd="slow" advTm="541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6600"/>
                </a:solidFill>
              </a:rPr>
              <a:t>difference</a:t>
            </a:r>
            <a:endParaRPr lang="en-US" sz="5400" dirty="0">
              <a:solidFill>
                <a:srgbClr val="FF66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172852"/>
              </p:ext>
            </p:extLst>
          </p:nvPr>
        </p:nvGraphicFramePr>
        <p:xfrm>
          <a:off x="804130" y="4286250"/>
          <a:ext cx="720554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2070100" imgH="330200" progId="Equation.DSMT4">
                  <p:embed/>
                </p:oleObj>
              </mc:Choice>
              <mc:Fallback>
                <p:oleObj name="Equation" r:id="rId5" imgW="2070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4130" y="4286250"/>
                        <a:ext cx="7205540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743200" y="1989909"/>
            <a:ext cx="2184400" cy="2260600"/>
          </a:xfrm>
          <a:prstGeom prst="ellipse">
            <a:avLst/>
          </a:prstGeom>
          <a:solidFill>
            <a:schemeClr val="accent2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62300" y="25781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2734473" y="1981197"/>
            <a:ext cx="2184400" cy="2260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182007" y="2597818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sp useBgFill="1">
        <p:nvSpPr>
          <p:cNvPr id="9" name="Oval 8"/>
          <p:cNvSpPr>
            <a:spLocks noChangeArrowheads="1"/>
          </p:cNvSpPr>
          <p:nvPr/>
        </p:nvSpPr>
        <p:spPr bwMode="auto">
          <a:xfrm>
            <a:off x="4092624" y="2002622"/>
            <a:ext cx="2184400" cy="2260600"/>
          </a:xfrm>
          <a:prstGeom prst="ellipse">
            <a:avLst/>
          </a:prstGeom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102100" y="2021563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168900" y="26035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23105212"/>
      </p:ext>
    </p:extLst>
  </p:cSld>
  <p:clrMapOvr>
    <a:masterClrMapping/>
  </p:clrMapOvr>
  <p:transition xmlns:p14="http://schemas.microsoft.com/office/powerpoint/2010/main" spd="slow" advTm="3287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6600"/>
                </a:solidFill>
              </a:rPr>
              <a:t>difference</a:t>
            </a:r>
            <a:endParaRPr lang="en-US" sz="5400" dirty="0">
              <a:solidFill>
                <a:srgbClr val="FF66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82912"/>
              </p:ext>
            </p:extLst>
          </p:nvPr>
        </p:nvGraphicFramePr>
        <p:xfrm>
          <a:off x="804130" y="4286250"/>
          <a:ext cx="720554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15" name="Equation" r:id="rId5" imgW="2070100" imgH="330200" progId="Equation.DSMT4">
                  <p:embed/>
                </p:oleObj>
              </mc:Choice>
              <mc:Fallback>
                <p:oleObj name="Equation" r:id="rId5" imgW="2070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4130" y="4286250"/>
                        <a:ext cx="7205540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743200" y="1828800"/>
            <a:ext cx="2184400" cy="2260600"/>
          </a:xfrm>
          <a:prstGeom prst="ellipse">
            <a:avLst/>
          </a:prstGeom>
          <a:solidFill>
            <a:schemeClr val="accent2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02100" y="1841500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168900" y="26035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sp>
        <p:nvSpPr>
          <p:cNvPr id="14" name="Freeform 13"/>
          <p:cNvSpPr/>
          <p:nvPr/>
        </p:nvSpPr>
        <p:spPr>
          <a:xfrm>
            <a:off x="2743200" y="1803400"/>
            <a:ext cx="1778303" cy="2286000"/>
          </a:xfrm>
          <a:custGeom>
            <a:avLst/>
            <a:gdLst>
              <a:gd name="connsiteX0" fmla="*/ 1752600 w 1778303"/>
              <a:gd name="connsiteY0" fmla="*/ 241300 h 2286000"/>
              <a:gd name="connsiteX1" fmla="*/ 1752600 w 1778303"/>
              <a:gd name="connsiteY1" fmla="*/ 241300 h 2286000"/>
              <a:gd name="connsiteX2" fmla="*/ 1562100 w 1778303"/>
              <a:gd name="connsiteY2" fmla="*/ 190500 h 2286000"/>
              <a:gd name="connsiteX3" fmla="*/ 1524000 w 1778303"/>
              <a:gd name="connsiteY3" fmla="*/ 177800 h 2286000"/>
              <a:gd name="connsiteX4" fmla="*/ 1485900 w 1778303"/>
              <a:gd name="connsiteY4" fmla="*/ 152400 h 2286000"/>
              <a:gd name="connsiteX5" fmla="*/ 1460500 w 1778303"/>
              <a:gd name="connsiteY5" fmla="*/ 114300 h 2286000"/>
              <a:gd name="connsiteX6" fmla="*/ 1422400 w 1778303"/>
              <a:gd name="connsiteY6" fmla="*/ 101600 h 2286000"/>
              <a:gd name="connsiteX7" fmla="*/ 1358900 w 1778303"/>
              <a:gd name="connsiteY7" fmla="*/ 76200 h 2286000"/>
              <a:gd name="connsiteX8" fmla="*/ 1092200 w 1778303"/>
              <a:gd name="connsiteY8" fmla="*/ 50800 h 2286000"/>
              <a:gd name="connsiteX9" fmla="*/ 1028700 w 1778303"/>
              <a:gd name="connsiteY9" fmla="*/ 25400 h 2286000"/>
              <a:gd name="connsiteX10" fmla="*/ 952500 w 1778303"/>
              <a:gd name="connsiteY10" fmla="*/ 0 h 2286000"/>
              <a:gd name="connsiteX11" fmla="*/ 850900 w 1778303"/>
              <a:gd name="connsiteY11" fmla="*/ 25400 h 2286000"/>
              <a:gd name="connsiteX12" fmla="*/ 736600 w 1778303"/>
              <a:gd name="connsiteY12" fmla="*/ 50800 h 2286000"/>
              <a:gd name="connsiteX13" fmla="*/ 660400 w 1778303"/>
              <a:gd name="connsiteY13" fmla="*/ 76200 h 2286000"/>
              <a:gd name="connsiteX14" fmla="*/ 533400 w 1778303"/>
              <a:gd name="connsiteY14" fmla="*/ 88900 h 2286000"/>
              <a:gd name="connsiteX15" fmla="*/ 444500 w 1778303"/>
              <a:gd name="connsiteY15" fmla="*/ 114300 h 2286000"/>
              <a:gd name="connsiteX16" fmla="*/ 406400 w 1778303"/>
              <a:gd name="connsiteY16" fmla="*/ 139700 h 2286000"/>
              <a:gd name="connsiteX17" fmla="*/ 393700 w 1778303"/>
              <a:gd name="connsiteY17" fmla="*/ 177800 h 2286000"/>
              <a:gd name="connsiteX18" fmla="*/ 317500 w 1778303"/>
              <a:gd name="connsiteY18" fmla="*/ 215900 h 2286000"/>
              <a:gd name="connsiteX19" fmla="*/ 228600 w 1778303"/>
              <a:gd name="connsiteY19" fmla="*/ 266700 h 2286000"/>
              <a:gd name="connsiteX20" fmla="*/ 127000 w 1778303"/>
              <a:gd name="connsiteY20" fmla="*/ 304800 h 2286000"/>
              <a:gd name="connsiteX21" fmla="*/ 50800 w 1778303"/>
              <a:gd name="connsiteY21" fmla="*/ 469900 h 2286000"/>
              <a:gd name="connsiteX22" fmla="*/ 38100 w 1778303"/>
              <a:gd name="connsiteY22" fmla="*/ 533400 h 2286000"/>
              <a:gd name="connsiteX23" fmla="*/ 0 w 1778303"/>
              <a:gd name="connsiteY23" fmla="*/ 838200 h 2286000"/>
              <a:gd name="connsiteX24" fmla="*/ 12700 w 1778303"/>
              <a:gd name="connsiteY24" fmla="*/ 1625600 h 2286000"/>
              <a:gd name="connsiteX25" fmla="*/ 38100 w 1778303"/>
              <a:gd name="connsiteY25" fmla="*/ 1663700 h 2286000"/>
              <a:gd name="connsiteX26" fmla="*/ 76200 w 1778303"/>
              <a:gd name="connsiteY26" fmla="*/ 1701800 h 2286000"/>
              <a:gd name="connsiteX27" fmla="*/ 101600 w 1778303"/>
              <a:gd name="connsiteY27" fmla="*/ 1739900 h 2286000"/>
              <a:gd name="connsiteX28" fmla="*/ 139700 w 1778303"/>
              <a:gd name="connsiteY28" fmla="*/ 1765300 h 2286000"/>
              <a:gd name="connsiteX29" fmla="*/ 215900 w 1778303"/>
              <a:gd name="connsiteY29" fmla="*/ 1841500 h 2286000"/>
              <a:gd name="connsiteX30" fmla="*/ 317500 w 1778303"/>
              <a:gd name="connsiteY30" fmla="*/ 1892300 h 2286000"/>
              <a:gd name="connsiteX31" fmla="*/ 381000 w 1778303"/>
              <a:gd name="connsiteY31" fmla="*/ 1955800 h 2286000"/>
              <a:gd name="connsiteX32" fmla="*/ 469900 w 1778303"/>
              <a:gd name="connsiteY32" fmla="*/ 2019300 h 2286000"/>
              <a:gd name="connsiteX33" fmla="*/ 508000 w 1778303"/>
              <a:gd name="connsiteY33" fmla="*/ 2032000 h 2286000"/>
              <a:gd name="connsiteX34" fmla="*/ 571500 w 1778303"/>
              <a:gd name="connsiteY34" fmla="*/ 2082800 h 2286000"/>
              <a:gd name="connsiteX35" fmla="*/ 635000 w 1778303"/>
              <a:gd name="connsiteY35" fmla="*/ 2133600 h 2286000"/>
              <a:gd name="connsiteX36" fmla="*/ 723900 w 1778303"/>
              <a:gd name="connsiteY36" fmla="*/ 2197100 h 2286000"/>
              <a:gd name="connsiteX37" fmla="*/ 762000 w 1778303"/>
              <a:gd name="connsiteY37" fmla="*/ 2235200 h 2286000"/>
              <a:gd name="connsiteX38" fmla="*/ 889000 w 1778303"/>
              <a:gd name="connsiteY38" fmla="*/ 2273300 h 2286000"/>
              <a:gd name="connsiteX39" fmla="*/ 965200 w 1778303"/>
              <a:gd name="connsiteY39" fmla="*/ 2286000 h 2286000"/>
              <a:gd name="connsiteX40" fmla="*/ 1384300 w 1778303"/>
              <a:gd name="connsiteY40" fmla="*/ 2273300 h 2286000"/>
              <a:gd name="connsiteX41" fmla="*/ 1536700 w 1778303"/>
              <a:gd name="connsiteY41" fmla="*/ 2260600 h 2286000"/>
              <a:gd name="connsiteX42" fmla="*/ 1562100 w 1778303"/>
              <a:gd name="connsiteY42" fmla="*/ 2222500 h 2286000"/>
              <a:gd name="connsiteX43" fmla="*/ 1612900 w 1778303"/>
              <a:gd name="connsiteY43" fmla="*/ 2209800 h 2286000"/>
              <a:gd name="connsiteX44" fmla="*/ 1651000 w 1778303"/>
              <a:gd name="connsiteY44" fmla="*/ 2184400 h 2286000"/>
              <a:gd name="connsiteX45" fmla="*/ 1676400 w 1778303"/>
              <a:gd name="connsiteY45" fmla="*/ 2146300 h 2286000"/>
              <a:gd name="connsiteX46" fmla="*/ 1714500 w 1778303"/>
              <a:gd name="connsiteY46" fmla="*/ 2133600 h 2286000"/>
              <a:gd name="connsiteX47" fmla="*/ 1752600 w 1778303"/>
              <a:gd name="connsiteY47" fmla="*/ 2108200 h 2286000"/>
              <a:gd name="connsiteX48" fmla="*/ 1778000 w 1778303"/>
              <a:gd name="connsiteY48" fmla="*/ 2070100 h 2286000"/>
              <a:gd name="connsiteX49" fmla="*/ 1727200 w 1778303"/>
              <a:gd name="connsiteY49" fmla="*/ 1981200 h 2286000"/>
              <a:gd name="connsiteX50" fmla="*/ 1612900 w 1778303"/>
              <a:gd name="connsiteY50" fmla="*/ 1892300 h 2286000"/>
              <a:gd name="connsiteX51" fmla="*/ 1587500 w 1778303"/>
              <a:gd name="connsiteY51" fmla="*/ 1854200 h 2286000"/>
              <a:gd name="connsiteX52" fmla="*/ 1511300 w 1778303"/>
              <a:gd name="connsiteY52" fmla="*/ 1778000 h 2286000"/>
              <a:gd name="connsiteX53" fmla="*/ 1485900 w 1778303"/>
              <a:gd name="connsiteY53" fmla="*/ 1701800 h 2286000"/>
              <a:gd name="connsiteX54" fmla="*/ 1473200 w 1778303"/>
              <a:gd name="connsiteY54" fmla="*/ 1663700 h 2286000"/>
              <a:gd name="connsiteX55" fmla="*/ 1447800 w 1778303"/>
              <a:gd name="connsiteY55" fmla="*/ 1587500 h 2286000"/>
              <a:gd name="connsiteX56" fmla="*/ 1435100 w 1778303"/>
              <a:gd name="connsiteY56" fmla="*/ 1549400 h 2286000"/>
              <a:gd name="connsiteX57" fmla="*/ 1409700 w 1778303"/>
              <a:gd name="connsiteY57" fmla="*/ 1435100 h 2286000"/>
              <a:gd name="connsiteX58" fmla="*/ 1397000 w 1778303"/>
              <a:gd name="connsiteY58" fmla="*/ 1295400 h 2286000"/>
              <a:gd name="connsiteX59" fmla="*/ 1358900 w 1778303"/>
              <a:gd name="connsiteY59" fmla="*/ 1219200 h 2286000"/>
              <a:gd name="connsiteX60" fmla="*/ 1333500 w 1778303"/>
              <a:gd name="connsiteY60" fmla="*/ 1130300 h 2286000"/>
              <a:gd name="connsiteX61" fmla="*/ 1358900 w 1778303"/>
              <a:gd name="connsiteY61" fmla="*/ 723900 h 2286000"/>
              <a:gd name="connsiteX62" fmla="*/ 1371600 w 1778303"/>
              <a:gd name="connsiteY62" fmla="*/ 685800 h 2286000"/>
              <a:gd name="connsiteX63" fmla="*/ 1397000 w 1778303"/>
              <a:gd name="connsiteY63" fmla="*/ 647700 h 2286000"/>
              <a:gd name="connsiteX64" fmla="*/ 1409700 w 1778303"/>
              <a:gd name="connsiteY64" fmla="*/ 596900 h 2286000"/>
              <a:gd name="connsiteX65" fmla="*/ 1473200 w 1778303"/>
              <a:gd name="connsiteY65" fmla="*/ 520700 h 2286000"/>
              <a:gd name="connsiteX66" fmla="*/ 1485900 w 1778303"/>
              <a:gd name="connsiteY66" fmla="*/ 482600 h 2286000"/>
              <a:gd name="connsiteX67" fmla="*/ 1562100 w 1778303"/>
              <a:gd name="connsiteY67" fmla="*/ 431800 h 2286000"/>
              <a:gd name="connsiteX68" fmla="*/ 1600200 w 1778303"/>
              <a:gd name="connsiteY68" fmla="*/ 406400 h 2286000"/>
              <a:gd name="connsiteX69" fmla="*/ 1676400 w 1778303"/>
              <a:gd name="connsiteY69" fmla="*/ 342900 h 2286000"/>
              <a:gd name="connsiteX70" fmla="*/ 1752600 w 1778303"/>
              <a:gd name="connsiteY70" fmla="*/ 2413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78303" h="2286000">
                <a:moveTo>
                  <a:pt x="1752600" y="241300"/>
                </a:moveTo>
                <a:lnTo>
                  <a:pt x="1752600" y="241300"/>
                </a:lnTo>
                <a:cubicBezTo>
                  <a:pt x="1575223" y="205825"/>
                  <a:pt x="1680482" y="234893"/>
                  <a:pt x="1562100" y="190500"/>
                </a:cubicBezTo>
                <a:cubicBezTo>
                  <a:pt x="1549565" y="185800"/>
                  <a:pt x="1535974" y="183787"/>
                  <a:pt x="1524000" y="177800"/>
                </a:cubicBezTo>
                <a:cubicBezTo>
                  <a:pt x="1510348" y="170974"/>
                  <a:pt x="1498600" y="160867"/>
                  <a:pt x="1485900" y="152400"/>
                </a:cubicBezTo>
                <a:cubicBezTo>
                  <a:pt x="1477433" y="139700"/>
                  <a:pt x="1472419" y="123835"/>
                  <a:pt x="1460500" y="114300"/>
                </a:cubicBezTo>
                <a:cubicBezTo>
                  <a:pt x="1450047" y="105937"/>
                  <a:pt x="1434935" y="106300"/>
                  <a:pt x="1422400" y="101600"/>
                </a:cubicBezTo>
                <a:cubicBezTo>
                  <a:pt x="1401054" y="93595"/>
                  <a:pt x="1381113" y="81326"/>
                  <a:pt x="1358900" y="76200"/>
                </a:cubicBezTo>
                <a:cubicBezTo>
                  <a:pt x="1310034" y="64923"/>
                  <a:pt x="1117472" y="52744"/>
                  <a:pt x="1092200" y="50800"/>
                </a:cubicBezTo>
                <a:cubicBezTo>
                  <a:pt x="1071033" y="42333"/>
                  <a:pt x="1050125" y="33191"/>
                  <a:pt x="1028700" y="25400"/>
                </a:cubicBezTo>
                <a:cubicBezTo>
                  <a:pt x="1003538" y="16250"/>
                  <a:pt x="952500" y="0"/>
                  <a:pt x="952500" y="0"/>
                </a:cubicBezTo>
                <a:lnTo>
                  <a:pt x="850900" y="25400"/>
                </a:lnTo>
                <a:cubicBezTo>
                  <a:pt x="798532" y="37485"/>
                  <a:pt x="785500" y="36130"/>
                  <a:pt x="736600" y="50800"/>
                </a:cubicBezTo>
                <a:cubicBezTo>
                  <a:pt x="710955" y="58493"/>
                  <a:pt x="687041" y="73536"/>
                  <a:pt x="660400" y="76200"/>
                </a:cubicBezTo>
                <a:lnTo>
                  <a:pt x="533400" y="88900"/>
                </a:lnTo>
                <a:cubicBezTo>
                  <a:pt x="517124" y="92969"/>
                  <a:pt x="462720" y="105190"/>
                  <a:pt x="444500" y="114300"/>
                </a:cubicBezTo>
                <a:cubicBezTo>
                  <a:pt x="430848" y="121126"/>
                  <a:pt x="419100" y="131233"/>
                  <a:pt x="406400" y="139700"/>
                </a:cubicBezTo>
                <a:cubicBezTo>
                  <a:pt x="402167" y="152400"/>
                  <a:pt x="402063" y="167347"/>
                  <a:pt x="393700" y="177800"/>
                </a:cubicBezTo>
                <a:cubicBezTo>
                  <a:pt x="369436" y="208130"/>
                  <a:pt x="348176" y="200562"/>
                  <a:pt x="317500" y="215900"/>
                </a:cubicBezTo>
                <a:cubicBezTo>
                  <a:pt x="243807" y="252746"/>
                  <a:pt x="317661" y="233302"/>
                  <a:pt x="228600" y="266700"/>
                </a:cubicBezTo>
                <a:cubicBezTo>
                  <a:pt x="90266" y="318575"/>
                  <a:pt x="268434" y="234083"/>
                  <a:pt x="127000" y="304800"/>
                </a:cubicBezTo>
                <a:cubicBezTo>
                  <a:pt x="106969" y="344861"/>
                  <a:pt x="65598" y="420572"/>
                  <a:pt x="50800" y="469900"/>
                </a:cubicBezTo>
                <a:cubicBezTo>
                  <a:pt x="44597" y="490575"/>
                  <a:pt x="41851" y="512143"/>
                  <a:pt x="38100" y="533400"/>
                </a:cubicBezTo>
                <a:cubicBezTo>
                  <a:pt x="6098" y="714747"/>
                  <a:pt x="15217" y="655595"/>
                  <a:pt x="0" y="838200"/>
                </a:cubicBezTo>
                <a:cubicBezTo>
                  <a:pt x="4233" y="1100667"/>
                  <a:pt x="597" y="1363378"/>
                  <a:pt x="12700" y="1625600"/>
                </a:cubicBezTo>
                <a:cubicBezTo>
                  <a:pt x="13404" y="1640847"/>
                  <a:pt x="28329" y="1651974"/>
                  <a:pt x="38100" y="1663700"/>
                </a:cubicBezTo>
                <a:cubicBezTo>
                  <a:pt x="49598" y="1677498"/>
                  <a:pt x="64702" y="1688002"/>
                  <a:pt x="76200" y="1701800"/>
                </a:cubicBezTo>
                <a:cubicBezTo>
                  <a:pt x="85971" y="1713526"/>
                  <a:pt x="90807" y="1729107"/>
                  <a:pt x="101600" y="1739900"/>
                </a:cubicBezTo>
                <a:cubicBezTo>
                  <a:pt x="112393" y="1750693"/>
                  <a:pt x="128292" y="1755159"/>
                  <a:pt x="139700" y="1765300"/>
                </a:cubicBezTo>
                <a:cubicBezTo>
                  <a:pt x="166548" y="1789165"/>
                  <a:pt x="183771" y="1825436"/>
                  <a:pt x="215900" y="1841500"/>
                </a:cubicBezTo>
                <a:lnTo>
                  <a:pt x="317500" y="1892300"/>
                </a:lnTo>
                <a:cubicBezTo>
                  <a:pt x="354445" y="1947718"/>
                  <a:pt x="327121" y="1917315"/>
                  <a:pt x="381000" y="1955800"/>
                </a:cubicBezTo>
                <a:cubicBezTo>
                  <a:pt x="394423" y="1965388"/>
                  <a:pt x="449947" y="2009323"/>
                  <a:pt x="469900" y="2019300"/>
                </a:cubicBezTo>
                <a:cubicBezTo>
                  <a:pt x="481874" y="2025287"/>
                  <a:pt x="495300" y="2027767"/>
                  <a:pt x="508000" y="2032000"/>
                </a:cubicBezTo>
                <a:cubicBezTo>
                  <a:pt x="534956" y="2112867"/>
                  <a:pt x="496322" y="2032681"/>
                  <a:pt x="571500" y="2082800"/>
                </a:cubicBezTo>
                <a:cubicBezTo>
                  <a:pt x="686390" y="2159393"/>
                  <a:pt x="510445" y="2092082"/>
                  <a:pt x="635000" y="2133600"/>
                </a:cubicBezTo>
                <a:cubicBezTo>
                  <a:pt x="734062" y="2232662"/>
                  <a:pt x="606887" y="2113520"/>
                  <a:pt x="723900" y="2197100"/>
                </a:cubicBezTo>
                <a:cubicBezTo>
                  <a:pt x="738515" y="2207539"/>
                  <a:pt x="746770" y="2225681"/>
                  <a:pt x="762000" y="2235200"/>
                </a:cubicBezTo>
                <a:cubicBezTo>
                  <a:pt x="799408" y="2258580"/>
                  <a:pt x="846828" y="2265632"/>
                  <a:pt x="889000" y="2273300"/>
                </a:cubicBezTo>
                <a:cubicBezTo>
                  <a:pt x="914335" y="2277906"/>
                  <a:pt x="939800" y="2281767"/>
                  <a:pt x="965200" y="2286000"/>
                </a:cubicBezTo>
                <a:lnTo>
                  <a:pt x="1384300" y="2273300"/>
                </a:lnTo>
                <a:cubicBezTo>
                  <a:pt x="1435226" y="2271037"/>
                  <a:pt x="1487685" y="2274604"/>
                  <a:pt x="1536700" y="2260600"/>
                </a:cubicBezTo>
                <a:cubicBezTo>
                  <a:pt x="1551376" y="2256407"/>
                  <a:pt x="1549400" y="2230967"/>
                  <a:pt x="1562100" y="2222500"/>
                </a:cubicBezTo>
                <a:cubicBezTo>
                  <a:pt x="1576623" y="2212818"/>
                  <a:pt x="1595967" y="2214033"/>
                  <a:pt x="1612900" y="2209800"/>
                </a:cubicBezTo>
                <a:cubicBezTo>
                  <a:pt x="1625600" y="2201333"/>
                  <a:pt x="1640207" y="2195193"/>
                  <a:pt x="1651000" y="2184400"/>
                </a:cubicBezTo>
                <a:cubicBezTo>
                  <a:pt x="1661793" y="2173607"/>
                  <a:pt x="1664481" y="2155835"/>
                  <a:pt x="1676400" y="2146300"/>
                </a:cubicBezTo>
                <a:cubicBezTo>
                  <a:pt x="1686853" y="2137937"/>
                  <a:pt x="1702526" y="2139587"/>
                  <a:pt x="1714500" y="2133600"/>
                </a:cubicBezTo>
                <a:cubicBezTo>
                  <a:pt x="1728152" y="2126774"/>
                  <a:pt x="1739900" y="2116667"/>
                  <a:pt x="1752600" y="2108200"/>
                </a:cubicBezTo>
                <a:cubicBezTo>
                  <a:pt x="1761067" y="2095500"/>
                  <a:pt x="1780993" y="2085067"/>
                  <a:pt x="1778000" y="2070100"/>
                </a:cubicBezTo>
                <a:cubicBezTo>
                  <a:pt x="1771307" y="2036633"/>
                  <a:pt x="1748010" y="2008252"/>
                  <a:pt x="1727200" y="1981200"/>
                </a:cubicBezTo>
                <a:cubicBezTo>
                  <a:pt x="1668120" y="1904396"/>
                  <a:pt x="1675170" y="1913057"/>
                  <a:pt x="1612900" y="1892300"/>
                </a:cubicBezTo>
                <a:cubicBezTo>
                  <a:pt x="1604433" y="1879600"/>
                  <a:pt x="1598293" y="1864993"/>
                  <a:pt x="1587500" y="1854200"/>
                </a:cubicBezTo>
                <a:cubicBezTo>
                  <a:pt x="1542790" y="1809490"/>
                  <a:pt x="1535244" y="1831874"/>
                  <a:pt x="1511300" y="1778000"/>
                </a:cubicBezTo>
                <a:cubicBezTo>
                  <a:pt x="1500426" y="1753534"/>
                  <a:pt x="1494367" y="1727200"/>
                  <a:pt x="1485900" y="1701800"/>
                </a:cubicBezTo>
                <a:lnTo>
                  <a:pt x="1473200" y="1663700"/>
                </a:lnTo>
                <a:lnTo>
                  <a:pt x="1447800" y="1587500"/>
                </a:lnTo>
                <a:cubicBezTo>
                  <a:pt x="1443567" y="1574800"/>
                  <a:pt x="1438347" y="1562387"/>
                  <a:pt x="1435100" y="1549400"/>
                </a:cubicBezTo>
                <a:cubicBezTo>
                  <a:pt x="1417165" y="1477659"/>
                  <a:pt x="1425823" y="1515716"/>
                  <a:pt x="1409700" y="1435100"/>
                </a:cubicBezTo>
                <a:cubicBezTo>
                  <a:pt x="1405467" y="1388533"/>
                  <a:pt x="1403613" y="1341689"/>
                  <a:pt x="1397000" y="1295400"/>
                </a:cubicBezTo>
                <a:cubicBezTo>
                  <a:pt x="1390616" y="1250709"/>
                  <a:pt x="1379021" y="1259443"/>
                  <a:pt x="1358900" y="1219200"/>
                </a:cubicBezTo>
                <a:cubicBezTo>
                  <a:pt x="1349790" y="1200980"/>
                  <a:pt x="1337569" y="1146576"/>
                  <a:pt x="1333500" y="1130300"/>
                </a:cubicBezTo>
                <a:cubicBezTo>
                  <a:pt x="1341072" y="918274"/>
                  <a:pt x="1318279" y="866072"/>
                  <a:pt x="1358900" y="723900"/>
                </a:cubicBezTo>
                <a:cubicBezTo>
                  <a:pt x="1362578" y="711028"/>
                  <a:pt x="1365613" y="697774"/>
                  <a:pt x="1371600" y="685800"/>
                </a:cubicBezTo>
                <a:cubicBezTo>
                  <a:pt x="1378426" y="672148"/>
                  <a:pt x="1388533" y="660400"/>
                  <a:pt x="1397000" y="647700"/>
                </a:cubicBezTo>
                <a:cubicBezTo>
                  <a:pt x="1401233" y="630767"/>
                  <a:pt x="1402824" y="612943"/>
                  <a:pt x="1409700" y="596900"/>
                </a:cubicBezTo>
                <a:cubicBezTo>
                  <a:pt x="1422961" y="565958"/>
                  <a:pt x="1450314" y="543586"/>
                  <a:pt x="1473200" y="520700"/>
                </a:cubicBezTo>
                <a:cubicBezTo>
                  <a:pt x="1477433" y="508000"/>
                  <a:pt x="1476434" y="492066"/>
                  <a:pt x="1485900" y="482600"/>
                </a:cubicBezTo>
                <a:cubicBezTo>
                  <a:pt x="1507486" y="461014"/>
                  <a:pt x="1536700" y="448733"/>
                  <a:pt x="1562100" y="431800"/>
                </a:cubicBezTo>
                <a:lnTo>
                  <a:pt x="1600200" y="406400"/>
                </a:lnTo>
                <a:cubicBezTo>
                  <a:pt x="1634067" y="383822"/>
                  <a:pt x="1650073" y="376749"/>
                  <a:pt x="1676400" y="342900"/>
                </a:cubicBezTo>
                <a:cubicBezTo>
                  <a:pt x="1738406" y="263178"/>
                  <a:pt x="1739900" y="258233"/>
                  <a:pt x="1752600" y="241300"/>
                </a:cubicBezTo>
                <a:close/>
              </a:path>
            </a:pathLst>
          </a:custGeom>
          <a:solidFill>
            <a:srgbClr val="FF660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62300" y="25781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05891691"/>
      </p:ext>
    </p:extLst>
  </p:cSld>
  <p:clrMapOvr>
    <a:masterClrMapping/>
  </p:clrMapOvr>
  <p:transition xmlns:p14="http://schemas.microsoft.com/office/powerpoint/2010/main" spd="slow" advTm="3287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112330" y="1842268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112330" y="1851745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6600"/>
                </a:solidFill>
              </a:rPr>
              <a:t>complement</a:t>
            </a:r>
            <a:endParaRPr lang="en-US" sz="5400" dirty="0">
              <a:solidFill>
                <a:srgbClr val="FF6600"/>
              </a:solidFill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743200" y="1828800"/>
            <a:ext cx="2184400" cy="2260600"/>
          </a:xfrm>
          <a:prstGeom prst="ellipse">
            <a:avLst/>
          </a:prstGeom>
          <a:solidFill>
            <a:schemeClr val="accent2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02100" y="1841500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168900" y="26035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62300" y="25781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230134"/>
              </p:ext>
            </p:extLst>
          </p:nvPr>
        </p:nvGraphicFramePr>
        <p:xfrm>
          <a:off x="577849" y="4514850"/>
          <a:ext cx="7694839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80" name="Equation" r:id="rId5" imgW="1651000" imgH="355600" progId="Equation.DSMT4">
                  <p:embed/>
                </p:oleObj>
              </mc:Choice>
              <mc:Fallback>
                <p:oleObj name="Equation" r:id="rId5" imgW="1651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849" y="4514850"/>
                        <a:ext cx="7694839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882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457">
        <p:fade/>
      </p:transition>
    </mc:Choice>
    <mc:Fallback xmlns="">
      <p:transition xmlns:p14="http://schemas.microsoft.com/office/powerpoint/2010/main" spd="med" advTm="4045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6600"/>
                </a:solidFill>
              </a:rPr>
              <a:t>complement</a:t>
            </a:r>
            <a:endParaRPr lang="en-US" sz="5400" dirty="0">
              <a:solidFill>
                <a:srgbClr val="FF6600"/>
              </a:solidFill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743200" y="1828800"/>
            <a:ext cx="2184400" cy="2260600"/>
          </a:xfrm>
          <a:prstGeom prst="ellipse">
            <a:avLst/>
          </a:prstGeom>
          <a:solidFill>
            <a:schemeClr val="accent2">
              <a:alpha val="7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62300" y="25781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64786"/>
              </p:ext>
            </p:extLst>
          </p:nvPr>
        </p:nvGraphicFramePr>
        <p:xfrm>
          <a:off x="717549" y="4514850"/>
          <a:ext cx="7694839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03" name="Equation" r:id="rId4" imgW="1651000" imgH="355600" progId="Equation.DSMT4">
                  <p:embed/>
                </p:oleObj>
              </mc:Choice>
              <mc:Fallback>
                <p:oleObj name="Equation" r:id="rId4" imgW="1651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717549" y="4514850"/>
                        <a:ext cx="7694839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3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474">
        <p:fade/>
      </p:transition>
    </mc:Choice>
    <mc:Fallback xmlns="">
      <p:transition xmlns:p14="http://schemas.microsoft.com/office/powerpoint/2010/main" spd="slow" advTm="12474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4597400"/>
            <a:ext cx="6362700" cy="1206500"/>
          </a:xfrm>
        </p:spPr>
        <p:txBody>
          <a:bodyPr/>
          <a:lstStyle/>
          <a:p>
            <a:r>
              <a:rPr lang="en-US" dirty="0"/>
              <a:t>Venn Diagram for </a:t>
            </a:r>
            <a:r>
              <a:rPr lang="en-US" dirty="0" smtClean="0"/>
              <a:t>2 Sets</a:t>
            </a:r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1828800"/>
            <a:ext cx="3543300" cy="2273300"/>
            <a:chOff x="1528" y="1376"/>
            <a:chExt cx="2232" cy="1432"/>
          </a:xfrm>
        </p:grpSpPr>
        <p:sp>
          <p:nvSpPr>
            <p:cNvPr id="144388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New sets from old</a:t>
            </a:r>
          </a:p>
        </p:txBody>
      </p:sp>
    </p:spTree>
  </p:cSld>
  <p:clrMapOvr>
    <a:masterClrMapping/>
  </p:clrMapOvr>
  <p:transition xmlns:p14="http://schemas.microsoft.com/office/powerpoint/2010/main" spd="slow" advTm="96726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743200" y="1836420"/>
            <a:ext cx="3543300" cy="2273300"/>
            <a:chOff x="1528" y="1376"/>
            <a:chExt cx="2232" cy="1432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348298"/>
            <a:ext cx="5306060" cy="1053782"/>
          </a:xfrm>
        </p:spPr>
        <p:txBody>
          <a:bodyPr/>
          <a:lstStyle/>
          <a:p>
            <a:r>
              <a:rPr lang="en-US" sz="6000" b="0" dirty="0">
                <a:solidFill>
                  <a:srgbClr val="FF00FF"/>
                </a:solidFill>
              </a:rPr>
              <a:t>union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220" y="4428283"/>
          <a:ext cx="8733813" cy="120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91" name="Equation" r:id="rId5" imgW="2019240" imgH="279360" progId="Equation.DSMT4">
                  <p:embed/>
                </p:oleObj>
              </mc:Choice>
              <mc:Fallback>
                <p:oleObj name="Equation" r:id="rId5" imgW="201924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20" y="4428283"/>
                        <a:ext cx="8733813" cy="1206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734129" y="1828800"/>
            <a:ext cx="3543300" cy="2273300"/>
            <a:chOff x="2743200" y="1828800"/>
            <a:chExt cx="3543300" cy="2273300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2743200" y="18288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102100" y="18415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162300" y="2578100"/>
              <a:ext cx="6985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168900" y="2603500"/>
              <a:ext cx="7620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926">
        <p:fade/>
      </p:transition>
    </mc:Choice>
    <mc:Fallback xmlns="">
      <p:transition xmlns:p14="http://schemas.microsoft.com/office/powerpoint/2010/main" spd="med" advTm="3592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743200" y="1828800"/>
            <a:ext cx="3543300" cy="2273300"/>
            <a:chOff x="1528" y="1376"/>
            <a:chExt cx="2232" cy="1432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80095" y="1671723"/>
            <a:ext cx="1661160" cy="2512378"/>
            <a:chOff x="3634740" y="1571942"/>
            <a:chExt cx="1661160" cy="2512378"/>
          </a:xfrm>
        </p:grpSpPr>
        <p:sp>
          <p:nvSpPr>
            <p:cNvPr id="14" name="Arc 13"/>
            <p:cNvSpPr/>
            <p:nvPr/>
          </p:nvSpPr>
          <p:spPr>
            <a:xfrm>
              <a:off x="4023360" y="1945322"/>
              <a:ext cx="845820" cy="213899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046220" y="1571942"/>
              <a:ext cx="845820" cy="216947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3634740" y="195294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0800000">
              <a:off x="4442460" y="203676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dirty="0">
                <a:solidFill>
                  <a:srgbClr val="0000FF"/>
                </a:solidFill>
              </a:rPr>
              <a:t>intersection</a:t>
            </a:r>
          </a:p>
        </p:txBody>
      </p:sp>
      <p:graphicFrame>
        <p:nvGraphicFramePr>
          <p:cNvPr id="575489" name="Object 1"/>
          <p:cNvGraphicFramePr>
            <a:graphicFrameLocks noChangeAspect="1"/>
          </p:cNvGraphicFramePr>
          <p:nvPr/>
        </p:nvGraphicFramePr>
        <p:xfrm>
          <a:off x="31750" y="4427538"/>
          <a:ext cx="91186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43" name="Equation" r:id="rId5" imgW="2108160" imgH="279360" progId="Equation.DSMT4">
                  <p:embed/>
                </p:oleObj>
              </mc:Choice>
              <mc:Fallback>
                <p:oleObj name="Equation" r:id="rId5" imgW="210816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4427538"/>
                        <a:ext cx="9118600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rc 12"/>
          <p:cNvSpPr/>
          <p:nvPr/>
        </p:nvSpPr>
        <p:spPr>
          <a:xfrm>
            <a:off x="4244340" y="1935480"/>
            <a:ext cx="670560" cy="1752600"/>
          </a:xfrm>
          <a:prstGeom prst="arc">
            <a:avLst>
              <a:gd name="adj1" fmla="val 1620000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58192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70" y="354267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8" y="1446224"/>
            <a:ext cx="8723360" cy="404202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Show these have the same elements, namely,</a:t>
            </a:r>
          </a:p>
          <a:p>
            <a:pPr algn="ctr"/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Left Hand Set  </a:t>
            </a:r>
            <a:r>
              <a:rPr lang="en-US" sz="4400" dirty="0" err="1" smtClean="0"/>
              <a:t>iff</a:t>
            </a:r>
            <a:r>
              <a:rPr lang="en-US" sz="4400" dirty="0" smtClean="0"/>
              <a:t>  </a:t>
            </a:r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RHS</a:t>
            </a:r>
          </a:p>
          <a:p>
            <a:r>
              <a:rPr lang="en-US" sz="4400" dirty="0" smtClean="0"/>
              <a:t> for all x.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50" advTm="74771">
        <p:fade thruBlk="1"/>
      </p:transition>
    </mc:Choice>
    <mc:Fallback xmlns="">
      <p:transition xmlns:p14="http://schemas.microsoft.com/office/powerpoint/2010/main" spd="slow" advTm="74771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929" y="363538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1" y="1456778"/>
            <a:ext cx="8450579" cy="325203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sz="4400" dirty="0" smtClean="0"/>
              <a:t>proof uses fact from last time: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9751CB"/>
                </a:solidFill>
              </a:rPr>
              <a:t> P OR (Q AND R)</a:t>
            </a:r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/>
              <a:t>equiv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</a:t>
            </a:r>
            <a:r>
              <a:rPr lang="en-US" sz="4400" dirty="0" smtClean="0">
                <a:solidFill>
                  <a:srgbClr val="9751CB"/>
                </a:solidFill>
              </a:rPr>
              <a:t>(P OR Q) AND (P OR R)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med" advTm="7381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0" y="1460310"/>
            <a:ext cx="8868083" cy="4309119"/>
          </a:xfrm>
          <a:noFill/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(B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err="1" smtClean="0">
                <a:solidFill>
                  <a:srgbClr val="0000FF"/>
                </a:solidFill>
              </a:rPr>
              <a:t>(B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              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(B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ym typeface="Euclid Symbol"/>
              </a:rPr>
              <a:t>(</a:t>
            </a:r>
            <a:r>
              <a:rPr lang="en-US" sz="3600" dirty="0" smtClean="0"/>
              <a:t>def of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3600" dirty="0" smtClean="0">
                <a:sym typeface="Symbol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(def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3600" dirty="0" smtClean="0">
                <a:sym typeface="Euclid Symbol"/>
              </a:rPr>
              <a:t>)</a:t>
            </a:r>
            <a:r>
              <a:rPr lang="en-US" sz="3600" b="1" dirty="0" smtClean="0">
                <a:latin typeface="Euclid Symbol" charset="2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AND</a:t>
            </a:r>
            <a:r>
              <a:rPr lang="en-US" sz="4400" dirty="0" smtClean="0">
                <a:solidFill>
                  <a:srgbClr val="0000FF"/>
                </a:solidFill>
              </a:rPr>
              <a:t> 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4470" y="5343077"/>
            <a:ext cx="543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(by the equivalence)</a:t>
            </a:r>
            <a:r>
              <a:rPr lang="en-US" sz="5400" dirty="0" smtClean="0"/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245"/>
    </mc:Choice>
    <mc:Fallback xmlns="">
      <p:transition xmlns:p14="http://schemas.microsoft.com/office/powerpoint/2010/main" spd="slow" advTm="1192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0" y="1460310"/>
            <a:ext cx="8868083" cy="4309119"/>
          </a:xfrm>
          <a:noFill/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(B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err="1" smtClean="0">
                <a:solidFill>
                  <a:srgbClr val="0000FF"/>
                </a:solidFill>
              </a:rPr>
              <a:t>(B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              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(B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ym typeface="Euclid Symbol"/>
              </a:rPr>
              <a:t>(</a:t>
            </a:r>
            <a:r>
              <a:rPr lang="en-US" sz="3600" dirty="0" smtClean="0"/>
              <a:t>def of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3600" dirty="0" smtClean="0">
                <a:sym typeface="Symbol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(def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3600" dirty="0" smtClean="0">
                <a:sym typeface="Euclid Symbol"/>
              </a:rPr>
              <a:t>)</a:t>
            </a:r>
            <a:r>
              <a:rPr lang="en-US" sz="3600" b="1" dirty="0" smtClean="0">
                <a:latin typeface="Euclid Symbol" charset="2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AND</a:t>
            </a:r>
            <a:r>
              <a:rPr lang="en-US" sz="4400" dirty="0" smtClean="0">
                <a:solidFill>
                  <a:srgbClr val="0000FF"/>
                </a:solidFill>
              </a:rPr>
              <a:t> 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4470" y="5343077"/>
            <a:ext cx="543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(by the equivalence)</a:t>
            </a:r>
            <a:r>
              <a:rPr lang="en-US" sz="5400" dirty="0" smtClean="0"/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5388424" y="4699005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P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413652" y="4695378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P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48764" y="3840858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P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51524" y="3839053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Q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2476493" y="4699024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Q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4454067" y="3873525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9751CB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7454896" y="4715353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9751CB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97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65"/>
    </mc:Choice>
    <mc:Fallback xmlns="">
      <p:transition xmlns:p14="http://schemas.microsoft.com/office/powerpoint/2010/main" spd="slow" advTm="4776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1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1424939"/>
            <a:ext cx="8831217" cy="3963489"/>
          </a:xfrm>
          <a:noFill/>
        </p:spPr>
        <p:txBody>
          <a:bodyPr/>
          <a:lstStyle/>
          <a:p>
            <a:r>
              <a:rPr lang="en-US" i="1" dirty="0" smtClean="0"/>
              <a:t>proof: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/>
              <a:t>(x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 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smtClean="0"/>
              <a:t>).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</a:rPr>
              <a:t>QED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64866">
        <p:cut/>
      </p:transition>
    </mc:Choice>
    <mc:Fallback xmlns="">
      <p:transition xmlns:p14="http://schemas.microsoft.com/office/powerpoint/2010/main" advTm="64866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|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|18.9|32.5|1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.7|6.1|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26.2|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9.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424</Words>
  <Application>Microsoft Macintosh PowerPoint</Application>
  <PresentationFormat>On-screen Show (4:3)</PresentationFormat>
  <Paragraphs>77</Paragraphs>
  <Slides>13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1_Custom Design</vt:lpstr>
      <vt:lpstr>Equation</vt:lpstr>
      <vt:lpstr>PowerPoint Presentation</vt:lpstr>
      <vt:lpstr>Venn Diagram for 2 Sets</vt:lpstr>
      <vt:lpstr>union</vt:lpstr>
      <vt:lpstr>intersection</vt:lpstr>
      <vt:lpstr>A set-theoretic equality</vt:lpstr>
      <vt:lpstr>A set-theoretic equality</vt:lpstr>
      <vt:lpstr>A set-theoretic equality</vt:lpstr>
      <vt:lpstr>A set-theoretic equality</vt:lpstr>
      <vt:lpstr>A set-theoretic equality</vt:lpstr>
      <vt:lpstr>difference</vt:lpstr>
      <vt:lpstr>difference</vt:lpstr>
      <vt:lpstr>complement</vt:lpstr>
      <vt:lpstr>complement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367</cp:revision>
  <cp:lastPrinted>2014-02-14T13:26:04Z</cp:lastPrinted>
  <dcterms:created xsi:type="dcterms:W3CDTF">2011-02-14T14:12:51Z</dcterms:created>
  <dcterms:modified xsi:type="dcterms:W3CDTF">2016-05-18T13:25:46Z</dcterms:modified>
</cp:coreProperties>
</file>