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9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0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23.xml" ContentType="application/vnd.openxmlformats-officedocument.presentationml.notesSlide+xml"/>
  <Override PartName="/ppt/embeddings/oleObject44.bin" ContentType="application/vnd.openxmlformats-officedocument.oleObject"/>
  <Override PartName="/ppt/notesSlides/notesSlide24.xml" ContentType="application/vnd.openxmlformats-officedocument.presentationml.notesSlide+xml"/>
  <Override PartName="/ppt/embeddings/oleObject45.bin" ContentType="application/vnd.openxmlformats-officedocument.oleObject"/>
  <Override PartName="/ppt/notesSlides/notesSlide25.xml" ContentType="application/vnd.openxmlformats-officedocument.presentationml.notesSlide+xml"/>
  <Override PartName="/ppt/embeddings/oleObject46.bin" ContentType="application/vnd.openxmlformats-officedocument.oleObject"/>
  <Override PartName="/ppt/notesSlides/notesSlide26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27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322" r:id="rId2"/>
    <p:sldId id="376" r:id="rId3"/>
    <p:sldId id="377" r:id="rId4"/>
    <p:sldId id="378" r:id="rId5"/>
    <p:sldId id="441" r:id="rId6"/>
    <p:sldId id="436" r:id="rId7"/>
    <p:sldId id="440" r:id="rId8"/>
    <p:sldId id="380" r:id="rId9"/>
    <p:sldId id="443" r:id="rId10"/>
    <p:sldId id="442" r:id="rId11"/>
    <p:sldId id="448" r:id="rId12"/>
    <p:sldId id="447" r:id="rId13"/>
    <p:sldId id="445" r:id="rId14"/>
    <p:sldId id="474" r:id="rId15"/>
    <p:sldId id="434" r:id="rId16"/>
    <p:sldId id="451" r:id="rId17"/>
    <p:sldId id="452" r:id="rId18"/>
    <p:sldId id="453" r:id="rId19"/>
    <p:sldId id="405" r:id="rId20"/>
    <p:sldId id="437" r:id="rId21"/>
    <p:sldId id="438" r:id="rId22"/>
    <p:sldId id="403" r:id="rId23"/>
    <p:sldId id="427" r:id="rId24"/>
    <p:sldId id="469" r:id="rId25"/>
    <p:sldId id="466" r:id="rId26"/>
    <p:sldId id="467" r:id="rId27"/>
    <p:sldId id="468" r:id="rId28"/>
    <p:sldId id="470" r:id="rId29"/>
    <p:sldId id="471" r:id="rId30"/>
    <p:sldId id="392" r:id="rId31"/>
    <p:sldId id="414" r:id="rId32"/>
    <p:sldId id="472" r:id="rId33"/>
    <p:sldId id="475" r:id="rId34"/>
    <p:sldId id="430" r:id="rId35"/>
    <p:sldId id="395" r:id="rId36"/>
    <p:sldId id="479" r:id="rId37"/>
    <p:sldId id="480" r:id="rId38"/>
    <p:sldId id="476" r:id="rId39"/>
    <p:sldId id="481" r:id="rId40"/>
    <p:sldId id="482" r:id="rId41"/>
    <p:sldId id="478" r:id="rId42"/>
    <p:sldId id="483" r:id="rId43"/>
  </p:sldIdLst>
  <p:sldSz cx="9144000" cy="6858000" type="screen4x3"/>
  <p:notesSz cx="9601200" cy="7315200"/>
  <p:custDataLst>
    <p:tags r:id="rId4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1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352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16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21.emf"/><Relationship Id="rId1" Type="http://schemas.openxmlformats.org/officeDocument/2006/relationships/image" Target="../media/image23.emf"/><Relationship Id="rId2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1.emf"/><Relationship Id="rId1" Type="http://schemas.openxmlformats.org/officeDocument/2006/relationships/image" Target="../media/image24.emf"/><Relationship Id="rId2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1.emf"/><Relationship Id="rId1" Type="http://schemas.openxmlformats.org/officeDocument/2006/relationships/image" Target="../media/image18.emf"/><Relationship Id="rId2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1.bin"/><Relationship Id="rId9" Type="http://schemas.openxmlformats.org/officeDocument/2006/relationships/oleObject" Target="../embeddings/oleObject32.bin"/><Relationship Id="rId10" Type="http://schemas.openxmlformats.org/officeDocument/2006/relationships/oleObject" Target="../embeddings/oleObject33.bin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36.bin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40.bin"/><Relationship Id="rId7" Type="http://schemas.openxmlformats.org/officeDocument/2006/relationships/oleObject" Target="../embeddings/oleObject41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33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 with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328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67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smtClean="0">
                <a:solidFill>
                  <a:schemeClr val="tx1"/>
                </a:solidFill>
              </a:rPr>
              <a:t>Do you have TB?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603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TB is a serious disease, and</a:t>
            </a:r>
          </a:p>
          <a:p>
            <a:r>
              <a:rPr lang="en-US" sz="4800" kern="0" dirty="0" smtClean="0">
                <a:latin typeface="Comic Sans MS" pitchFamily="66" charset="0"/>
              </a:rPr>
              <a:t>your Doc is </a:t>
            </a:r>
            <a:r>
              <a:rPr lang="en-US" sz="4800" kern="0" dirty="0">
                <a:latin typeface="Comic Sans MS" pitchFamily="66" charset="0"/>
              </a:rPr>
              <a:t>“</a:t>
            </a:r>
            <a:r>
              <a:rPr lang="en-US" sz="5400" kern="0" dirty="0" smtClean="0">
                <a:solidFill>
                  <a:srgbClr val="FF00FF"/>
                </a:solidFill>
                <a:latin typeface="Comic Sans MS" pitchFamily="66" charset="0"/>
              </a:rPr>
              <a:t>98% </a:t>
            </a:r>
            <a:r>
              <a:rPr lang="en-US" sz="5400" kern="0" dirty="0">
                <a:solidFill>
                  <a:srgbClr val="FF00FF"/>
                </a:solidFill>
                <a:latin typeface="Comic Sans MS" pitchFamily="66" charset="0"/>
              </a:rPr>
              <a:t>confident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</a:rPr>
              <a:t>” 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you have it.  Should you get treatment?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…depends on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probability you have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874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You know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21732"/>
              </p:ext>
            </p:extLst>
          </p:nvPr>
        </p:nvGraphicFramePr>
        <p:xfrm>
          <a:off x="2068513" y="2362200"/>
          <a:ext cx="49466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66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1330404"/>
            <a:ext cx="1407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A92082"/>
                </a:solidFill>
                <a:latin typeface="Como"/>
                <a:cs typeface="Como"/>
              </a:rPr>
              <a:t>2</a:t>
            </a:r>
            <a:r>
              <a:rPr lang="en-US" sz="6600" dirty="0" smtClean="0">
                <a:solidFill>
                  <a:srgbClr val="A92082"/>
                </a:solidFill>
                <a:latin typeface="Como"/>
                <a:cs typeface="Como"/>
              </a:rPr>
              <a:t>%</a:t>
            </a:r>
            <a:endParaRPr lang="en-US" sz="6600" dirty="0">
              <a:solidFill>
                <a:srgbClr val="A92082"/>
              </a:solidFill>
              <a:latin typeface="Como"/>
              <a:cs typeface="Como"/>
            </a:endParaRPr>
          </a:p>
        </p:txBody>
      </p:sp>
    </p:spTree>
    <p:extLst>
      <p:ext uri="{BB962C8B-B14F-4D97-AF65-F5344CB8AC3E}">
        <p14:creationId xmlns:p14="http://schemas.microsoft.com/office/powerpoint/2010/main" val="11571648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indicates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774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7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974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1"/>
            <a:ext cx="7772400" cy="4114800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prediction</a:t>
            </a:r>
            <a:r>
              <a:rPr lang="en-US" sz="5400" dirty="0" smtClean="0"/>
              <a:t>:</a:t>
            </a:r>
            <a:endParaRPr lang="en-US" sz="5400" dirty="0"/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Prediction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3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809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00"/>
            <a:ext cx="8153400" cy="4867999"/>
          </a:xfrm>
        </p:spPr>
        <p:txBody>
          <a:bodyPr/>
          <a:lstStyle/>
          <a:p>
            <a:r>
              <a:rPr lang="en-US" sz="5400" dirty="0">
                <a:solidFill>
                  <a:srgbClr val="FF00FF"/>
                </a:solidFill>
              </a:rPr>
              <a:t>Confidence</a:t>
            </a:r>
            <a:r>
              <a:rPr lang="en-US" sz="5400" dirty="0"/>
              <a:t> </a:t>
            </a:r>
            <a:r>
              <a:rPr lang="en-US" sz="5400" dirty="0" smtClean="0"/>
              <a:t>indicates</a:t>
            </a:r>
          </a:p>
          <a:p>
            <a:endParaRPr lang="en-US" sz="5400" dirty="0"/>
          </a:p>
          <a:p>
            <a:r>
              <a:rPr lang="en-US" sz="5400" dirty="0" smtClean="0"/>
              <a:t>You </a:t>
            </a:r>
            <a:r>
              <a:rPr lang="en-US" sz="5400" dirty="0"/>
              <a:t>want </a:t>
            </a:r>
            <a:r>
              <a:rPr lang="en-US" sz="5400" dirty="0" smtClean="0">
                <a:solidFill>
                  <a:srgbClr val="008000"/>
                </a:solidFill>
              </a:rPr>
              <a:t>prediction</a:t>
            </a:r>
            <a:r>
              <a:rPr lang="en-US" sz="5400" dirty="0"/>
              <a:t>:</a:t>
            </a:r>
          </a:p>
          <a:p>
            <a:endParaRPr lang="en-US" sz="5400" dirty="0"/>
          </a:p>
          <a:p>
            <a:r>
              <a:rPr lang="en-US" sz="5400" dirty="0" smtClean="0">
                <a:solidFill>
                  <a:srgbClr val="A92082"/>
                </a:solidFill>
              </a:rPr>
              <a:t>Do not confuse these!</a:t>
            </a:r>
            <a:endParaRPr lang="en-US" sz="5400" dirty="0">
              <a:solidFill>
                <a:srgbClr val="A9208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09587"/>
              </p:ext>
            </p:extLst>
          </p:nvPr>
        </p:nvGraphicFramePr>
        <p:xfrm>
          <a:off x="2319338" y="4419600"/>
          <a:ext cx="44973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8" name="Equation" r:id="rId3" imgW="889000" imgH="241300" progId="Equation.DSMT4">
                  <p:embed/>
                </p:oleObj>
              </mc:Choice>
              <mc:Fallback>
                <p:oleObj name="Equation" r:id="rId3" imgW="88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338" y="4419600"/>
                        <a:ext cx="449738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8359"/>
              </p:ext>
            </p:extLst>
          </p:nvPr>
        </p:nvGraphicFramePr>
        <p:xfrm>
          <a:off x="2068513" y="2362200"/>
          <a:ext cx="494506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9"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8513" y="2362200"/>
                        <a:ext cx="494506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1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" name="Group 3"/>
          <p:cNvGrpSpPr/>
          <p:nvPr/>
        </p:nvGrpSpPr>
        <p:grpSpPr>
          <a:xfrm>
            <a:off x="268290" y="1797546"/>
            <a:ext cx="8415210" cy="3231654"/>
            <a:chOff x="268290" y="1797546"/>
            <a:chExt cx="8415210" cy="3231654"/>
          </a:xfrm>
        </p:grpSpPr>
        <p:sp>
          <p:nvSpPr>
            <p:cNvPr id="2" name="TextBox 1"/>
            <p:cNvSpPr txBox="1"/>
            <p:nvPr/>
          </p:nvSpPr>
          <p:spPr>
            <a:xfrm>
              <a:off x="268290" y="1797546"/>
              <a:ext cx="8415210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Bayes’ Theorem</a:t>
              </a:r>
              <a:r>
                <a:rPr lang="en-US" sz="6000" dirty="0" smtClean="0">
                  <a:latin typeface="Comic Sans MS"/>
                  <a:cs typeface="Comic Sans MS"/>
                </a:rPr>
                <a:t> lets us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  find</a:t>
              </a:r>
            </a:p>
            <a:p>
              <a:r>
                <a:rPr lang="en-US" sz="6000" dirty="0" smtClean="0">
                  <a:latin typeface="Comic Sans MS"/>
                  <a:cs typeface="Comic Sans MS"/>
                </a:rPr>
                <a:t>given</a:t>
              </a:r>
              <a:r>
                <a:rPr lang="en-US" sz="6000" dirty="0" smtClean="0">
                  <a:solidFill>
                    <a:srgbClr val="A92082"/>
                  </a:solidFill>
                  <a:latin typeface="Comic Sans MS"/>
                  <a:cs typeface="Comic Sans MS"/>
                </a:rPr>
                <a:t>  </a:t>
              </a:r>
              <a:r>
                <a:rPr lang="en-US" sz="6000" dirty="0" smtClean="0">
                  <a:latin typeface="Comic Sans MS"/>
                  <a:cs typeface="Comic Sans MS"/>
                </a:rPr>
                <a:t>                 </a:t>
              </a:r>
              <a:endParaRPr lang="en-US" sz="6000" dirty="0"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3106496"/>
                </p:ext>
              </p:extLst>
            </p:nvPr>
          </p:nvGraphicFramePr>
          <p:xfrm>
            <a:off x="2971800" y="3926718"/>
            <a:ext cx="3970338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6" name="Equation" r:id="rId4" imgW="850900" imgH="228600" progId="Equation.DSMT4">
                    <p:embed/>
                  </p:oleObj>
                </mc:Choice>
                <mc:Fallback>
                  <p:oleObj name="Equation" r:id="rId4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71800" y="3926718"/>
                          <a:ext cx="3970338" cy="106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2367014"/>
                </p:ext>
              </p:extLst>
            </p:nvPr>
          </p:nvGraphicFramePr>
          <p:xfrm>
            <a:off x="2897187" y="2821818"/>
            <a:ext cx="4189413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7" name="Equation" r:id="rId6" imgW="850900" imgH="228600" progId="Equation.DSMT4">
                    <p:embed/>
                  </p:oleObj>
                </mc:Choice>
                <mc:Fallback>
                  <p:oleObj name="Equation" r:id="rId6" imgW="850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97187" y="2821818"/>
                          <a:ext cx="4189413" cy="1123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1600" y="219798"/>
            <a:ext cx="7467600" cy="1151802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Confidence </a:t>
            </a:r>
            <a:r>
              <a:rPr lang="en-US" sz="4400" dirty="0" err="1" smtClean="0">
                <a:solidFill>
                  <a:schemeClr val="tx1"/>
                </a:solidFill>
              </a:rPr>
              <a:t>vs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28227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6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74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12858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2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54287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3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232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96668"/>
              </p:ext>
            </p:extLst>
          </p:nvPr>
        </p:nvGraphicFramePr>
        <p:xfrm>
          <a:off x="533400" y="1143000"/>
          <a:ext cx="800576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Equation" r:id="rId4" imgW="1765300" imgH="495300" progId="Equation.DSMT4">
                  <p:embed/>
                </p:oleObj>
              </mc:Choice>
              <mc:Fallback>
                <p:oleObj name="Equation" r:id="rId4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05763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45720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TB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30185"/>
              </p:ext>
            </p:extLst>
          </p:nvPr>
        </p:nvGraphicFramePr>
        <p:xfrm>
          <a:off x="152400" y="1489075"/>
          <a:ext cx="4543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9" name="Equation" r:id="rId4" imgW="1092200" imgH="228600" progId="Equation.DSMT4">
                  <p:embed/>
                </p:oleObj>
              </mc:Choice>
              <mc:Fallback>
                <p:oleObj name="Equation" r:id="rId4" imgW="109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489075"/>
                        <a:ext cx="4543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687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04019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5" name="Equation" r:id="rId4" imgW="2146300" imgH="495300" progId="Equation.DSMT4">
                  <p:embed/>
                </p:oleObj>
              </mc:Choice>
              <mc:Fallback>
                <p:oleObj name="Equation" r:id="rId4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88321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6" name="Equation" r:id="rId6" imgW="2171700" imgH="495300" progId="Equation.DSMT4">
                  <p:embed/>
                </p:oleObj>
              </mc:Choice>
              <mc:Fallback>
                <p:oleObj name="Equation" r:id="rId6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775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36333"/>
              </p:ext>
            </p:extLst>
          </p:nvPr>
        </p:nvGraphicFramePr>
        <p:xfrm>
          <a:off x="468955" y="3352800"/>
          <a:ext cx="83702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9" name="Equation" r:id="rId4" imgW="2171700" imgH="495300" progId="Equation.DSMT4">
                  <p:embed/>
                </p:oleObj>
              </mc:Choice>
              <mc:Fallback>
                <p:oleObj name="Equation" r:id="rId4" imgW="217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955" y="3352800"/>
                        <a:ext cx="83702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0866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629400" y="45339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760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43533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1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31335"/>
              </p:ext>
            </p:extLst>
          </p:nvPr>
        </p:nvGraphicFramePr>
        <p:xfrm>
          <a:off x="933450" y="3200400"/>
          <a:ext cx="34861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2" name="Equation" r:id="rId9" imgW="762000" imgH="533400" progId="Equation.DSMT4">
                  <p:embed/>
                </p:oleObj>
              </mc:Choice>
              <mc:Fallback>
                <p:oleObj name="Equation" r:id="rId9" imgW="762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3200400"/>
                        <a:ext cx="34861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77789"/>
              </p:ext>
            </p:extLst>
          </p:nvPr>
        </p:nvGraphicFramePr>
        <p:xfrm>
          <a:off x="4260850" y="3200400"/>
          <a:ext cx="2673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3" name="Equation" r:id="rId11" imgW="584200" imgH="533400" progId="Equation.DSMT4">
                  <p:embed/>
                </p:oleObj>
              </mc:Choice>
              <mc:Fallback>
                <p:oleObj name="Equation" r:id="rId11" imgW="58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0850" y="3200400"/>
                        <a:ext cx="26733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82090"/>
              </p:ext>
            </p:extLst>
          </p:nvPr>
        </p:nvGraphicFramePr>
        <p:xfrm>
          <a:off x="150813" y="990600"/>
          <a:ext cx="8926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4" name="Equation" r:id="rId13" imgW="2146300" imgH="495300" progId="Equation.DSMT4">
                  <p:embed/>
                </p:oleObj>
              </mc:Choice>
              <mc:Fallback>
                <p:oleObj name="Equation" r:id="rId13" imgW="2146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0813" y="990600"/>
                        <a:ext cx="8926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608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195593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5" name="Equation" r:id="rId4" imgW="1244600" imgH="228600" progId="Equation.DSMT4">
                  <p:embed/>
                </p:oleObj>
              </mc:Choice>
              <mc:Fallback>
                <p:oleObj name="Equation" r:id="rId4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234942"/>
              </p:ext>
            </p:extLst>
          </p:nvPr>
        </p:nvGraphicFramePr>
        <p:xfrm>
          <a:off x="858838" y="2819400"/>
          <a:ext cx="6910387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6" name="Equation" r:id="rId6" imgW="1612900" imgH="495300" progId="Equation.DSMT4">
                  <p:embed/>
                </p:oleObj>
              </mc:Choice>
              <mc:Fallback>
                <p:oleObj name="Equation" r:id="rId6" imgW="1612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8838" y="2819400"/>
                        <a:ext cx="6910387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951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7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79166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8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0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92829"/>
              </p:ext>
            </p:extLst>
          </p:nvPr>
        </p:nvGraphicFramePr>
        <p:xfrm>
          <a:off x="857250" y="2819400"/>
          <a:ext cx="78343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1" name="Equation" r:id="rId4" imgW="1828800" imgH="495300" progId="Equation.DSMT4">
                  <p:embed/>
                </p:oleObj>
              </mc:Choice>
              <mc:Fallback>
                <p:oleObj name="Equation" r:id="rId4" imgW="1828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0" y="2819400"/>
                        <a:ext cx="7834313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78445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2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9648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3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555567"/>
              </p:ext>
            </p:extLst>
          </p:nvPr>
        </p:nvGraphicFramePr>
        <p:xfrm>
          <a:off x="533400" y="3090862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4" name="Equation" r:id="rId9" imgW="635000" imgH="469900" progId="Equation.DSMT4">
                  <p:embed/>
                </p:oleObj>
              </mc:Choice>
              <mc:Fallback>
                <p:oleObj name="Equation" r:id="rId9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533400" y="3090862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48395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5" name="Equation" r:id="rId10" imgW="1244600" imgH="228600" progId="Equation.DSMT4">
                  <p:embed/>
                </p:oleObj>
              </mc:Choice>
              <mc:Fallback>
                <p:oleObj name="Equation" r:id="rId10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104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852"/>
              </p:ext>
            </p:extLst>
          </p:nvPr>
        </p:nvGraphicFramePr>
        <p:xfrm>
          <a:off x="2755900" y="2819400"/>
          <a:ext cx="5930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0" name="Equation" r:id="rId4" imgW="1384300" imgH="469900" progId="Equation.DSMT4">
                  <p:embed/>
                </p:oleObj>
              </mc:Choice>
              <mc:Fallback>
                <p:oleObj name="Equation" r:id="rId4" imgW="1384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5900" y="2819400"/>
                        <a:ext cx="59309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53047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1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08574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2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56391"/>
              </p:ext>
            </p:extLst>
          </p:nvPr>
        </p:nvGraphicFramePr>
        <p:xfrm>
          <a:off x="1743075" y="3200400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3" name="Equation" r:id="rId9" imgW="571500" imgH="457200" progId="Equation.DSMT4">
                  <p:embed/>
                </p:oleObj>
              </mc:Choice>
              <mc:Fallback>
                <p:oleObj name="Equation" r:id="rId9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3075" y="3200400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48395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4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703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61379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14678"/>
              </p:ext>
            </p:extLst>
          </p:nvPr>
        </p:nvGraphicFramePr>
        <p:xfrm>
          <a:off x="5600700" y="34544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4544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66184"/>
              </p:ext>
            </p:extLst>
          </p:nvPr>
        </p:nvGraphicFramePr>
        <p:xfrm>
          <a:off x="3571875" y="2819400"/>
          <a:ext cx="51149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1" name="Equation" r:id="rId7" imgW="1193800" imgH="469900" progId="Equation.DSMT4">
                  <p:embed/>
                </p:oleObj>
              </mc:Choice>
              <mc:Fallback>
                <p:oleObj name="Equation" r:id="rId7" imgW="1193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1875" y="2819400"/>
                        <a:ext cx="5114925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89625"/>
              </p:ext>
            </p:extLst>
          </p:nvPr>
        </p:nvGraphicFramePr>
        <p:xfrm>
          <a:off x="2133600" y="3200400"/>
          <a:ext cx="381952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2" name="Equation" r:id="rId9" imgW="571500" imgH="457200" progId="Equation.DSMT4">
                  <p:embed/>
                </p:oleObj>
              </mc:Choice>
              <mc:Fallback>
                <p:oleObj name="Equation" r:id="rId9" imgW="571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3200400"/>
                        <a:ext cx="3819525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548258"/>
              </p:ext>
            </p:extLst>
          </p:nvPr>
        </p:nvGraphicFramePr>
        <p:xfrm>
          <a:off x="152400" y="1524000"/>
          <a:ext cx="5178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3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" y="1524000"/>
                        <a:ext cx="517842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8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297312"/>
              </p:ext>
            </p:extLst>
          </p:nvPr>
        </p:nvGraphicFramePr>
        <p:xfrm>
          <a:off x="2008788" y="39772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772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51750"/>
              </p:ext>
            </p:extLst>
          </p:nvPr>
        </p:nvGraphicFramePr>
        <p:xfrm>
          <a:off x="304800" y="4595813"/>
          <a:ext cx="66579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Equation" r:id="rId4" imgW="1498600" imgH="215900" progId="Equation.DSMT4">
                  <p:embed/>
                </p:oleObj>
              </mc:Choice>
              <mc:Fallback>
                <p:oleObj name="Equation" r:id="rId4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4595813"/>
                        <a:ext cx="66579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60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21734"/>
              </p:ext>
            </p:extLst>
          </p:nvPr>
        </p:nvGraphicFramePr>
        <p:xfrm>
          <a:off x="169863" y="1046163"/>
          <a:ext cx="874553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2" name="Equation" r:id="rId4" imgW="1968500" imgH="469900" progId="Equation.DSMT4">
                  <p:embed/>
                </p:oleObj>
              </mc:Choice>
              <mc:Fallback>
                <p:oleObj name="Equation" r:id="rId4" imgW="1968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63" y="1046163"/>
                        <a:ext cx="8745537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265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16034"/>
              </p:ext>
            </p:extLst>
          </p:nvPr>
        </p:nvGraphicFramePr>
        <p:xfrm>
          <a:off x="195263" y="1600200"/>
          <a:ext cx="77295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8" name="Equation" r:id="rId4" imgW="1739900" imgH="228600" progId="Equation.DSMT4">
                  <p:embed/>
                </p:oleObj>
              </mc:Choice>
              <mc:Fallback>
                <p:oleObj name="Equation" r:id="rId4" imgW="1739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63" y="1600200"/>
                        <a:ext cx="772953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283337"/>
              </p:ext>
            </p:extLst>
          </p:nvPr>
        </p:nvGraphicFramePr>
        <p:xfrm>
          <a:off x="263525" y="2781200"/>
          <a:ext cx="8804275" cy="11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9" name="Equation" r:id="rId6" imgW="1701800" imgH="228600" progId="Equation.DSMT4">
                  <p:embed/>
                </p:oleObj>
              </mc:Choice>
              <mc:Fallback>
                <p:oleObj name="Equation" r:id="rId6" imgW="170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2781200"/>
                        <a:ext cx="8804275" cy="11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587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348871"/>
              </p:ext>
            </p:extLst>
          </p:nvPr>
        </p:nvGraphicFramePr>
        <p:xfrm>
          <a:off x="363538" y="1970087"/>
          <a:ext cx="8474075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Equation" r:id="rId4" imgW="1155700" imgH="469900" progId="Equation.DSMT4">
                  <p:embed/>
                </p:oleObj>
              </mc:Choice>
              <mc:Fallback>
                <p:oleObj name="Equation" r:id="rId4" imgW="1155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8" y="1970087"/>
                        <a:ext cx="8474075" cy="344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8090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4800" dirty="0" smtClean="0">
                <a:latin typeface="Comic Sans MS"/>
                <a:cs typeface="Comic Sans MS"/>
              </a:rPr>
              <a:t> probability of TB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785164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371600"/>
            <a:ext cx="899586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5000" dirty="0" smtClean="0">
                <a:latin typeface="Comic Sans MS"/>
                <a:cs typeface="Comic Sans MS"/>
              </a:rPr>
              <a:t>ecause of 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 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</a:t>
            </a:r>
          </a:p>
          <a:p>
            <a:pPr algn="l"/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false positive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(2%)</a:t>
            </a:r>
            <a:r>
              <a:rPr lang="en-US" sz="50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5000" dirty="0" smtClean="0">
                <a:latin typeface="Comic Sans MS"/>
                <a:cs typeface="Comic Sans MS"/>
              </a:rPr>
              <a:t>compared to TB rate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50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50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predicted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probability of TB</a:t>
            </a:r>
          </a:p>
          <a:p>
            <a:pPr lvl="0" algn="l"/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remains </a:t>
            </a:r>
            <a:r>
              <a:rPr lang="en-US" sz="5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000" dirty="0" smtClean="0">
                <a:solidFill>
                  <a:srgbClr val="0000FF"/>
                </a:solidFill>
                <a:latin typeface="Comic Sans MS"/>
                <a:cs typeface="Comic Sans MS"/>
              </a:rPr>
              <a:t>(1/2 %</a:t>
            </a:r>
            <a:r>
              <a:rPr lang="en-US" sz="5000" dirty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5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5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rgbClr val="008000"/>
                </a:solidFill>
              </a:rPr>
              <a:t>Unlikely you have TB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96200" y="6629400"/>
            <a:ext cx="1447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114721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98%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A “more accurate” test</a:t>
            </a:r>
          </a:p>
        </p:txBody>
      </p:sp>
    </p:spTree>
    <p:extLst>
      <p:ext uri="{BB962C8B-B14F-4D97-AF65-F5344CB8AC3E}">
        <p14:creationId xmlns:p14="http://schemas.microsoft.com/office/powerpoint/2010/main" val="104469012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379277"/>
            <a:ext cx="8234045" cy="437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98%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  In fact, there’s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 trivial test that is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99.99%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accurate: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	 </a:t>
            </a:r>
            <a:r>
              <a:rPr lang="en-US" sz="4800" dirty="0" smtClean="0">
                <a:latin typeface="Comic Sans MS"/>
                <a:cs typeface="Comic Sans MS"/>
              </a:rPr>
              <a:t>   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always</a:t>
            </a:r>
            <a:r>
              <a:rPr lang="en-US" sz="4800" dirty="0" smtClean="0">
                <a:latin typeface="Comic Sans MS"/>
                <a:cs typeface="Comic Sans MS"/>
              </a:rPr>
              <a:t> say “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No TB</a:t>
            </a:r>
            <a:r>
              <a:rPr lang="en-US" sz="4800" dirty="0" smtClean="0">
                <a:latin typeface="Comic Sans MS"/>
                <a:cs typeface="Comic Sans MS"/>
              </a:rPr>
              <a:t>”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A “more accurate” test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4652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1480" y="1143000"/>
            <a:ext cx="7365718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98%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accurate </a:t>
            </a:r>
            <a:r>
              <a:rPr lang="en-US" sz="4800" dirty="0" smtClean="0">
                <a:latin typeface="Comic Sans MS"/>
                <a:cs typeface="Comic Sans MS"/>
              </a:rPr>
              <a:t>test did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increase your odds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of TB 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50</a:t>
            </a:r>
            <a:r>
              <a:rPr lang="en-US" sz="4800" dirty="0" smtClean="0">
                <a:latin typeface="Comic Sans MS"/>
                <a:cs typeface="Comic Sans MS"/>
              </a:rPr>
              <a:t> times.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55099" y="152400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98% accuracy still useful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6619051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1480" y="1143000"/>
            <a:ext cx="7686720" cy="6149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98%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accurate </a:t>
            </a:r>
            <a:r>
              <a:rPr lang="en-US" sz="4800" dirty="0" smtClean="0">
                <a:latin typeface="Comic Sans MS"/>
                <a:cs typeface="Comic Sans MS"/>
              </a:rPr>
              <a:t>test did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increase your odds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of TB 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50</a:t>
            </a:r>
            <a:r>
              <a:rPr lang="en-US" sz="4800" dirty="0" smtClean="0">
                <a:latin typeface="Comic Sans MS"/>
                <a:cs typeface="Comic Sans MS"/>
              </a:rPr>
              <a:t> times</a:t>
            </a:r>
            <a:r>
              <a:rPr lang="en-US" sz="4800" dirty="0">
                <a:latin typeface="Comic Sans MS"/>
                <a:cs typeface="Comic Sans MS"/>
              </a:rPr>
              <a:t>.  </a:t>
            </a:r>
            <a:r>
              <a:rPr lang="en-US" sz="4800" dirty="0" smtClean="0">
                <a:latin typeface="Comic Sans MS"/>
                <a:cs typeface="Comic Sans MS"/>
              </a:rPr>
              <a:t>If you only </a:t>
            </a:r>
            <a:r>
              <a:rPr lang="en-US" sz="4800" dirty="0">
                <a:latin typeface="Comic Sans MS"/>
                <a:cs typeface="Comic Sans MS"/>
              </a:rPr>
              <a:t>had 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7M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medicine </a:t>
            </a:r>
            <a:r>
              <a:rPr lang="en-US" sz="4800" dirty="0" smtClean="0">
                <a:latin typeface="Comic Sans MS"/>
                <a:cs typeface="Comic Sans MS"/>
              </a:rPr>
              <a:t>doses for </a:t>
            </a:r>
            <a:r>
              <a:rPr lang="en-US" sz="4800" dirty="0">
                <a:latin typeface="Comic Sans MS"/>
                <a:cs typeface="Comic Sans MS"/>
              </a:rPr>
              <a:t>a 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population </a:t>
            </a:r>
            <a:r>
              <a:rPr lang="en-US" sz="4800" dirty="0">
                <a:latin typeface="Comic Sans MS"/>
                <a:cs typeface="Comic Sans MS"/>
              </a:rPr>
              <a:t>of </a:t>
            </a:r>
            <a:r>
              <a:rPr lang="en-US" sz="4800" dirty="0">
                <a:solidFill>
                  <a:srgbClr val="3333CC"/>
                </a:solidFill>
                <a:latin typeface="Comic Sans MS"/>
                <a:cs typeface="Comic Sans MS"/>
              </a:rPr>
              <a:t>350M</a:t>
            </a:r>
            <a:r>
              <a:rPr lang="en-US" sz="4800" dirty="0" smtClean="0">
                <a:latin typeface="Comic Sans MS"/>
                <a:cs typeface="Comic Sans MS"/>
              </a:rPr>
              <a:t>, whom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should </a:t>
            </a:r>
            <a:r>
              <a:rPr lang="en-US" sz="4800" dirty="0">
                <a:latin typeface="Comic Sans MS"/>
                <a:cs typeface="Comic Sans MS"/>
              </a:rPr>
              <a:t>you medicate?</a:t>
            </a:r>
          </a:p>
          <a:p>
            <a:pPr algn="l"/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55099" y="152400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98% accuracy still useful</a:t>
            </a:r>
          </a:p>
        </p:txBody>
      </p:sp>
    </p:spTree>
    <p:extLst>
      <p:ext uri="{BB962C8B-B14F-4D97-AF65-F5344CB8AC3E}">
        <p14:creationId xmlns:p14="http://schemas.microsoft.com/office/powerpoint/2010/main" val="23049703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someone has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they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98%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143000"/>
            <a:ext cx="8800644" cy="4912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If you medicate at random</a:t>
            </a: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you’ll only medicate</a:t>
            </a:r>
          </a:p>
          <a:p>
            <a:pPr algn="l"/>
            <a:endParaRPr lang="en-US" sz="5400" dirty="0" smtClean="0">
              <a:latin typeface="Comic Sans MS"/>
              <a:cs typeface="Comic Sans MS"/>
            </a:endParaRPr>
          </a:p>
          <a:p>
            <a:pPr algn="l"/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of sick people.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55099" y="152400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98% accuracy still useful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14406"/>
              </p:ext>
            </p:extLst>
          </p:nvPr>
        </p:nvGraphicFramePr>
        <p:xfrm>
          <a:off x="3048000" y="2819400"/>
          <a:ext cx="346401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9" name="Equation" r:id="rId3" imgW="736600" imgH="469900" progId="Equation.DSMT4">
                  <p:embed/>
                </p:oleObj>
              </mc:Choice>
              <mc:Fallback>
                <p:oleObj name="Equation" r:id="rId3" imgW="736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819400"/>
                        <a:ext cx="3464012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836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9715" y="1495282"/>
            <a:ext cx="8615685" cy="192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Instead, medicate the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7M</a:t>
            </a:r>
            <a:endParaRPr lang="en-US" sz="5400" dirty="0">
              <a:latin typeface="Comic Sans MS"/>
              <a:cs typeface="Comic Sans MS"/>
            </a:endParaRP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who test </a:t>
            </a:r>
            <a:r>
              <a:rPr lang="en-US" sz="5400" smtClean="0">
                <a:latin typeface="Comic Sans MS"/>
                <a:cs typeface="Comic Sans MS"/>
              </a:rPr>
              <a:t>positive.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55099" y="152400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98% accuracy still useful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1661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9715" y="1495282"/>
            <a:ext cx="8615685" cy="3914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Instead, medicate the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7M</a:t>
            </a:r>
            <a:endParaRPr lang="en-US" sz="5400" dirty="0">
              <a:latin typeface="Comic Sans MS"/>
              <a:cs typeface="Comic Sans MS"/>
            </a:endParaRP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who test positive.  All the</a:t>
            </a: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sick people are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sure</a:t>
            </a:r>
            <a:r>
              <a:rPr lang="en-US" sz="5400" dirty="0" smtClean="0">
                <a:latin typeface="Comic Sans MS"/>
                <a:cs typeface="Comic Sans MS"/>
              </a:rPr>
              <a:t> to be</a:t>
            </a: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among these.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55099" y="152400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98% accuracy still useful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885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814388" y="2435304"/>
            <a:ext cx="7198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29324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88620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28008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7579"/>
              </p:ext>
            </p:extLst>
          </p:nvPr>
        </p:nvGraphicFramePr>
        <p:xfrm>
          <a:off x="841375" y="1398588"/>
          <a:ext cx="7459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9" name="Equation" r:id="rId4" imgW="1714500" imgH="241300" progId="Equation.DSMT4">
                  <p:embed/>
                </p:oleObj>
              </mc:Choice>
              <mc:Fallback>
                <p:oleObj name="Equation" r:id="rId4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1375" y="1398588"/>
                        <a:ext cx="745966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1828800" y="12192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24016"/>
              </p:ext>
            </p:extLst>
          </p:nvPr>
        </p:nvGraphicFramePr>
        <p:xfrm>
          <a:off x="781050" y="2012950"/>
          <a:ext cx="753586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0" name="Equation" r:id="rId6" imgW="1574800" imgH="469900" progId="Equation.DSMT4">
                  <p:embed/>
                </p:oleObj>
              </mc:Choice>
              <mc:Fallback>
                <p:oleObj name="Equation" r:id="rId6" imgW="1574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050" y="2012950"/>
                        <a:ext cx="7535863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4380679"/>
            <a:ext cx="929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2%)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074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56029"/>
              </p:ext>
            </p:extLst>
          </p:nvPr>
        </p:nvGraphicFramePr>
        <p:xfrm>
          <a:off x="573088" y="1936750"/>
          <a:ext cx="7539037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1" name="Equation" r:id="rId4" imgW="1270000" imgH="469900" progId="Equation.DSMT4">
                  <p:embed/>
                </p:oleObj>
              </mc:Choice>
              <mc:Fallback>
                <p:oleObj name="Equation" r:id="rId4" imgW="1270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088" y="1936750"/>
                        <a:ext cx="7539037" cy="27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1475085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Overall</a:t>
            </a:r>
            <a:endParaRPr lang="en-US" sz="6000" dirty="0"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820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98%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764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11600</TotalTime>
  <Words>843</Words>
  <Application>Microsoft Macintosh PowerPoint</Application>
  <PresentationFormat>On-screen Show (4:3)</PresentationFormat>
  <Paragraphs>192</Paragraphs>
  <Slides>42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6.042 Lecture Template</vt:lpstr>
      <vt:lpstr>Equation</vt:lpstr>
      <vt:lpstr>MathType 6.0 Equation</vt:lpstr>
      <vt:lpstr>PowerPoint Presentation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98% accurate TB testing</vt:lpstr>
      <vt:lpstr>PowerPoint Presentation</vt:lpstr>
      <vt:lpstr>Do you have TB?</vt:lpstr>
      <vt:lpstr>A Random Person</vt:lpstr>
      <vt:lpstr>Do you have TB?</vt:lpstr>
      <vt:lpstr>Do you have TB?</vt:lpstr>
      <vt:lpstr>Confidence vs Prediction</vt:lpstr>
      <vt:lpstr>Confidence vs Prediction</vt:lpstr>
      <vt:lpstr>Confidence vs Prediction</vt:lpstr>
      <vt:lpstr>PowerPoint Presentation</vt:lpstr>
      <vt:lpstr>PowerPoint Presentation</vt:lpstr>
      <vt:lpstr>Odds of TB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11,000 TB cases reported</vt:lpstr>
      <vt:lpstr>11,000 TB cases reported</vt:lpstr>
      <vt:lpstr>Do you have TB?</vt:lpstr>
      <vt:lpstr>Do you have TB?</vt:lpstr>
      <vt:lpstr>Unlikely you have TB</vt:lpstr>
      <vt:lpstr>Unlikely you have TB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1316</cp:revision>
  <cp:lastPrinted>2016-04-22T18:51:20Z</cp:lastPrinted>
  <dcterms:created xsi:type="dcterms:W3CDTF">2011-04-05T13:58:44Z</dcterms:created>
  <dcterms:modified xsi:type="dcterms:W3CDTF">2016-05-07T23:13:52Z</dcterms:modified>
</cp:coreProperties>
</file>