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60" r:id="rId4"/>
    <p:sldId id="263" r:id="rId5"/>
    <p:sldId id="261" r:id="rId6"/>
    <p:sldId id="264" r:id="rId7"/>
    <p:sldId id="265" r:id="rId8"/>
    <p:sldId id="266" r:id="rId9"/>
    <p:sldId id="267" r:id="rId10"/>
    <p:sldId id="268" r:id="rId11"/>
    <p:sldId id="259" r:id="rId12"/>
    <p:sldId id="274" r:id="rId13"/>
    <p:sldId id="272" r:id="rId14"/>
    <p:sldId id="273" r:id="rId15"/>
    <p:sldId id="270" r:id="rId16"/>
    <p:sldId id="271" r:id="rId17"/>
  </p:sldIdLst>
  <p:sldSz cx="9144000" cy="6858000" type="screen4x3"/>
  <p:notesSz cx="9601200" cy="73152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9BB"/>
    <a:srgbClr val="F50802"/>
    <a:srgbClr val="BC34AA"/>
    <a:srgbClr val="0000FF"/>
    <a:srgbClr val="008000"/>
    <a:srgbClr val="9933FF"/>
    <a:srgbClr val="9751CB"/>
    <a:srgbClr val="C0E399"/>
    <a:srgbClr val="E45ECA"/>
    <a:srgbClr val="EFE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78" autoAdjust="0"/>
    <p:restoredTop sz="94617" autoAdjust="0"/>
  </p:normalViewPr>
  <p:slideViewPr>
    <p:cSldViewPr snapToGrid="0" showGuides="1">
      <p:cViewPr>
        <p:scale>
          <a:sx n="94" d="100"/>
          <a:sy n="94" d="100"/>
        </p:scale>
        <p:origin x="-1560" y="0"/>
      </p:cViewPr>
      <p:guideLst>
        <p:guide orient="horz" pos="215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7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3" y="6606746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uncount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February 28, 2014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4.e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11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09436" y="1315565"/>
            <a:ext cx="8917382" cy="459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96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More</a:t>
            </a:r>
          </a:p>
          <a:p>
            <a:pPr algn="ctr">
              <a:defRPr/>
            </a:pPr>
            <a:r>
              <a:rPr lang="en-US" sz="96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(Un)Countable </a:t>
            </a:r>
            <a:endParaRPr lang="en-US" sz="9600" kern="0" dirty="0" smtClean="0">
              <a:solidFill>
                <a:schemeClr val="tx2"/>
              </a:solidFill>
              <a:latin typeface="Comic Sans MS" pitchFamily="66" charset="0"/>
              <a:ea typeface="+mj-ea"/>
              <a:cs typeface="Comic Sans MS"/>
            </a:endParaRPr>
          </a:p>
          <a:p>
            <a:pPr algn="ctr">
              <a:defRPr/>
            </a:pPr>
            <a:r>
              <a:rPr lang="en-US" sz="96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Sets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94278" y="54040"/>
            <a:ext cx="7604472" cy="1215898"/>
          </a:xfrm>
        </p:spPr>
        <p:txBody>
          <a:bodyPr/>
          <a:lstStyle/>
          <a:p>
            <a:r>
              <a:rPr lang="en-US" sz="3200" dirty="0" smtClean="0"/>
              <a:t>The Real Numbers are Uncountable</a:t>
            </a:r>
            <a:endParaRPr lang="en-US" sz="32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739542"/>
              </p:ext>
            </p:extLst>
          </p:nvPr>
        </p:nvGraphicFramePr>
        <p:xfrm>
          <a:off x="2311400" y="1931988"/>
          <a:ext cx="4826000" cy="189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1" name="Equation" r:id="rId3" imgW="1003300" imgH="393700" progId="Equation.DSMT4">
                  <p:embed/>
                </p:oleObj>
              </mc:Choice>
              <mc:Fallback>
                <p:oleObj name="Equation" r:id="rId3" imgW="10033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1400" y="1931988"/>
                        <a:ext cx="4826000" cy="1893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067431" y="4006136"/>
            <a:ext cx="7573257" cy="1171816"/>
            <a:chOff x="1067431" y="4006136"/>
            <a:chExt cx="7573257" cy="1171816"/>
          </a:xfrm>
        </p:grpSpPr>
        <p:sp>
          <p:nvSpPr>
            <p:cNvPr id="2" name="TextBox 1"/>
            <p:cNvSpPr txBox="1"/>
            <p:nvPr/>
          </p:nvSpPr>
          <p:spPr>
            <a:xfrm>
              <a:off x="1067431" y="4147564"/>
              <a:ext cx="75732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lvl="0" indent="-342900">
                <a:spcBef>
                  <a:spcPct val="20000"/>
                </a:spcBef>
              </a:pPr>
              <a:r>
                <a:rPr lang="en-US" sz="6000" dirty="0" smtClean="0">
                  <a:latin typeface="Comic Sans MS"/>
                  <a:cs typeface="Comic Sans MS"/>
                </a:rPr>
                <a:t>So</a:t>
              </a:r>
              <a:r>
                <a:rPr lang="en-US" sz="6000" kern="0" dirty="0" smtClean="0">
                  <a:solidFill>
                    <a:srgbClr val="000000"/>
                  </a:solidFill>
                  <a:latin typeface="Comic Sans MS" pitchFamily="66" charset="0"/>
                  <a:cs typeface="Comic Sans MS"/>
                </a:rPr>
                <a:t>      is uncountable</a:t>
              </a:r>
              <a:endParaRPr lang="en-US" sz="6000" kern="0" dirty="0">
                <a:solidFill>
                  <a:srgbClr val="000000"/>
                </a:solidFill>
                <a:latin typeface="Comic Sans MS" pitchFamily="66" charset="0"/>
                <a:cs typeface="Comic Sans MS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5001992"/>
                </p:ext>
              </p:extLst>
            </p:nvPr>
          </p:nvGraphicFramePr>
          <p:xfrm>
            <a:off x="2260143" y="4006136"/>
            <a:ext cx="1171816" cy="1171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92" name="Equation" r:id="rId5" imgW="165100" imgH="165100" progId="Equation.DSMT4">
                    <p:embed/>
                  </p:oleObj>
                </mc:Choice>
                <mc:Fallback>
                  <p:oleObj name="Equation" r:id="rId5" imgW="165100" imgH="165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60143" y="4006136"/>
                          <a:ext cx="1171816" cy="11718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4898260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160888"/>
            <a:ext cx="6794500" cy="1003300"/>
          </a:xfrm>
        </p:spPr>
        <p:txBody>
          <a:bodyPr/>
          <a:lstStyle/>
          <a:p>
            <a:r>
              <a:rPr lang="en-US" sz="4400" dirty="0" smtClean="0"/>
              <a:t>Proving </a:t>
            </a:r>
            <a:r>
              <a:rPr lang="en-US" sz="4400" dirty="0" err="1" smtClean="0"/>
              <a:t>countability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Lemma.</a:t>
            </a:r>
          </a:p>
          <a:p>
            <a:r>
              <a:rPr lang="en-US" sz="4400" dirty="0" smtClean="0"/>
              <a:t>If </a:t>
            </a:r>
            <a:r>
              <a:rPr lang="en-US" sz="4400" dirty="0" smtClean="0">
                <a:solidFill>
                  <a:srgbClr val="0000FF"/>
                </a:solidFill>
              </a:rPr>
              <a:t>C</a:t>
            </a:r>
            <a:r>
              <a:rPr lang="en-US" sz="4400" dirty="0" smtClean="0"/>
              <a:t> </a:t>
            </a:r>
            <a:r>
              <a:rPr lang="en-US" sz="4400" dirty="0"/>
              <a:t>is </a:t>
            </a:r>
            <a:r>
              <a:rPr lang="en-US" sz="4400" dirty="0" smtClean="0"/>
              <a:t>a </a:t>
            </a:r>
            <a:r>
              <a:rPr lang="en-US" sz="4400" dirty="0" smtClean="0">
                <a:solidFill>
                  <a:srgbClr val="9751CB"/>
                </a:solidFill>
              </a:rPr>
              <a:t>countable</a:t>
            </a:r>
            <a:r>
              <a:rPr lang="en-US" sz="4400" dirty="0" smtClean="0"/>
              <a:t> </a:t>
            </a:r>
            <a:r>
              <a:rPr lang="en-US" sz="4400" dirty="0"/>
              <a:t>set </a:t>
            </a:r>
            <a:r>
              <a:rPr lang="en-US" sz="4400" dirty="0" smtClean="0"/>
              <a:t>and</a:t>
            </a:r>
          </a:p>
          <a:p>
            <a:pPr algn="ctr"/>
            <a:r>
              <a:rPr lang="en-US" sz="6000" dirty="0" smtClean="0">
                <a:solidFill>
                  <a:srgbClr val="0000FF"/>
                </a:solidFill>
              </a:rPr>
              <a:t>C </a:t>
            </a:r>
            <a:r>
              <a:rPr lang="en-US" sz="6000" dirty="0" err="1" smtClean="0">
                <a:solidFill>
                  <a:srgbClr val="0000FF"/>
                </a:solidFill>
              </a:rPr>
              <a:t>surj</a:t>
            </a:r>
            <a:r>
              <a:rPr lang="en-US" sz="6000" dirty="0" smtClean="0">
                <a:solidFill>
                  <a:srgbClr val="0000FF"/>
                </a:solidFill>
              </a:rPr>
              <a:t> A</a:t>
            </a:r>
            <a:r>
              <a:rPr lang="en-US" sz="6000" dirty="0" smtClean="0"/>
              <a:t>,</a:t>
            </a:r>
          </a:p>
          <a:p>
            <a:r>
              <a:rPr lang="en-US" sz="4400" dirty="0" smtClean="0"/>
              <a:t>then </a:t>
            </a:r>
            <a:r>
              <a:rPr lang="en-US" sz="4400" dirty="0" smtClean="0">
                <a:solidFill>
                  <a:srgbClr val="0000FF"/>
                </a:solidFill>
              </a:rPr>
              <a:t>A</a:t>
            </a:r>
            <a:r>
              <a:rPr lang="en-US" sz="4400" dirty="0" smtClean="0"/>
              <a:t> </a:t>
            </a:r>
            <a:r>
              <a:rPr lang="en-US" sz="4400" dirty="0"/>
              <a:t>is </a:t>
            </a:r>
            <a:r>
              <a:rPr lang="en-US" sz="4400" dirty="0" smtClean="0">
                <a:solidFill>
                  <a:srgbClr val="9751CB"/>
                </a:solidFill>
              </a:rPr>
              <a:t>countable</a:t>
            </a:r>
            <a:r>
              <a:rPr lang="en-US" sz="4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147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363537"/>
            <a:ext cx="7036982" cy="1095540"/>
          </a:xfrm>
        </p:spPr>
        <p:txBody>
          <a:bodyPr/>
          <a:lstStyle/>
          <a:p>
            <a:pPr algn="l"/>
            <a:r>
              <a:rPr lang="en-US" sz="4000" dirty="0" smtClean="0"/>
              <a:t>Sequences of positive </a:t>
            </a:r>
            <a:r>
              <a:rPr lang="en-US" sz="4000" dirty="0" err="1" smtClean="0"/>
              <a:t>ints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0554615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651000" y="111707"/>
            <a:ext cx="7036982" cy="1347370"/>
            <a:chOff x="1651000" y="111707"/>
            <a:chExt cx="7036982" cy="1347370"/>
          </a:xfrm>
        </p:grpSpPr>
        <p:sp>
          <p:nvSpPr>
            <p:cNvPr id="6" name="Title 1"/>
            <p:cNvSpPr txBox="1">
              <a:spLocks/>
            </p:cNvSpPr>
            <p:nvPr/>
          </p:nvSpPr>
          <p:spPr bwMode="auto">
            <a:xfrm>
              <a:off x="1651000" y="363537"/>
              <a:ext cx="7036982" cy="1095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Comic Sans MS" pitchFamily="66" charset="0"/>
                  <a:ea typeface="+mj-ea"/>
                  <a:cs typeface="Comic Sans MS"/>
                </a:defRPr>
              </a:lvl1pPr>
              <a:lvl2pPr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2pPr>
              <a:lvl3pPr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3pPr>
              <a:lvl4pPr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4pPr>
              <a:lvl5pPr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l"/>
              <a:r>
                <a:rPr lang="en-US" sz="4000" dirty="0" smtClean="0"/>
                <a:t>Sequences of </a:t>
              </a:r>
              <a:endParaRPr lang="en-US" sz="4000" dirty="0"/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3339203"/>
                </p:ext>
              </p:extLst>
            </p:nvPr>
          </p:nvGraphicFramePr>
          <p:xfrm>
            <a:off x="5254442" y="111707"/>
            <a:ext cx="1171739" cy="11717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282" name="Equation" r:id="rId3" imgW="215900" imgH="215900" progId="Equation.DSMT4">
                    <p:embed/>
                  </p:oleObj>
                </mc:Choice>
                <mc:Fallback>
                  <p:oleObj name="Equation" r:id="rId3" imgW="2159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254442" y="111707"/>
                          <a:ext cx="1171739" cy="11717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87985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185" y="1499604"/>
            <a:ext cx="864744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E45ECA"/>
                </a:solidFill>
                <a:latin typeface="Comic Sans MS"/>
                <a:cs typeface="Comic Sans MS"/>
              </a:rPr>
              <a:t>e(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400" dirty="0" smtClean="0">
                <a:solidFill>
                  <a:srgbClr val="E45ECA"/>
                </a:solidFill>
                <a:latin typeface="Comic Sans MS"/>
                <a:cs typeface="Comic Sans MS"/>
              </a:rPr>
              <a:t>)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::</a:t>
            </a:r>
            <a:r>
              <a:rPr lang="en-US" sz="4400" b="1" dirty="0">
                <a:latin typeface="Euclid Symbol" charset="2"/>
                <a:cs typeface="Euclid Symbol" charset="2"/>
              </a:rPr>
              <a:t>=</a:t>
            </a:r>
            <a:r>
              <a:rPr lang="en-US" sz="4400" dirty="0">
                <a:latin typeface="Comic Sans MS"/>
                <a:cs typeface="Comic Sans MS"/>
              </a:rPr>
              <a:t> exponents of </a:t>
            </a:r>
            <a:r>
              <a:rPr lang="en-US" sz="4400" dirty="0" smtClean="0">
                <a:latin typeface="Comic Sans MS"/>
                <a:cs typeface="Comic Sans MS"/>
              </a:rPr>
              <a:t>primes in  	  	  the factorization of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</a:p>
          <a:p>
            <a:endParaRPr lang="en-US" sz="4400" dirty="0">
              <a:solidFill>
                <a:srgbClr val="0000FF"/>
              </a:solidFill>
              <a:latin typeface="Comic Sans MS"/>
              <a:cs typeface="Comic Sans MS"/>
            </a:endParaRPr>
          </a:p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e(3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/>
                <a:cs typeface="Comic Sans MS"/>
              </a:rPr>
              <a:t>4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7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/>
                <a:cs typeface="Comic Sans MS"/>
              </a:rPr>
              <a:t>22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23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/>
                <a:cs typeface="Comic Sans MS"/>
              </a:rPr>
              <a:t>11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)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(4, 22, 11)</a:t>
            </a:r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51000" y="111707"/>
            <a:ext cx="7036982" cy="1347370"/>
            <a:chOff x="1651000" y="111707"/>
            <a:chExt cx="7036982" cy="1347370"/>
          </a:xfrm>
        </p:grpSpPr>
        <p:sp>
          <p:nvSpPr>
            <p:cNvPr id="6" name="Title 1"/>
            <p:cNvSpPr txBox="1">
              <a:spLocks/>
            </p:cNvSpPr>
            <p:nvPr/>
          </p:nvSpPr>
          <p:spPr bwMode="auto">
            <a:xfrm>
              <a:off x="1651000" y="363537"/>
              <a:ext cx="7036982" cy="1095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Comic Sans MS" pitchFamily="66" charset="0"/>
                  <a:ea typeface="+mj-ea"/>
                  <a:cs typeface="Comic Sans MS"/>
                </a:defRPr>
              </a:lvl1pPr>
              <a:lvl2pPr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2pPr>
              <a:lvl3pPr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3pPr>
              <a:lvl4pPr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4pPr>
              <a:lvl5pPr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l"/>
              <a:r>
                <a:rPr lang="en-US" sz="4000" dirty="0" smtClean="0"/>
                <a:t>Sequences of </a:t>
              </a:r>
              <a:endParaRPr lang="en-US" sz="4000" dirty="0"/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3339203"/>
                </p:ext>
              </p:extLst>
            </p:nvPr>
          </p:nvGraphicFramePr>
          <p:xfrm>
            <a:off x="5254442" y="111707"/>
            <a:ext cx="1171739" cy="11717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06" name="Equation" r:id="rId3" imgW="215900" imgH="215900" progId="Equation.DSMT4">
                    <p:embed/>
                  </p:oleObj>
                </mc:Choice>
                <mc:Fallback>
                  <p:oleObj name="Equation" r:id="rId3" imgW="2159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254442" y="111707"/>
                          <a:ext cx="1171739" cy="11717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81565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185" y="1499604"/>
            <a:ext cx="86474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E45ECA"/>
                </a:solidFill>
                <a:latin typeface="Comic Sans MS"/>
                <a:cs typeface="Comic Sans MS"/>
              </a:rPr>
              <a:t>e(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400" dirty="0" smtClean="0">
                <a:solidFill>
                  <a:srgbClr val="E45ECA"/>
                </a:solidFill>
                <a:latin typeface="Comic Sans MS"/>
                <a:cs typeface="Comic Sans MS"/>
              </a:rPr>
              <a:t>)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::</a:t>
            </a:r>
            <a:r>
              <a:rPr lang="en-US" sz="4400" b="1" dirty="0">
                <a:latin typeface="Euclid Symbol" charset="2"/>
                <a:cs typeface="Euclid Symbol" charset="2"/>
              </a:rPr>
              <a:t>=</a:t>
            </a:r>
            <a:r>
              <a:rPr lang="en-US" sz="4400" dirty="0">
                <a:latin typeface="Comic Sans MS"/>
                <a:cs typeface="Comic Sans MS"/>
              </a:rPr>
              <a:t> exponents of </a:t>
            </a:r>
            <a:r>
              <a:rPr lang="en-US" sz="4400" dirty="0" smtClean="0">
                <a:latin typeface="Comic Sans MS"/>
                <a:cs typeface="Comic Sans MS"/>
              </a:rPr>
              <a:t>primes in  	  	  the factorization of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</a:p>
          <a:p>
            <a:endParaRPr lang="en-US" sz="4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155273"/>
              </p:ext>
            </p:extLst>
          </p:nvPr>
        </p:nvGraphicFramePr>
        <p:xfrm>
          <a:off x="1644723" y="2837093"/>
          <a:ext cx="5778067" cy="1499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6" name="Equation" r:id="rId3" imgW="977900" imgH="254000" progId="Equation.DSMT4">
                  <p:embed/>
                </p:oleObj>
              </mc:Choice>
              <mc:Fallback>
                <p:oleObj name="Equation" r:id="rId3" imgW="9779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4723" y="2837093"/>
                        <a:ext cx="5778067" cy="14996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8938" y="4633922"/>
            <a:ext cx="76493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is a </a:t>
            </a:r>
            <a:r>
              <a:rPr lang="en-US" sz="5400" dirty="0" err="1" smtClean="0">
                <a:latin typeface="Comic Sans MS"/>
                <a:cs typeface="Comic Sans MS"/>
              </a:rPr>
              <a:t>surjective</a:t>
            </a:r>
            <a:r>
              <a:rPr lang="en-US" sz="5400" dirty="0" smtClean="0">
                <a:latin typeface="Comic Sans MS"/>
                <a:cs typeface="Comic Sans MS"/>
              </a:rPr>
              <a:t> function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51000" y="111707"/>
            <a:ext cx="7036982" cy="1347370"/>
            <a:chOff x="1651000" y="111707"/>
            <a:chExt cx="7036982" cy="1347370"/>
          </a:xfrm>
        </p:grpSpPr>
        <p:sp>
          <p:nvSpPr>
            <p:cNvPr id="9" name="Title 1"/>
            <p:cNvSpPr txBox="1">
              <a:spLocks/>
            </p:cNvSpPr>
            <p:nvPr/>
          </p:nvSpPr>
          <p:spPr bwMode="auto">
            <a:xfrm>
              <a:off x="1651000" y="363537"/>
              <a:ext cx="7036982" cy="1095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Comic Sans MS" pitchFamily="66" charset="0"/>
                  <a:ea typeface="+mj-ea"/>
                  <a:cs typeface="Comic Sans MS"/>
                </a:defRPr>
              </a:lvl1pPr>
              <a:lvl2pPr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2pPr>
              <a:lvl3pPr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3pPr>
              <a:lvl4pPr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4pPr>
              <a:lvl5pPr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l"/>
              <a:r>
                <a:rPr lang="en-US" sz="4000" dirty="0" smtClean="0"/>
                <a:t>Sequences of </a:t>
              </a:r>
              <a:endParaRPr lang="en-US" sz="4000" dirty="0"/>
            </a:p>
          </p:txBody>
        </p:sp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9659761"/>
                </p:ext>
              </p:extLst>
            </p:nvPr>
          </p:nvGraphicFramePr>
          <p:xfrm>
            <a:off x="5254442" y="111707"/>
            <a:ext cx="1171739" cy="11717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17" name="Equation" r:id="rId5" imgW="215900" imgH="215900" progId="Equation.DSMT4">
                    <p:embed/>
                  </p:oleObj>
                </mc:Choice>
                <mc:Fallback>
                  <p:oleObj name="Equation" r:id="rId5" imgW="2159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254442" y="111707"/>
                          <a:ext cx="1171739" cy="11717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0111426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32648"/>
              </p:ext>
            </p:extLst>
          </p:nvPr>
        </p:nvGraphicFramePr>
        <p:xfrm>
          <a:off x="1534642" y="1877886"/>
          <a:ext cx="6101151" cy="1641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2" name="Equation" r:id="rId3" imgW="990600" imgH="266700" progId="Equation.DSMT4">
                  <p:embed/>
                </p:oleObj>
              </mc:Choice>
              <mc:Fallback>
                <p:oleObj name="Equation" r:id="rId3" imgW="9906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4642" y="1877886"/>
                        <a:ext cx="6101151" cy="1641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378319" y="3706036"/>
            <a:ext cx="8379893" cy="1589874"/>
            <a:chOff x="567487" y="3706036"/>
            <a:chExt cx="8379893" cy="1589874"/>
          </a:xfrm>
        </p:grpSpPr>
        <p:sp>
          <p:nvSpPr>
            <p:cNvPr id="6" name="TextBox 5"/>
            <p:cNvSpPr txBox="1"/>
            <p:nvPr/>
          </p:nvSpPr>
          <p:spPr>
            <a:xfrm>
              <a:off x="567487" y="4147564"/>
              <a:ext cx="837989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lvl="0" indent="-342900">
                <a:spcBef>
                  <a:spcPct val="20000"/>
                </a:spcBef>
              </a:pPr>
              <a:r>
                <a:rPr lang="en-US" sz="6000" dirty="0" smtClean="0">
                  <a:latin typeface="Comic Sans MS"/>
                  <a:cs typeface="Comic Sans MS"/>
                </a:rPr>
                <a:t>So     </a:t>
              </a:r>
              <a:r>
                <a:rPr lang="en-US" sz="6000" kern="0" dirty="0" smtClean="0">
                  <a:solidFill>
                    <a:srgbClr val="000000"/>
                  </a:solidFill>
                  <a:latin typeface="Comic Sans MS" pitchFamily="66" charset="0"/>
                  <a:cs typeface="Comic Sans MS"/>
                </a:rPr>
                <a:t>        is </a:t>
              </a:r>
              <a:r>
                <a:rPr lang="en-US" sz="6000" kern="0" dirty="0" smtClean="0">
                  <a:solidFill>
                    <a:srgbClr val="9933FF"/>
                  </a:solidFill>
                  <a:latin typeface="Comic Sans MS" pitchFamily="66" charset="0"/>
                  <a:cs typeface="Comic Sans MS"/>
                </a:rPr>
                <a:t>countable</a:t>
              </a:r>
              <a:endParaRPr lang="en-US" sz="6000" kern="0" dirty="0">
                <a:solidFill>
                  <a:srgbClr val="9933FF"/>
                </a:solidFill>
                <a:latin typeface="Comic Sans MS" pitchFamily="66" charset="0"/>
                <a:cs typeface="Comic Sans MS"/>
              </a:endParaRPr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271080"/>
                </p:ext>
              </p:extLst>
            </p:nvPr>
          </p:nvGraphicFramePr>
          <p:xfrm>
            <a:off x="1742921" y="3706036"/>
            <a:ext cx="2783330" cy="15898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43" name="Equation" r:id="rId5" imgW="444500" imgH="254000" progId="Equation.DSMT4">
                    <p:embed/>
                  </p:oleObj>
                </mc:Choice>
                <mc:Fallback>
                  <p:oleObj name="Equation" r:id="rId5" imgW="444500" imgH="254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42921" y="3706036"/>
                          <a:ext cx="2783330" cy="15898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9"/>
          <p:cNvGrpSpPr/>
          <p:nvPr/>
        </p:nvGrpSpPr>
        <p:grpSpPr>
          <a:xfrm>
            <a:off x="1651000" y="111707"/>
            <a:ext cx="7036982" cy="1347370"/>
            <a:chOff x="1651000" y="111707"/>
            <a:chExt cx="7036982" cy="1347370"/>
          </a:xfrm>
        </p:grpSpPr>
        <p:sp>
          <p:nvSpPr>
            <p:cNvPr id="11" name="Title 1"/>
            <p:cNvSpPr txBox="1">
              <a:spLocks/>
            </p:cNvSpPr>
            <p:nvPr/>
          </p:nvSpPr>
          <p:spPr bwMode="auto">
            <a:xfrm>
              <a:off x="1651000" y="363537"/>
              <a:ext cx="7036982" cy="1095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Comic Sans MS" pitchFamily="66" charset="0"/>
                  <a:ea typeface="+mj-ea"/>
                  <a:cs typeface="Comic Sans MS"/>
                </a:defRPr>
              </a:lvl1pPr>
              <a:lvl2pPr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2pPr>
              <a:lvl3pPr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3pPr>
              <a:lvl4pPr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4pPr>
              <a:lvl5pPr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2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l"/>
              <a:r>
                <a:rPr lang="en-US" sz="4000" dirty="0" smtClean="0"/>
                <a:t>Sequences of </a:t>
              </a:r>
              <a:endParaRPr lang="en-US" sz="4000" dirty="0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2782039"/>
                </p:ext>
              </p:extLst>
            </p:nvPr>
          </p:nvGraphicFramePr>
          <p:xfrm>
            <a:off x="5254442" y="111707"/>
            <a:ext cx="1171739" cy="11717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44" name="Equation" r:id="rId7" imgW="215900" imgH="215900" progId="Equation.DSMT4">
                    <p:embed/>
                  </p:oleObj>
                </mc:Choice>
                <mc:Fallback>
                  <p:oleObj name="Equation" r:id="rId7" imgW="2159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254442" y="111707"/>
                          <a:ext cx="1171739" cy="11717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2446531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21492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</a:t>
            </a:r>
            <a:r>
              <a:rPr lang="en-US" sz="4000" dirty="0" err="1" smtClean="0"/>
              <a:t>Uncountability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Lemma.</a:t>
            </a:r>
          </a:p>
          <a:p>
            <a:r>
              <a:rPr lang="en-US" sz="4400" dirty="0" smtClean="0"/>
              <a:t>If </a:t>
            </a:r>
            <a:r>
              <a:rPr lang="en-US" sz="4400" dirty="0" smtClean="0">
                <a:solidFill>
                  <a:srgbClr val="0000FF"/>
                </a:solidFill>
              </a:rPr>
              <a:t>U</a:t>
            </a:r>
            <a:r>
              <a:rPr lang="en-US" sz="4400" dirty="0" smtClean="0"/>
              <a:t> </a:t>
            </a:r>
            <a:r>
              <a:rPr lang="en-US" sz="4400" dirty="0"/>
              <a:t>is an </a:t>
            </a:r>
            <a:r>
              <a:rPr lang="en-US" sz="4400" dirty="0">
                <a:solidFill>
                  <a:srgbClr val="9751CB"/>
                </a:solidFill>
              </a:rPr>
              <a:t>uncountable</a:t>
            </a:r>
            <a:r>
              <a:rPr lang="en-US" sz="4400" dirty="0"/>
              <a:t> set </a:t>
            </a:r>
            <a:r>
              <a:rPr lang="en-US" sz="4400" dirty="0" smtClean="0"/>
              <a:t>and</a:t>
            </a:r>
          </a:p>
          <a:p>
            <a:pPr algn="ctr"/>
            <a:r>
              <a:rPr lang="en-US" sz="6000" dirty="0" smtClean="0">
                <a:solidFill>
                  <a:srgbClr val="0000FF"/>
                </a:solidFill>
              </a:rPr>
              <a:t>A </a:t>
            </a:r>
            <a:r>
              <a:rPr lang="en-US" sz="6000" dirty="0" err="1" smtClean="0">
                <a:solidFill>
                  <a:srgbClr val="0000FF"/>
                </a:solidFill>
              </a:rPr>
              <a:t>surj</a:t>
            </a:r>
            <a:r>
              <a:rPr lang="en-US" sz="6000" dirty="0" smtClean="0">
                <a:solidFill>
                  <a:srgbClr val="0000FF"/>
                </a:solidFill>
              </a:rPr>
              <a:t> U</a:t>
            </a:r>
            <a:r>
              <a:rPr lang="en-US" sz="6000" dirty="0" smtClean="0"/>
              <a:t>,</a:t>
            </a:r>
          </a:p>
          <a:p>
            <a:r>
              <a:rPr lang="en-US" sz="4400" dirty="0" smtClean="0"/>
              <a:t>then </a:t>
            </a:r>
            <a:r>
              <a:rPr lang="en-US" sz="4400" dirty="0" smtClean="0">
                <a:solidFill>
                  <a:srgbClr val="0000FF"/>
                </a:solidFill>
              </a:rPr>
              <a:t>A</a:t>
            </a:r>
            <a:r>
              <a:rPr lang="en-US" sz="4400" dirty="0" smtClean="0"/>
              <a:t> </a:t>
            </a:r>
            <a:r>
              <a:rPr lang="en-US" sz="4400" dirty="0"/>
              <a:t>is </a:t>
            </a:r>
            <a:r>
              <a:rPr lang="en-US" sz="4400" dirty="0" smtClean="0">
                <a:solidFill>
                  <a:srgbClr val="9751CB"/>
                </a:solidFill>
              </a:rPr>
              <a:t>uncountable</a:t>
            </a:r>
            <a:r>
              <a:rPr lang="en-US" sz="4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0646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278" y="54040"/>
            <a:ext cx="7604472" cy="1215898"/>
          </a:xfrm>
        </p:spPr>
        <p:txBody>
          <a:bodyPr/>
          <a:lstStyle/>
          <a:p>
            <a:r>
              <a:rPr lang="en-US" sz="3200" dirty="0" smtClean="0"/>
              <a:t>The Real Numbers are Uncountable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7604" y="1154370"/>
            <a:ext cx="5906780" cy="966695"/>
          </a:xfrm>
        </p:spPr>
        <p:txBody>
          <a:bodyPr/>
          <a:lstStyle/>
          <a:p>
            <a:r>
              <a:rPr lang="en-US" sz="4400" dirty="0" smtClean="0"/>
              <a:t>Decimal expansions:</a:t>
            </a:r>
          </a:p>
          <a:p>
            <a:endParaRPr lang="en-US" sz="4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457876"/>
              </p:ext>
            </p:extLst>
          </p:nvPr>
        </p:nvGraphicFramePr>
        <p:xfrm>
          <a:off x="654504" y="2256164"/>
          <a:ext cx="7520036" cy="4116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2133600" imgH="1168400" progId="Equation.DSMT4">
                  <p:embed/>
                </p:oleObj>
              </mc:Choice>
              <mc:Fallback>
                <p:oleObj name="Equation" r:id="rId3" imgW="2133600" imgH="116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4504" y="2256164"/>
                        <a:ext cx="7520036" cy="4116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425779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7603" y="1140860"/>
            <a:ext cx="7082286" cy="1074775"/>
          </a:xfrm>
        </p:spPr>
        <p:txBody>
          <a:bodyPr/>
          <a:lstStyle/>
          <a:p>
            <a:r>
              <a:rPr lang="en-US" sz="4400" dirty="0" smtClean="0">
                <a:solidFill>
                  <a:srgbClr val="E45ECA"/>
                </a:solidFill>
              </a:rPr>
              <a:t>b(</a:t>
            </a:r>
            <a:r>
              <a:rPr lang="en-US" sz="4400" dirty="0" smtClean="0">
                <a:solidFill>
                  <a:srgbClr val="0000FF"/>
                </a:solidFill>
              </a:rPr>
              <a:t>r</a:t>
            </a:r>
            <a:r>
              <a:rPr lang="en-US" sz="4400" dirty="0" smtClean="0">
                <a:solidFill>
                  <a:srgbClr val="E45ECA"/>
                </a:solidFill>
              </a:rPr>
              <a:t>)</a:t>
            </a:r>
            <a:r>
              <a:rPr lang="en-US" sz="4400" dirty="0" smtClean="0"/>
              <a:t> ::= </a:t>
            </a:r>
            <a:r>
              <a:rPr lang="en-US" sz="4400" dirty="0" smtClean="0">
                <a:solidFill>
                  <a:srgbClr val="0000FF"/>
                </a:solidFill>
              </a:rPr>
              <a:t>0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0000FF"/>
                </a:solidFill>
              </a:rPr>
              <a:t>1 </a:t>
            </a:r>
            <a:r>
              <a:rPr lang="en-US" sz="4400" dirty="0" smtClean="0"/>
              <a:t>decimals of </a:t>
            </a:r>
            <a:r>
              <a:rPr lang="en-US" sz="4400" dirty="0" smtClean="0">
                <a:solidFill>
                  <a:srgbClr val="0000FF"/>
                </a:solidFill>
              </a:rPr>
              <a:t>r</a:t>
            </a:r>
          </a:p>
          <a:p>
            <a:endParaRPr lang="en-US" sz="4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245458"/>
              </p:ext>
            </p:extLst>
          </p:nvPr>
        </p:nvGraphicFramePr>
        <p:xfrm>
          <a:off x="654504" y="2256164"/>
          <a:ext cx="7520036" cy="4116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2" name="Equation" r:id="rId3" imgW="2133600" imgH="1168400" progId="Equation.DSMT4">
                  <p:embed/>
                </p:oleObj>
              </mc:Choice>
              <mc:Fallback>
                <p:oleObj name="Equation" r:id="rId3" imgW="2133600" imgH="116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4504" y="2256164"/>
                        <a:ext cx="7520036" cy="4116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94278" y="54040"/>
            <a:ext cx="7604472" cy="1215898"/>
          </a:xfrm>
        </p:spPr>
        <p:txBody>
          <a:bodyPr/>
          <a:lstStyle/>
          <a:p>
            <a:r>
              <a:rPr lang="en-US" sz="3200" dirty="0" smtClean="0"/>
              <a:t>The Real Numbers are Uncountable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6445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248137"/>
              </p:ext>
            </p:extLst>
          </p:nvPr>
        </p:nvGraphicFramePr>
        <p:xfrm>
          <a:off x="520700" y="2255838"/>
          <a:ext cx="7788275" cy="411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2" name="Equation" r:id="rId3" imgW="2209800" imgH="1168400" progId="Equation.DSMT4">
                  <p:embed/>
                </p:oleObj>
              </mc:Choice>
              <mc:Fallback>
                <p:oleObj name="Equation" r:id="rId3" imgW="2209800" imgH="116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0700" y="2255838"/>
                        <a:ext cx="7788275" cy="411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97603" y="1140860"/>
            <a:ext cx="7082286" cy="1074775"/>
          </a:xfrm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b(r)</a:t>
            </a:r>
            <a:r>
              <a:rPr lang="en-US" sz="4400" dirty="0" smtClean="0"/>
              <a:t> ::= </a:t>
            </a:r>
            <a:r>
              <a:rPr lang="en-US" sz="4400" dirty="0" smtClean="0">
                <a:solidFill>
                  <a:srgbClr val="0000FF"/>
                </a:solidFill>
              </a:rPr>
              <a:t>0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0000FF"/>
                </a:solidFill>
              </a:rPr>
              <a:t>1 </a:t>
            </a:r>
            <a:r>
              <a:rPr lang="en-US" sz="4400" dirty="0" smtClean="0"/>
              <a:t>decimals of </a:t>
            </a:r>
            <a:r>
              <a:rPr lang="en-US" sz="4400" dirty="0" smtClean="0">
                <a:solidFill>
                  <a:srgbClr val="0000FF"/>
                </a:solidFill>
              </a:rPr>
              <a:t>r</a:t>
            </a:r>
          </a:p>
          <a:p>
            <a:endParaRPr lang="en-US" sz="4400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94278" y="54040"/>
            <a:ext cx="7604472" cy="1215898"/>
          </a:xfrm>
        </p:spPr>
        <p:txBody>
          <a:bodyPr/>
          <a:lstStyle/>
          <a:p>
            <a:r>
              <a:rPr lang="en-US" sz="3200" dirty="0" smtClean="0"/>
              <a:t>The Real Numbers are Uncountable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8588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220615"/>
              </p:ext>
            </p:extLst>
          </p:nvPr>
        </p:nvGraphicFramePr>
        <p:xfrm>
          <a:off x="520700" y="2144713"/>
          <a:ext cx="7788275" cy="434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4" name="Equation" r:id="rId3" imgW="2209800" imgH="1231900" progId="Equation.DSMT4">
                  <p:embed/>
                </p:oleObj>
              </mc:Choice>
              <mc:Fallback>
                <p:oleObj name="Equation" r:id="rId3" imgW="2209800" imgH="1231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0700" y="2144713"/>
                        <a:ext cx="7788275" cy="434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97603" y="1140860"/>
            <a:ext cx="7082286" cy="1074775"/>
          </a:xfrm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b(r)</a:t>
            </a:r>
            <a:r>
              <a:rPr lang="en-US" sz="4400" dirty="0" smtClean="0"/>
              <a:t> ::= </a:t>
            </a:r>
            <a:r>
              <a:rPr lang="en-US" sz="4400" dirty="0" smtClean="0">
                <a:solidFill>
                  <a:srgbClr val="0000FF"/>
                </a:solidFill>
              </a:rPr>
              <a:t>0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0000FF"/>
                </a:solidFill>
              </a:rPr>
              <a:t>1 </a:t>
            </a:r>
            <a:r>
              <a:rPr lang="en-US" sz="4400" dirty="0" smtClean="0"/>
              <a:t>decimals of </a:t>
            </a:r>
            <a:r>
              <a:rPr lang="en-US" sz="4400" dirty="0" smtClean="0">
                <a:solidFill>
                  <a:srgbClr val="0000FF"/>
                </a:solidFill>
              </a:rPr>
              <a:t>r</a:t>
            </a:r>
          </a:p>
          <a:p>
            <a:endParaRPr lang="en-US" sz="4400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94278" y="54040"/>
            <a:ext cx="7604472" cy="1215898"/>
          </a:xfrm>
        </p:spPr>
        <p:txBody>
          <a:bodyPr/>
          <a:lstStyle/>
          <a:p>
            <a:r>
              <a:rPr lang="en-US" sz="3200" dirty="0" smtClean="0"/>
              <a:t>The Real Numbers are Uncountable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02442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993720"/>
              </p:ext>
            </p:extLst>
          </p:nvPr>
        </p:nvGraphicFramePr>
        <p:xfrm>
          <a:off x="520700" y="2055813"/>
          <a:ext cx="7788275" cy="451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7" name="Equation" r:id="rId3" imgW="2209800" imgH="1282700" progId="Equation.DSMT4">
                  <p:embed/>
                </p:oleObj>
              </mc:Choice>
              <mc:Fallback>
                <p:oleObj name="Equation" r:id="rId3" imgW="2209800" imgH="1282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0700" y="2055813"/>
                        <a:ext cx="7788275" cy="451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97603" y="1140860"/>
            <a:ext cx="7082286" cy="1074775"/>
          </a:xfrm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b(r)</a:t>
            </a:r>
            <a:r>
              <a:rPr lang="en-US" sz="4400" dirty="0" smtClean="0"/>
              <a:t> ::= </a:t>
            </a:r>
            <a:r>
              <a:rPr lang="en-US" sz="4400" dirty="0" smtClean="0">
                <a:solidFill>
                  <a:srgbClr val="0000FF"/>
                </a:solidFill>
              </a:rPr>
              <a:t>0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0000FF"/>
                </a:solidFill>
              </a:rPr>
              <a:t>1 </a:t>
            </a:r>
            <a:r>
              <a:rPr lang="en-US" sz="4400" dirty="0" smtClean="0"/>
              <a:t>decimals of </a:t>
            </a:r>
            <a:r>
              <a:rPr lang="en-US" sz="4400" dirty="0" smtClean="0">
                <a:solidFill>
                  <a:srgbClr val="0000FF"/>
                </a:solidFill>
              </a:rPr>
              <a:t>r</a:t>
            </a:r>
          </a:p>
          <a:p>
            <a:endParaRPr lang="en-US" sz="4400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94278" y="54040"/>
            <a:ext cx="7604472" cy="1215898"/>
          </a:xfrm>
        </p:spPr>
        <p:txBody>
          <a:bodyPr/>
          <a:lstStyle/>
          <a:p>
            <a:r>
              <a:rPr lang="en-US" sz="3200" dirty="0" smtClean="0"/>
              <a:t>The Real Numbers are Uncountable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65239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165896"/>
              </p:ext>
            </p:extLst>
          </p:nvPr>
        </p:nvGraphicFramePr>
        <p:xfrm>
          <a:off x="141288" y="1878013"/>
          <a:ext cx="8548687" cy="487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1" name="Equation" r:id="rId3" imgW="2425700" imgH="1384300" progId="Equation.DSMT4">
                  <p:embed/>
                </p:oleObj>
              </mc:Choice>
              <mc:Fallback>
                <p:oleObj name="Equation" r:id="rId3" imgW="2425700" imgH="1384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288" y="1878013"/>
                        <a:ext cx="8548687" cy="487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97603" y="1140860"/>
            <a:ext cx="7082286" cy="1074775"/>
          </a:xfrm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b(r)</a:t>
            </a:r>
            <a:r>
              <a:rPr lang="en-US" sz="4400" dirty="0" smtClean="0"/>
              <a:t> ::= </a:t>
            </a:r>
            <a:r>
              <a:rPr lang="en-US" sz="4400" dirty="0" smtClean="0">
                <a:solidFill>
                  <a:srgbClr val="0000FF"/>
                </a:solidFill>
              </a:rPr>
              <a:t>0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0000FF"/>
                </a:solidFill>
              </a:rPr>
              <a:t>1 </a:t>
            </a:r>
            <a:r>
              <a:rPr lang="en-US" sz="4400" dirty="0" smtClean="0"/>
              <a:t>decimals of </a:t>
            </a:r>
            <a:r>
              <a:rPr lang="en-US" sz="4400" dirty="0" smtClean="0">
                <a:solidFill>
                  <a:srgbClr val="0000FF"/>
                </a:solidFill>
              </a:rPr>
              <a:t>r</a:t>
            </a:r>
          </a:p>
          <a:p>
            <a:endParaRPr lang="en-US" sz="4400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94278" y="54040"/>
            <a:ext cx="7604472" cy="1215898"/>
          </a:xfrm>
        </p:spPr>
        <p:txBody>
          <a:bodyPr/>
          <a:lstStyle/>
          <a:p>
            <a:r>
              <a:rPr lang="en-US" sz="3200" dirty="0" smtClean="0"/>
              <a:t>The Real Numbers are Uncountable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03208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94278" y="54040"/>
            <a:ext cx="7604472" cy="1215898"/>
          </a:xfrm>
        </p:spPr>
        <p:txBody>
          <a:bodyPr/>
          <a:lstStyle/>
          <a:p>
            <a:r>
              <a:rPr lang="en-US" sz="3200" dirty="0" smtClean="0"/>
              <a:t>The Real Numbers are Uncountable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62071" y="3742264"/>
            <a:ext cx="76493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is a </a:t>
            </a:r>
            <a:r>
              <a:rPr lang="en-US" sz="5400" dirty="0" err="1" smtClean="0">
                <a:latin typeface="Comic Sans MS"/>
                <a:cs typeface="Comic Sans MS"/>
              </a:rPr>
              <a:t>surjective</a:t>
            </a:r>
            <a:r>
              <a:rPr lang="en-US" sz="5400" dirty="0" smtClean="0">
                <a:latin typeface="Comic Sans MS"/>
                <a:cs typeface="Comic Sans MS"/>
              </a:rPr>
              <a:t> function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826819"/>
              </p:ext>
            </p:extLst>
          </p:nvPr>
        </p:nvGraphicFramePr>
        <p:xfrm>
          <a:off x="2341416" y="1931925"/>
          <a:ext cx="4766238" cy="1894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6" name="Equation" r:id="rId3" imgW="990600" imgH="393700" progId="Equation.DSMT4">
                  <p:embed/>
                </p:oleObj>
              </mc:Choice>
              <mc:Fallback>
                <p:oleObj name="Equation" r:id="rId3" imgW="9906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1416" y="1931925"/>
                        <a:ext cx="4766238" cy="1894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6873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5342</TotalTime>
  <Words>197</Words>
  <Application>Microsoft Macintosh PowerPoint</Application>
  <PresentationFormat>On-screen Show (4:3)</PresentationFormat>
  <Paragraphs>42</Paragraphs>
  <Slides>16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1_Custom Design</vt:lpstr>
      <vt:lpstr>MathType 6.0 Equation</vt:lpstr>
      <vt:lpstr>PowerPoint Presentation</vt:lpstr>
      <vt:lpstr>Proving Uncountability</vt:lpstr>
      <vt:lpstr>The Real Numbers are Uncountable</vt:lpstr>
      <vt:lpstr>The Real Numbers are Uncountable</vt:lpstr>
      <vt:lpstr>The Real Numbers are Uncountable</vt:lpstr>
      <vt:lpstr>The Real Numbers are Uncountable</vt:lpstr>
      <vt:lpstr>The Real Numbers are Uncountable</vt:lpstr>
      <vt:lpstr>The Real Numbers are Uncountable</vt:lpstr>
      <vt:lpstr>The Real Numbers are Uncountable</vt:lpstr>
      <vt:lpstr>The Real Numbers are Uncountable</vt:lpstr>
      <vt:lpstr>Proving countability</vt:lpstr>
      <vt:lpstr>Sequences of positive ints</vt:lpstr>
      <vt:lpstr>PowerPoint Presentation</vt:lpstr>
      <vt:lpstr>PowerPoint Presentation</vt:lpstr>
      <vt:lpstr>PowerPoint Presentation</vt:lpstr>
      <vt:lpstr>PowerPoint Presentation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468</cp:revision>
  <cp:lastPrinted>2012-02-28T22:57:23Z</cp:lastPrinted>
  <dcterms:created xsi:type="dcterms:W3CDTF">2011-02-18T03:43:54Z</dcterms:created>
  <dcterms:modified xsi:type="dcterms:W3CDTF">2014-03-02T00:21:50Z</dcterms:modified>
</cp:coreProperties>
</file>