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901" r:id="rId2"/>
    <p:sldId id="866" r:id="rId3"/>
    <p:sldId id="900" r:id="rId4"/>
    <p:sldId id="896" r:id="rId5"/>
    <p:sldId id="829" r:id="rId6"/>
    <p:sldId id="861" r:id="rId7"/>
    <p:sldId id="862" r:id="rId8"/>
    <p:sldId id="899" r:id="rId9"/>
    <p:sldId id="863" r:id="rId10"/>
    <p:sldId id="865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6453" autoAdjust="0"/>
  </p:normalViewPr>
  <p:slideViewPr>
    <p:cSldViewPr showGuides="1">
      <p:cViewPr varScale="1">
        <p:scale>
          <a:sx n="104" d="100"/>
          <a:sy n="104" d="100"/>
        </p:scale>
        <p:origin x="-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3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9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5, 2014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47675" y="1528763"/>
            <a:ext cx="831532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8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9600" b="1" smtClean="0"/>
              <a:t>Prime</a:t>
            </a:r>
          </a:p>
          <a:p>
            <a:pPr eaLnBrk="1" hangingPunct="1"/>
            <a:r>
              <a:rPr lang="en-US" sz="9600" b="1" smtClean="0"/>
              <a:t>Factorization</a:t>
            </a:r>
            <a:endParaRPr lang="en-US" sz="9600" b="1" dirty="0" smtClean="0"/>
          </a:p>
        </p:txBody>
      </p:sp>
    </p:spTree>
    <p:extLst>
      <p:ext uri="{BB962C8B-B14F-4D97-AF65-F5344CB8AC3E}">
        <p14:creationId xmlns:p14="http://schemas.microsoft.com/office/powerpoint/2010/main" val="386377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Cor</a:t>
            </a:r>
            <a:r>
              <a:rPr lang="en-US" sz="4800" dirty="0" smtClean="0"/>
              <a:t>:</a:t>
            </a:r>
            <a:r>
              <a:rPr lang="en-US" sz="6000" dirty="0" smtClean="0"/>
              <a:t>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0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noFill/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decreasing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04800" y="1371600"/>
            <a:ext cx="8305800" cy="41910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D3851385-812A-493F-95C9-342353735912}" type="slidenum">
              <a:rPr lang="en-US" sz="1200" smtClean="0"/>
              <a:pPr/>
              <a:t>3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067800" cy="3505200"/>
          </a:xfrm>
        </p:spPr>
        <p:txBody>
          <a:bodyPr/>
          <a:lstStyle/>
          <a:p>
            <a:r>
              <a:rPr lang="en-US" sz="4800" dirty="0" smtClean="0">
                <a:solidFill>
                  <a:srgbClr val="CB10A8"/>
                </a:solidFill>
              </a:rPr>
              <a:t>Example</a:t>
            </a:r>
            <a:r>
              <a:rPr lang="en-US" sz="4800" dirty="0">
                <a:solidFill>
                  <a:srgbClr val="CB10A8"/>
                </a:solidFill>
              </a:rPr>
              <a:t>:</a:t>
            </a:r>
          </a:p>
          <a:p>
            <a:r>
              <a:rPr lang="en-US" sz="6000" dirty="0" smtClean="0"/>
              <a:t>  61394323221 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endParaRPr lang="en-US" sz="6000" dirty="0">
              <a:solidFill>
                <a:srgbClr val="000000"/>
              </a:solidFill>
            </a:endParaRPr>
          </a:p>
          <a:p>
            <a:pPr algn="ctr"/>
            <a:r>
              <a:rPr lang="en-US" sz="6000" dirty="0" smtClean="0"/>
              <a:t>53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37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37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37</a:t>
            </a:r>
            <a:r>
              <a:rPr lang="en-US" sz="6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11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 smtClean="0"/>
              <a:t>11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 smtClean="0"/>
              <a:t>7</a:t>
            </a:r>
            <a:r>
              <a:rPr lang="en-US" sz="6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 smtClean="0"/>
              <a:t>3</a:t>
            </a:r>
            <a:endParaRPr lang="en-US" sz="6000" dirty="0"/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729956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CB10A8"/>
                </a:solidFill>
              </a:rPr>
              <a:t>Lemma: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dirty="0" smtClean="0"/>
              <a:t> prime and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|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ab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implies 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/>
              <a:t>or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p|b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CB10A8"/>
                </a:solidFill>
              </a:rPr>
              <a:t>pf</a:t>
            </a:r>
            <a:r>
              <a:rPr lang="en-US" sz="4400" dirty="0" smtClean="0">
                <a:solidFill>
                  <a:srgbClr val="CB10A8"/>
                </a:solidFill>
              </a:rPr>
              <a:t>:</a:t>
            </a:r>
            <a:r>
              <a:rPr lang="en-US" sz="4800" dirty="0" smtClean="0"/>
              <a:t> say </a:t>
            </a:r>
            <a:r>
              <a:rPr lang="en-US" sz="48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), </a:t>
            </a:r>
            <a:r>
              <a:rPr lang="en-US" sz="4800" dirty="0" smtClean="0"/>
              <a:t>so </a:t>
            </a:r>
            <a:r>
              <a:rPr lang="en-US" sz="4800" dirty="0" err="1" smtClean="0">
                <a:solidFill>
                  <a:srgbClr val="0000CC"/>
                </a:solidFill>
              </a:rPr>
              <a:t>gcd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p,a</a:t>
            </a:r>
            <a:r>
              <a:rPr lang="en-US" sz="4800" dirty="0" smtClean="0">
                <a:solidFill>
                  <a:srgbClr val="0000CC"/>
                </a:solidFill>
              </a:rPr>
              <a:t>) = 1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sa</a:t>
            </a:r>
            <a:r>
              <a:rPr lang="en-US" sz="6000" dirty="0" smtClean="0">
                <a:solidFill>
                  <a:srgbClr val="0000CC"/>
                </a:solidFill>
              </a:rPr>
              <a:t>    +  </a:t>
            </a:r>
            <a:r>
              <a:rPr lang="en-US" sz="6000" dirty="0" err="1" smtClean="0">
                <a:solidFill>
                  <a:srgbClr val="0000CC"/>
                </a:solidFill>
              </a:rPr>
              <a:t>tp</a:t>
            </a:r>
            <a:r>
              <a:rPr lang="en-US" sz="6000" dirty="0" smtClean="0">
                <a:solidFill>
                  <a:srgbClr val="0000CC"/>
                </a:solidFill>
              </a:rPr>
              <a:t>     = 1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02367"/>
              </p:ext>
            </p:extLst>
          </p:nvPr>
        </p:nvGraphicFramePr>
        <p:xfrm>
          <a:off x="2286000" y="2743200"/>
          <a:ext cx="1447800" cy="326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4" imgW="152400" imgH="457200" progId="Equation.DSMT4">
                  <p:embed/>
                </p:oleObj>
              </mc:Choice>
              <mc:Fallback>
                <p:oleObj name="Equation" r:id="rId4" imgW="15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1447800" cy="3263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400800" y="2819400"/>
            <a:ext cx="2209800" cy="3200400"/>
            <a:chOff x="6400800" y="2819400"/>
            <a:chExt cx="2209800" cy="3200400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6400800" y="5036403"/>
              <a:ext cx="808034" cy="83099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CB10A8"/>
                  </a:solidFill>
                </a:rPr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770005"/>
                </p:ext>
              </p:extLst>
            </p:nvPr>
          </p:nvGraphicFramePr>
          <p:xfrm>
            <a:off x="7302151" y="2819400"/>
            <a:ext cx="1308449" cy="320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Equation" r:id="rId6" imgW="139700" imgH="482600" progId="Equation.3">
                    <p:embed/>
                  </p:oleObj>
                </mc:Choice>
                <mc:Fallback>
                  <p:oleObj name="Equation" r:id="rId6" imgW="1397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2151" y="2819400"/>
                          <a:ext cx="1308449" cy="320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2147"/>
              </p:ext>
            </p:extLst>
          </p:nvPr>
        </p:nvGraphicFramePr>
        <p:xfrm>
          <a:off x="4495801" y="2743200"/>
          <a:ext cx="136297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8" imgW="139700" imgH="457200" progId="Equation.DSMT4">
                  <p:embed/>
                </p:oleObj>
              </mc:Choice>
              <mc:Fallback>
                <p:oleObj name="Equation" r:id="rId8" imgW="139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2743200"/>
                        <a:ext cx="1362976" cy="335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95600" y="3632537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FF"/>
                </a:solidFill>
              </a:rPr>
              <a:t>b         b       </a:t>
            </a:r>
            <a:r>
              <a:rPr lang="en-US" sz="6000" baseline="-25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b      </a:t>
            </a:r>
          </a:p>
        </p:txBody>
      </p:sp>
    </p:spTree>
    <p:extLst>
      <p:ext uri="{BB962C8B-B14F-4D97-AF65-F5344CB8AC3E}">
        <p14:creationId xmlns:p14="http://schemas.microsoft.com/office/powerpoint/2010/main" val="223905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</a:t>
            </a:r>
            <a:r>
              <a:rPr lang="en-US" sz="4000" dirty="0" smtClean="0"/>
              <a:t>suppose not. choose smallest </a:t>
            </a:r>
            <a:r>
              <a:rPr lang="en-US" sz="4000" dirty="0" smtClean="0">
                <a:solidFill>
                  <a:srgbClr val="0000CC"/>
                </a:solidFill>
              </a:rPr>
              <a:t>n</a:t>
            </a:r>
            <a:r>
              <a:rPr lang="en-US" sz="4000" i="1" dirty="0" smtClean="0">
                <a:solidFill>
                  <a:srgbClr val="0000CC"/>
                </a:solidFill>
              </a:rPr>
              <a:t> </a:t>
            </a:r>
            <a:r>
              <a:rPr lang="en-US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solidFill>
                  <a:srgbClr val="0000CC"/>
                </a:solidFill>
              </a:rPr>
              <a:t>1</a:t>
            </a:r>
            <a:r>
              <a:rPr lang="en-US" sz="4000" dirty="0" smtClean="0"/>
              <a:t>:</a:t>
            </a:r>
            <a:endParaRPr lang="en-US" sz="3600" dirty="0" smtClean="0"/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n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4800" baseline="-25000" dirty="0" smtClean="0">
                <a:solidFill>
                  <a:srgbClr val="0000FF"/>
                </a:solidFill>
              </a:rPr>
              <a:t> 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800" dirty="0" smtClean="0"/>
              <a:t>If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/>
              <a:t>, then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>
                <a:solidFill>
                  <a:srgbClr val="0000FF"/>
                </a:solidFill>
              </a:rPr>
              <a:t>···</a:t>
            </a:r>
            <a:r>
              <a:rPr lang="en-US" sz="4800" dirty="0" err="1">
                <a:solidFill>
                  <a:srgbClr val="0000FF"/>
                </a:solidFill>
              </a:rPr>
              <a:t>p</a:t>
            </a:r>
            <a:r>
              <a:rPr lang="en-US" sz="4800" baseline="-25000" dirty="0" err="1">
                <a:solidFill>
                  <a:srgbClr val="0000FF"/>
                </a:solidFill>
              </a:rPr>
              <a:t>k</a:t>
            </a:r>
            <a:r>
              <a:rPr lang="en-US" sz="4800" baseline="-25000" dirty="0">
                <a:solidFill>
                  <a:srgbClr val="0000CC"/>
                </a:solidFill>
              </a:rPr>
              <a:t>  </a:t>
            </a:r>
            <a:r>
              <a:rPr lang="en-US" sz="48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is smaller </a:t>
            </a:r>
            <a:r>
              <a:rPr lang="en-US" sz="4800" dirty="0" err="1" smtClean="0"/>
              <a:t>nonunique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4800" baseline="-250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= 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800" dirty="0" smtClean="0"/>
              <a:t>So 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baseline="-25000" dirty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320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4800" dirty="0" err="1">
                <a:solidFill>
                  <a:srgbClr val="CB10A8"/>
                </a:solidFill>
              </a:rPr>
              <a:t>p</a:t>
            </a:r>
            <a:r>
              <a:rPr lang="en-US" sz="4800" dirty="0" err="1" smtClean="0">
                <a:solidFill>
                  <a:srgbClr val="CB10A8"/>
                </a:solidFill>
              </a:rPr>
              <a:t>f</a:t>
            </a:r>
            <a:r>
              <a:rPr lang="en-US" sz="4800" dirty="0" smtClean="0">
                <a:solidFill>
                  <a:srgbClr val="CB10A8"/>
                </a:solidFill>
              </a:rPr>
              <a:t>:</a:t>
            </a:r>
            <a:r>
              <a:rPr lang="en-US" sz="5400" dirty="0" smtClean="0"/>
              <a:t>  but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|n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·p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···</a:t>
            </a:r>
            <a:r>
              <a:rPr lang="en-US" sz="5400" dirty="0" err="1" smtClean="0">
                <a:solidFill>
                  <a:srgbClr val="0000FF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|p</a:t>
            </a:r>
            <a:r>
              <a:rPr lang="en-US" sz="5400" baseline="-25000" dirty="0" smtClean="0">
                <a:solidFill>
                  <a:srgbClr val="0000FF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baseline="-250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</a:rPr>
              <a:t>i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diehardprimes</a:t>
            </a:r>
            <a:r>
              <a:rPr lang="en-US" sz="1400" dirty="0" smtClean="0"/>
              <a:t>.</a:t>
            </a:r>
            <a:fld id="{1E83CE83-D8E2-4A50-959E-C2B83E2300DA}" type="slidenum">
              <a:rPr lang="en-US" sz="1200" smtClean="0"/>
              <a:pPr algn="r"/>
              <a:t>9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9408</TotalTime>
  <Words>393</Words>
  <Application>Microsoft Macintosh PowerPoint</Application>
  <PresentationFormat>On-screen Show (4:3)</PresentationFormat>
  <Paragraphs>65</Paragraphs>
  <Slides>10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Fundamental Thm. of Arithmetic</vt:lpstr>
      <vt:lpstr>Unique Prime Factorization</vt:lpstr>
      <vt:lpstr>Prime Divisibility</vt:lpstr>
      <vt:lpstr>Prime Divisibility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1356</cp:revision>
  <cp:lastPrinted>2012-03-05T05:28:16Z</cp:lastPrinted>
  <dcterms:created xsi:type="dcterms:W3CDTF">2011-03-02T16:56:28Z</dcterms:created>
  <dcterms:modified xsi:type="dcterms:W3CDTF">2014-03-05T03:03:57Z</dcterms:modified>
</cp:coreProperties>
</file>