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6.bin" ContentType="application/vnd.openxmlformats-officedocument.oleObject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9.xml" ContentType="application/vnd.openxmlformats-officedocument.presentationml.notesSlide+xml"/>
  <Override PartName="/ppt/embeddings/oleObject33.bin" ContentType="application/vnd.openxmlformats-officedocument.oleObject"/>
  <Override PartName="/ppt/notesSlides/notesSlide30.xml" ContentType="application/vnd.openxmlformats-officedocument.presentationml.notesSlide+xml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40"/>
  </p:notesMasterIdLst>
  <p:handoutMasterIdLst>
    <p:handoutMasterId r:id="rId41"/>
  </p:handoutMasterIdLst>
  <p:sldIdLst>
    <p:sldId id="257" r:id="rId3"/>
    <p:sldId id="360" r:id="rId4"/>
    <p:sldId id="381" r:id="rId5"/>
    <p:sldId id="377" r:id="rId6"/>
    <p:sldId id="383" r:id="rId7"/>
    <p:sldId id="384" r:id="rId8"/>
    <p:sldId id="418" r:id="rId9"/>
    <p:sldId id="417" r:id="rId10"/>
    <p:sldId id="379" r:id="rId11"/>
    <p:sldId id="419" r:id="rId12"/>
    <p:sldId id="420" r:id="rId13"/>
    <p:sldId id="389" r:id="rId14"/>
    <p:sldId id="362" r:id="rId15"/>
    <p:sldId id="422" r:id="rId16"/>
    <p:sldId id="424" r:id="rId17"/>
    <p:sldId id="423" r:id="rId18"/>
    <p:sldId id="382" r:id="rId19"/>
    <p:sldId id="402" r:id="rId20"/>
    <p:sldId id="403" r:id="rId21"/>
    <p:sldId id="404" r:id="rId22"/>
    <p:sldId id="405" r:id="rId23"/>
    <p:sldId id="348" r:id="rId24"/>
    <p:sldId id="390" r:id="rId25"/>
    <p:sldId id="395" r:id="rId26"/>
    <p:sldId id="396" r:id="rId27"/>
    <p:sldId id="397" r:id="rId28"/>
    <p:sldId id="387" r:id="rId29"/>
    <p:sldId id="388" r:id="rId30"/>
    <p:sldId id="406" r:id="rId31"/>
    <p:sldId id="407" r:id="rId32"/>
    <p:sldId id="411" r:id="rId33"/>
    <p:sldId id="408" r:id="rId34"/>
    <p:sldId id="410" r:id="rId35"/>
    <p:sldId id="412" r:id="rId36"/>
    <p:sldId id="413" r:id="rId37"/>
    <p:sldId id="415" r:id="rId38"/>
    <p:sldId id="421" r:id="rId39"/>
  </p:sldIdLst>
  <p:sldSz cx="9144000" cy="6858000" type="screen4x3"/>
  <p:notesSz cx="9601200" cy="7315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904"/>
    <a:srgbClr val="8B5622"/>
    <a:srgbClr val="F609BB"/>
    <a:srgbClr val="F50802"/>
    <a:srgbClr val="BC34AA"/>
    <a:srgbClr val="0000FF"/>
    <a:srgbClr val="008000"/>
    <a:srgbClr val="9933FF"/>
    <a:srgbClr val="9751CB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488" y="-104"/>
      </p:cViewPr>
      <p:guideLst>
        <p:guide orient="horz" pos="2159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Relationship Id="rId3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13, 2017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13, 2017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65708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77440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37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>
                <a:solidFill>
                  <a:srgbClr val="8B5622"/>
                </a:solidFill>
              </a:rPr>
              <a:t>every</a:t>
            </a:r>
            <a:r>
              <a:rPr lang="en-US" sz="4400" dirty="0" smtClean="0"/>
              <a:t>               appears as a row</a:t>
            </a:r>
            <a:r>
              <a:rPr lang="en-US" sz="4400" dirty="0" smtClean="0"/>
              <a:t>.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940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30835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71037"/>
              </p:ext>
            </p:extLst>
          </p:nvPr>
        </p:nvGraphicFramePr>
        <p:xfrm>
          <a:off x="1952118" y="493047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3047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92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F50802"/>
                </a:solidFill>
              </a:rPr>
              <a:t>un</a:t>
            </a:r>
            <a:r>
              <a:rPr lang="en-US" dirty="0" smtClean="0"/>
              <a:t>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9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0" name="Equation" r:id="rId7" imgW="2222500" imgH="393700" progId="Equation.DSMT4">
                  <p:embed/>
                </p:oleObj>
              </mc:Choice>
              <mc:Fallback>
                <p:oleObj name="Equation" r:id="rId7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06" y="1951608"/>
            <a:ext cx="1264098" cy="1075291"/>
          </a:xfrm>
        </p:spPr>
        <p:txBody>
          <a:bodyPr/>
          <a:lstStyle/>
          <a:p>
            <a:r>
              <a:rPr lang="en-US" sz="6000" dirty="0" smtClean="0"/>
              <a:t>So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44356"/>
              </p:ext>
            </p:extLst>
          </p:nvPr>
        </p:nvGraphicFramePr>
        <p:xfrm>
          <a:off x="1802698" y="1482465"/>
          <a:ext cx="6733721" cy="220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1" name="Equation" r:id="rId9" imgW="1473200" imgH="482600" progId="Equation.3">
                  <p:embed/>
                </p:oleObj>
              </mc:Choice>
              <mc:Fallback>
                <p:oleObj name="Equation" r:id="rId9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6733721" cy="220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320800" imgH="393700" progId="Equation.DSMT4">
                  <p:embed/>
                </p:oleObj>
              </mc:Choice>
              <mc:Fallback>
                <p:oleObj name="Equation" r:id="rId5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465" y="1090340"/>
            <a:ext cx="857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“Strictly smaller” is a </a:t>
            </a:r>
            <a:r>
              <a:rPr lang="en-US" sz="5400" dirty="0" smtClean="0">
                <a:solidFill>
                  <a:srgbClr val="F50802"/>
                </a:solidFill>
                <a:latin typeface="Comic Sans MS"/>
                <a:cs typeface="Comic Sans MS"/>
              </a:rPr>
              <a:t>metaphor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14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465" y="1090340"/>
            <a:ext cx="8577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“Strictly smaller” is a </a:t>
            </a:r>
            <a:r>
              <a:rPr lang="en-US" sz="5400" dirty="0" smtClean="0">
                <a:solidFill>
                  <a:srgbClr val="F50802"/>
                </a:solidFill>
                <a:latin typeface="Comic Sans MS"/>
                <a:cs typeface="Comic Sans MS"/>
              </a:rPr>
              <a:t>metaphor </a:t>
            </a:r>
            <a:r>
              <a:rPr lang="en-US" sz="5400" dirty="0" smtClean="0">
                <a:latin typeface="Comic Sans MS"/>
                <a:cs typeface="Comic Sans MS"/>
              </a:rPr>
              <a:t>meant to suggest</a:t>
            </a:r>
            <a:r>
              <a:rPr lang="en-US" sz="5400" dirty="0" smtClean="0">
                <a:solidFill>
                  <a:srgbClr val="B03904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properties of the highly technical </a:t>
            </a:r>
            <a:r>
              <a:rPr lang="en-US" sz="5400" dirty="0" smtClean="0">
                <a:latin typeface="Comic Sans MS"/>
                <a:cs typeface="Comic Sans MS"/>
              </a:rPr>
              <a:t>relation</a:t>
            </a:r>
          </a:p>
          <a:p>
            <a:pPr algn="ctr"/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strict</a:t>
            </a:r>
            <a:r>
              <a:rPr lang="en-US" sz="5400" dirty="0" smtClean="0">
                <a:latin typeface="Comic Sans MS"/>
                <a:cs typeface="Comic Sans MS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3801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10998" y="1294010"/>
            <a:ext cx="8062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50802"/>
                </a:solidFill>
                <a:latin typeface="Comic Sans MS"/>
              </a:rPr>
              <a:t>Warning!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do not </a:t>
            </a:r>
            <a:r>
              <a:rPr lang="en-US" sz="4800" dirty="0">
                <a:latin typeface="Comic Sans MS"/>
                <a:cs typeface="Comic Sans MS"/>
              </a:rPr>
              <a:t>assign  “</a:t>
            </a:r>
            <a:r>
              <a:rPr lang="en-US" sz="4800" dirty="0" smtClean="0">
                <a:latin typeface="Comic Sans MS"/>
                <a:cs typeface="Comic Sans MS"/>
              </a:rPr>
              <a:t>sizes” to infinite </a:t>
            </a:r>
            <a:r>
              <a:rPr lang="en-US" sz="4800" dirty="0" smtClean="0">
                <a:latin typeface="Comic Sans MS"/>
                <a:cs typeface="Comic Sans MS"/>
              </a:rPr>
              <a:t>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42" y="3582514"/>
            <a:ext cx="805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Informal reasoning about “strictly smaller” wil</a:t>
            </a:r>
            <a:r>
              <a:rPr lang="en-US" sz="4800" dirty="0" smtClean="0">
                <a:latin typeface="Comic Sans MS"/>
                <a:cs typeface="Comic Sans MS"/>
              </a:rPr>
              <a:t>l be misleading for</a:t>
            </a:r>
            <a:r>
              <a:rPr lang="en-US" sz="4800" dirty="0" smtClean="0">
                <a:solidFill>
                  <a:srgbClr val="9933FF"/>
                </a:solidFill>
                <a:latin typeface="Comic Sans MS"/>
                <a:cs typeface="Comic Sans MS"/>
              </a:rPr>
              <a:t> strict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09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5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</a:t>
            </a:r>
            <a:r>
              <a:rPr lang="en-US" sz="5400" b="0" dirty="0" smtClean="0">
                <a:solidFill>
                  <a:srgbClr val="F50802"/>
                </a:solidFill>
              </a:rPr>
              <a:t>un</a:t>
            </a:r>
            <a:r>
              <a:rPr lang="en-US" sz="5400" b="0" dirty="0" smtClean="0">
                <a:solidFill>
                  <a:schemeClr val="tx1"/>
                </a:solidFill>
              </a:rPr>
              <a:t>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5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pPr algn="ctr"/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4800" dirty="0" smtClean="0">
                <a:solidFill>
                  <a:srgbClr val="9751CB"/>
                </a:solidFill>
                <a:latin typeface="Comic Sans MS"/>
                <a:cs typeface="Comic Sans MS"/>
              </a:rPr>
              <a:t>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8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9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212705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03893" y="4253487"/>
            <a:ext cx="613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/>
                <a:cs typeface="Comic Sans MS"/>
              </a:rPr>
              <a:t>, so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kern="0" baseline="30000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800" b="1" kern="0" baseline="30000" dirty="0">
                <a:solidFill>
                  <a:srgbClr val="0000FF"/>
                </a:solidFill>
                <a:latin typeface="Euclid Symbol" charset="2"/>
                <a:cs typeface="Comic Sans MS"/>
              </a:rPr>
              <a:t>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7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77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34259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026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8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  <p:bldP spid="7" grpId="0" animBg="1"/>
      <p:bldP spid="11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3-12 at 12.5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177" r="9267" b="542"/>
          <a:stretch/>
        </p:blipFill>
        <p:spPr>
          <a:xfrm>
            <a:off x="-1" y="29386"/>
            <a:ext cx="9044593" cy="67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09659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68828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223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</a:t>
            </a:r>
            <a:r>
              <a:rPr lang="en-US" sz="4400" dirty="0" smtClean="0"/>
              <a:t>.</a:t>
            </a:r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0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1284</Words>
  <Application>Microsoft Macintosh PowerPoint</Application>
  <PresentationFormat>On-screen Show (4:3)</PresentationFormat>
  <Paragraphs>518</Paragraphs>
  <Slides>37</Slides>
  <Notes>31</Notes>
  <HiddenSlides>10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PowerPoint Presentation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Strictly Smaller</vt:lpstr>
      <vt:lpstr>Strictly Smaller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513</cp:revision>
  <cp:lastPrinted>2017-03-12T18:25:07Z</cp:lastPrinted>
  <dcterms:created xsi:type="dcterms:W3CDTF">2011-02-18T03:43:54Z</dcterms:created>
  <dcterms:modified xsi:type="dcterms:W3CDTF">2017-03-12T18:25:13Z</dcterms:modified>
</cp:coreProperties>
</file>