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14.bin" ContentType="application/vnd.openxmlformats-officedocument.oleObject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23.bin" ContentType="application/vnd.openxmlformats-officedocument.oleObject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29.xml" ContentType="application/vnd.openxmlformats-officedocument.presentationml.notesSlide+xml"/>
  <Override PartName="/ppt/embeddings/oleObject30.bin" ContentType="application/vnd.openxmlformats-officedocument.oleObject"/>
  <Override PartName="/ppt/notesSlides/notesSlide30.xml" ContentType="application/vnd.openxmlformats-officedocument.presentationml.notesSlide+xml"/>
  <Override PartName="/ppt/embeddings/oleObject3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35"/>
  </p:notesMasterIdLst>
  <p:handoutMasterIdLst>
    <p:handoutMasterId r:id="rId36"/>
  </p:handoutMasterIdLst>
  <p:sldIdLst>
    <p:sldId id="257" r:id="rId3"/>
    <p:sldId id="360" r:id="rId4"/>
    <p:sldId id="381" r:id="rId5"/>
    <p:sldId id="377" r:id="rId6"/>
    <p:sldId id="383" r:id="rId7"/>
    <p:sldId id="384" r:id="rId8"/>
    <p:sldId id="379" r:id="rId9"/>
    <p:sldId id="389" r:id="rId10"/>
    <p:sldId id="362" r:id="rId11"/>
    <p:sldId id="416" r:id="rId12"/>
    <p:sldId id="417" r:id="rId13"/>
    <p:sldId id="418" r:id="rId14"/>
    <p:sldId id="382" r:id="rId15"/>
    <p:sldId id="402" r:id="rId16"/>
    <p:sldId id="403" r:id="rId17"/>
    <p:sldId id="404" r:id="rId18"/>
    <p:sldId id="405" r:id="rId19"/>
    <p:sldId id="348" r:id="rId20"/>
    <p:sldId id="390" r:id="rId21"/>
    <p:sldId id="395" r:id="rId22"/>
    <p:sldId id="396" r:id="rId23"/>
    <p:sldId id="397" r:id="rId24"/>
    <p:sldId id="387" r:id="rId25"/>
    <p:sldId id="388" r:id="rId26"/>
    <p:sldId id="406" r:id="rId27"/>
    <p:sldId id="407" r:id="rId28"/>
    <p:sldId id="411" r:id="rId29"/>
    <p:sldId id="408" r:id="rId30"/>
    <p:sldId id="410" r:id="rId31"/>
    <p:sldId id="412" r:id="rId32"/>
    <p:sldId id="413" r:id="rId33"/>
    <p:sldId id="415" r:id="rId34"/>
  </p:sldIdLst>
  <p:sldSz cx="9144000" cy="6858000" type="screen4x3"/>
  <p:notesSz cx="9601200" cy="73152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9BB"/>
    <a:srgbClr val="F50802"/>
    <a:srgbClr val="BC34AA"/>
    <a:srgbClr val="0000FF"/>
    <a:srgbClr val="008000"/>
    <a:srgbClr val="9933FF"/>
    <a:srgbClr val="9751CB"/>
    <a:srgbClr val="C0E399"/>
    <a:srgbClr val="E45ECA"/>
    <a:srgbClr val="EFE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9" autoAdjust="0"/>
    <p:restoredTop sz="94617" autoAdjust="0"/>
  </p:normalViewPr>
  <p:slideViewPr>
    <p:cSldViewPr snapToGrid="0" showGuides="1">
      <p:cViewPr varScale="1">
        <p:scale>
          <a:sx n="106" d="100"/>
          <a:sy n="106" d="100"/>
        </p:scale>
        <p:origin x="-488" y="-104"/>
      </p:cViewPr>
      <p:guideLst>
        <p:guide orient="horz" pos="2159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8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3.e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09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04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33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16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43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61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2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1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38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0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09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0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Cantor.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21849" y="6515100"/>
            <a:ext cx="12713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Cantor.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  March 4, 2013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1" r:id="rId4"/>
    <p:sldLayoutId id="2147483672" r:id="rId5"/>
    <p:sldLayoutId id="2147483674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23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7.xml"/><Relationship Id="rId5" Type="http://schemas.openxmlformats.org/officeDocument/2006/relationships/oleObject" Target="../embeddings/oleObject26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14.vml"/><Relationship Id="rId2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8.xml"/><Relationship Id="rId5" Type="http://schemas.openxmlformats.org/officeDocument/2006/relationships/oleObject" Target="../embeddings/oleObject28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15.vml"/><Relationship Id="rId2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.bin"/><Relationship Id="rId12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Uncountable </a:t>
            </a:r>
          </a:p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Strictly Smaller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23465" y="1090340"/>
            <a:ext cx="8577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50802"/>
                </a:solidFill>
                <a:latin typeface="Comic Sans MS"/>
              </a:rPr>
              <a:t>Warning!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“Strictly smaller” is a </a:t>
            </a:r>
            <a:r>
              <a:rPr lang="en-US" sz="5400" dirty="0" smtClean="0">
                <a:solidFill>
                  <a:srgbClr val="F50802"/>
                </a:solidFill>
                <a:latin typeface="Comic Sans MS"/>
                <a:cs typeface="Comic Sans MS"/>
              </a:rPr>
              <a:t>metaphor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632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Strictly Smaller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23465" y="1090340"/>
            <a:ext cx="85779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50802"/>
                </a:solidFill>
                <a:latin typeface="Comic Sans MS"/>
              </a:rPr>
              <a:t>Warning!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“Strictly smaller” is a </a:t>
            </a:r>
            <a:r>
              <a:rPr lang="en-US" sz="5400" dirty="0" smtClean="0">
                <a:solidFill>
                  <a:srgbClr val="F50802"/>
                </a:solidFill>
                <a:latin typeface="Comic Sans MS"/>
                <a:cs typeface="Comic Sans MS"/>
              </a:rPr>
              <a:t>metaphor</a:t>
            </a:r>
            <a:r>
              <a:rPr lang="en-US" sz="5400" dirty="0" smtClean="0">
                <a:latin typeface="Comic Sans MS"/>
                <a:cs typeface="Comic Sans MS"/>
              </a:rPr>
              <a:t> suggesting</a:t>
            </a:r>
            <a:r>
              <a:rPr lang="en-US" sz="5400" dirty="0" smtClean="0">
                <a:solidFill>
                  <a:srgbClr val="B03904"/>
                </a:solidFill>
                <a:latin typeface="Comic Sans MS"/>
                <a:cs typeface="Comic Sans MS"/>
              </a:rPr>
              <a:t> 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properties </a:t>
            </a:r>
            <a:r>
              <a:rPr lang="en-US" sz="5400" dirty="0" smtClean="0">
                <a:latin typeface="Comic Sans MS"/>
                <a:cs typeface="Comic Sans MS"/>
              </a:rPr>
              <a:t>of the highly technical relation</a:t>
            </a:r>
          </a:p>
          <a:p>
            <a:pPr algn="ctr"/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9933FF"/>
                </a:solidFill>
                <a:latin typeface="Comic Sans MS"/>
                <a:cs typeface="Comic Sans MS"/>
              </a:rPr>
              <a:t>strict</a:t>
            </a:r>
            <a:r>
              <a:rPr lang="en-US" sz="5400" dirty="0" smtClean="0">
                <a:latin typeface="Comic Sans MS"/>
                <a:cs typeface="Comic Sans MS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69623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Strictly Smaller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10998" y="1294010"/>
            <a:ext cx="806277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50802"/>
                </a:solidFill>
                <a:latin typeface="Comic Sans MS"/>
              </a:rPr>
              <a:t>Warning!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We do not </a:t>
            </a:r>
            <a:r>
              <a:rPr lang="en-US" sz="4800" dirty="0">
                <a:latin typeface="Comic Sans MS"/>
                <a:cs typeface="Comic Sans MS"/>
              </a:rPr>
              <a:t>assign  “</a:t>
            </a:r>
            <a:r>
              <a:rPr lang="en-US" sz="4800" dirty="0" smtClean="0">
                <a:latin typeface="Comic Sans MS"/>
                <a:cs typeface="Comic Sans MS"/>
              </a:rPr>
              <a:t>sizes” to infinite sets.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42" y="3582514"/>
            <a:ext cx="8050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Informal reasoning about “strictly smaller” will be misleading for</a:t>
            </a:r>
            <a:r>
              <a:rPr lang="en-US" sz="4800" dirty="0" smtClean="0">
                <a:solidFill>
                  <a:srgbClr val="9933FF"/>
                </a:solidFill>
                <a:latin typeface="Comic Sans MS"/>
                <a:cs typeface="Comic Sans MS"/>
              </a:rPr>
              <a:t> strict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2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Cantor’s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33" y="1585927"/>
            <a:ext cx="7495509" cy="3648046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  </a:t>
            </a:r>
            <a:r>
              <a:rPr lang="en-US" sz="5400" dirty="0">
                <a:solidFill>
                  <a:srgbClr val="9751CB"/>
                </a:solidFill>
                <a:latin typeface="Comic Sans MS"/>
              </a:rPr>
              <a:t>strict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  pow(A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</a:p>
          <a:p>
            <a:r>
              <a:rPr lang="en-US" sz="5400" dirty="0" smtClean="0"/>
              <a:t>for every </a:t>
            </a:r>
            <a:r>
              <a:rPr lang="en-US" sz="5400" dirty="0"/>
              <a:t>set,</a:t>
            </a:r>
            <a:r>
              <a:rPr lang="en-US" sz="5400" dirty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/>
              <a:t>(</a:t>
            </a:r>
            <a:r>
              <a:rPr lang="en-US" sz="5400" dirty="0"/>
              <a:t>finite or infinite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53292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013083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5" name="Equation" r:id="rId5" imgW="1587500" imgH="215900" progId="Equation.DSMT4">
                  <p:embed/>
                </p:oleObj>
              </mc:Choice>
              <mc:Fallback>
                <p:oleObj name="Equation" r:id="rId5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679199"/>
              </p:ext>
            </p:extLst>
          </p:nvPr>
        </p:nvGraphicFramePr>
        <p:xfrm>
          <a:off x="1097333" y="2872830"/>
          <a:ext cx="6916951" cy="3460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208280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321588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6" name="Equation" r:id="rId7" imgW="2463800" imgH="228600" progId="Equation.DSMT4">
                  <p:embed/>
                </p:oleObj>
              </mc:Choice>
              <mc:Fallback>
                <p:oleObj name="Equation" r:id="rId7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5551235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433460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1" name="Equation" r:id="rId5" imgW="1587500" imgH="215900" progId="Equation.DSMT4">
                  <p:embed/>
                </p:oleObj>
              </mc:Choice>
              <mc:Fallback>
                <p:oleObj name="Equation" r:id="rId5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0203"/>
              </p:ext>
            </p:extLst>
          </p:nvPr>
        </p:nvGraphicFramePr>
        <p:xfrm>
          <a:off x="1097333" y="2872830"/>
          <a:ext cx="6916951" cy="3460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456442"/>
                <a:gridCol w="653473"/>
                <a:gridCol w="379448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c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/>
                        </a:rPr>
                        <a:t>a</a:t>
                      </a:r>
                      <a:endParaRPr lang="en-US" dirty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+mn-cs"/>
                        </a:rPr>
                        <a:t>f(c)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212801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2" name="Equation" r:id="rId7" imgW="2463800" imgH="228600" progId="Equation.DSMT4">
                  <p:embed/>
                </p:oleObj>
              </mc:Choice>
              <mc:Fallback>
                <p:oleObj name="Equation" r:id="rId7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77473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621934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9" name="Equation" r:id="rId5" imgW="1587500" imgH="215900" progId="Equation.DSMT4">
                  <p:embed/>
                </p:oleObj>
              </mc:Choice>
              <mc:Fallback>
                <p:oleObj name="Equation" r:id="rId5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34259"/>
              </p:ext>
            </p:extLst>
          </p:nvPr>
        </p:nvGraphicFramePr>
        <p:xfrm>
          <a:off x="1097333" y="2872830"/>
          <a:ext cx="6916951" cy="35096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602414"/>
                <a:gridCol w="379448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c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/>
                        </a:rPr>
                        <a:t>a</a:t>
                      </a:r>
                      <a:endParaRPr lang="en-US" dirty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+mn-cs"/>
                        </a:rPr>
                        <a:t>f(c)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309877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0" name="Equation" r:id="rId7" imgW="2463800" imgH="228600" progId="Equation.DSMT4">
                  <p:embed/>
                </p:oleObj>
              </mc:Choice>
              <mc:Fallback>
                <p:oleObj name="Equation" r:id="rId7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1849450" y="3417888"/>
            <a:ext cx="258923" cy="243822"/>
          </a:xfrm>
          <a:prstGeom prst="line">
            <a:avLst/>
          </a:prstGeom>
          <a:ln w="50800">
            <a:solidFill>
              <a:srgbClr val="F508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34752" y="3816867"/>
            <a:ext cx="258923" cy="243822"/>
          </a:xfrm>
          <a:prstGeom prst="line">
            <a:avLst/>
          </a:prstGeom>
          <a:ln w="50800">
            <a:solidFill>
              <a:srgbClr val="F508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308795" y="4716884"/>
            <a:ext cx="258923" cy="243822"/>
          </a:xfrm>
          <a:prstGeom prst="line">
            <a:avLst/>
          </a:prstGeom>
          <a:ln w="50800">
            <a:solidFill>
              <a:srgbClr val="F508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87586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545858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3" name="Equation" r:id="rId5" imgW="1587500" imgH="215900" progId="Equation.DSMT4">
                  <p:embed/>
                </p:oleObj>
              </mc:Choice>
              <mc:Fallback>
                <p:oleObj name="Equation" r:id="rId5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26471"/>
              </p:ext>
            </p:extLst>
          </p:nvPr>
        </p:nvGraphicFramePr>
        <p:xfrm>
          <a:off x="1097333" y="2872830"/>
          <a:ext cx="6916951" cy="35096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602414"/>
                <a:gridCol w="379448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c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+mn-cs"/>
                        </a:rPr>
                        <a:t>f(c)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830169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4" name="Equation" r:id="rId7" imgW="2463800" imgH="228600" progId="Equation.DSMT4">
                  <p:embed/>
                </p:oleObj>
              </mc:Choice>
              <mc:Fallback>
                <p:oleObj name="Equation" r:id="rId7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>
          <a:xfrm rot="18789420">
            <a:off x="3034501" y="2959100"/>
            <a:ext cx="549885" cy="3454400"/>
          </a:xfrm>
          <a:prstGeom prst="roundRect">
            <a:avLst/>
          </a:prstGeom>
          <a:noFill/>
          <a:ln w="38100">
            <a:solidFill>
              <a:srgbClr val="9933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TextBox 11"/>
          <p:cNvSpPr txBox="1"/>
          <p:nvPr/>
        </p:nvSpPr>
        <p:spPr>
          <a:xfrm>
            <a:off x="1371600" y="2806700"/>
            <a:ext cx="591879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933FF"/>
                </a:solidFill>
                <a:latin typeface="Comic Sans MS" pitchFamily="66" charset="0"/>
              </a:rPr>
              <a:t>D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2283396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58" y="2280387"/>
            <a:ext cx="8938341" cy="3983461"/>
          </a:xfrm>
        </p:spPr>
        <p:txBody>
          <a:bodyPr/>
          <a:lstStyle/>
          <a:p>
            <a:r>
              <a:rPr lang="en-US" dirty="0" smtClean="0"/>
              <a:t>Define a subset of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>
                <a:solidFill>
                  <a:srgbClr val="000000"/>
                </a:solidFill>
              </a:rPr>
              <a:t>tha</a:t>
            </a:r>
            <a:r>
              <a:rPr lang="en-US" dirty="0" smtClean="0"/>
              <a:t>t is not in </a:t>
            </a:r>
          </a:p>
          <a:p>
            <a:r>
              <a:rPr lang="en-US" dirty="0" smtClean="0"/>
              <a:t>the range of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: namely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sz="4800" dirty="0" smtClean="0">
                <a:solidFill>
                  <a:srgbClr val="9933FF"/>
                </a:solidFill>
              </a:rPr>
              <a:t>D</a:t>
            </a:r>
            <a:r>
              <a:rPr lang="en-US" sz="4800" dirty="0" smtClean="0">
                <a:solidFill>
                  <a:srgbClr val="0000FF"/>
                </a:solidFill>
              </a:rPr>
              <a:t>::= {a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| 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800" dirty="0" smtClean="0">
                <a:solidFill>
                  <a:srgbClr val="0000FF"/>
                </a:solidFill>
              </a:rPr>
              <a:t> f(a)}</a:t>
            </a:r>
            <a:endParaRPr lang="en-US" dirty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Now                        since it differs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 set </a:t>
            </a:r>
            <a:r>
              <a:rPr lang="en-US" dirty="0" smtClean="0">
                <a:solidFill>
                  <a:srgbClr val="0000FF"/>
                </a:solidFill>
              </a:rPr>
              <a:t>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at element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681050"/>
              </p:ext>
            </p:extLst>
          </p:nvPr>
        </p:nvGraphicFramePr>
        <p:xfrm>
          <a:off x="1395003" y="4671389"/>
          <a:ext cx="3348376" cy="861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9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5003" y="4671389"/>
                        <a:ext cx="3348376" cy="861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9933FF"/>
                </a:solidFill>
              </a:rPr>
              <a:t>strict</a:t>
            </a:r>
            <a:r>
              <a:rPr lang="en-US" sz="4800" dirty="0" smtClean="0">
                <a:solidFill>
                  <a:srgbClr val="0000FF"/>
                </a:solidFill>
              </a:rPr>
              <a:t> Pow(A)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2" y="2299778"/>
            <a:ext cx="8800728" cy="197571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</a:rPr>
              <a:t>D    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46" y="4171899"/>
            <a:ext cx="895738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</a:pP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Suppose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D </a:t>
            </a:r>
            <a:r>
              <a:rPr lang="en-US" sz="4800" kern="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 range(f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.  That is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  D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4800" dirty="0">
                <a:latin typeface="Comic Sans MS"/>
              </a:rPr>
              <a:t>for </a:t>
            </a:r>
            <a:r>
              <a:rPr lang="en-US" sz="4800" dirty="0" smtClean="0">
                <a:latin typeface="Comic Sans MS"/>
              </a:rPr>
              <a:t>some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34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</a:t>
            </a:r>
            <a:r>
              <a:rPr lang="en-US" sz="4800" dirty="0" smtClean="0"/>
              <a:t>nfinite </a:t>
            </a:r>
            <a:r>
              <a:rPr lang="en-US" sz="4800" dirty="0"/>
              <a:t>S</a:t>
            </a:r>
            <a:r>
              <a:rPr lang="en-US" sz="4800" dirty="0" smtClean="0"/>
              <a:t>izes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50" y="1415561"/>
            <a:ext cx="8946725" cy="4198569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pPr algn="ctr"/>
            <a:r>
              <a:rPr lang="en-US" sz="5400" dirty="0" smtClean="0">
                <a:solidFill>
                  <a:srgbClr val="9933FF"/>
                </a:solidFill>
              </a:rPr>
              <a:t>Cantor’s Theorem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shows how to keep finding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bigger infinities.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8095" y="1380847"/>
            <a:ext cx="1454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933FF"/>
                </a:solidFill>
                <a:latin typeface="Comic Sans MS"/>
                <a:cs typeface="Comic Sans MS"/>
              </a:rPr>
              <a:t>NO!</a:t>
            </a:r>
            <a:endParaRPr lang="en-US" sz="5400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75741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by </a:t>
            </a:r>
            <a:r>
              <a:rPr lang="en-US" sz="4800" dirty="0" err="1" smtClean="0">
                <a:solidFill>
                  <a:srgbClr val="0000FF"/>
                </a:solidFill>
              </a:rPr>
              <a:t>def</a:t>
            </a:r>
            <a:r>
              <a:rPr lang="en-US" sz="4800" dirty="0" smtClean="0">
                <a:solidFill>
                  <a:srgbClr val="0000FF"/>
                </a:solidFill>
              </a:rPr>
              <a:t> of D,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00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00"/>
                </a:solidFill>
              </a:rPr>
              <a:t>IFF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52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IFF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64389" y="4178545"/>
            <a:ext cx="4897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  <a:cs typeface="Comic Sans MS"/>
              </a:rPr>
              <a:t>: 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  <a:cs typeface="Comic Sans MS"/>
              </a:rPr>
              <a:t>contradiction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39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surj,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</a:t>
            </a:r>
            <a:r>
              <a:rPr lang="en-US" sz="4400" dirty="0" smtClean="0"/>
              <a:t>,   </a:t>
            </a:r>
            <a:r>
              <a:rPr lang="en-US" sz="4400" dirty="0" smtClean="0">
                <a:solidFill>
                  <a:srgbClr val="0000FF"/>
                </a:solidFill>
              </a:rPr>
              <a:t>  a 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Symbol" charset="2"/>
                <a:cs typeface="Symbol" charset="2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f(a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  <a:r>
              <a:rPr lang="en-US" sz="4400" baseline="-250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F50802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400" dirty="0" smtClean="0">
                <a:solidFill>
                  <a:srgbClr val="0000FF"/>
                </a:solidFill>
              </a:rPr>
              <a:t> f(a )</a:t>
            </a:r>
            <a:r>
              <a:rPr lang="en-US" sz="4400" dirty="0" smtClean="0"/>
              <a:t>.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surj fcn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59747" y="5532260"/>
            <a:ext cx="5171438" cy="566693"/>
            <a:chOff x="2359747" y="5532260"/>
            <a:chExt cx="5171438" cy="566693"/>
          </a:xfrm>
        </p:grpSpPr>
        <p:sp>
          <p:nvSpPr>
            <p:cNvPr id="6" name="TextBox 5"/>
            <p:cNvSpPr txBox="1"/>
            <p:nvPr/>
          </p:nvSpPr>
          <p:spPr>
            <a:xfrm>
              <a:off x="2359747" y="5555215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16922" y="5543739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064" y="5532260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64513" y="5848367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06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92" y="1664588"/>
            <a:ext cx="7967992" cy="3954596"/>
          </a:xfrm>
        </p:spPr>
        <p:txBody>
          <a:bodyPr/>
          <a:lstStyle/>
          <a:p>
            <a:r>
              <a:rPr lang="en-US" sz="5400" dirty="0" smtClean="0">
                <a:solidFill>
                  <a:schemeClr val="tx2"/>
                </a:solidFill>
              </a:rPr>
              <a:t>So no </a:t>
            </a:r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>
                <a:solidFill>
                  <a:schemeClr val="tx2"/>
                </a:solidFill>
              </a:rPr>
              <a:t>-arrow into</a:t>
            </a:r>
            <a:r>
              <a:rPr lang="en-US" sz="5400" dirty="0" smtClean="0">
                <a:solidFill>
                  <a:srgbClr val="0000FF"/>
                </a:solidFill>
              </a:rPr>
              <a:t> D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/>
              <a:t> is not a surjection.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59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39" y="2019386"/>
            <a:ext cx="8147899" cy="1139594"/>
          </a:xfrm>
        </p:spPr>
        <p:txBody>
          <a:bodyPr/>
          <a:lstStyle/>
          <a:p>
            <a:r>
              <a:rPr lang="en-US" sz="4800" dirty="0" smtClean="0"/>
              <a:t>That is,  </a:t>
            </a:r>
            <a:endParaRPr lang="en-US" sz="4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207087"/>
              </p:ext>
            </p:extLst>
          </p:nvPr>
        </p:nvGraphicFramePr>
        <p:xfrm>
          <a:off x="946346" y="2919516"/>
          <a:ext cx="26162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9" name="Equation" r:id="rId4" imgW="546100" imgH="228600" progId="Equation.DSMT4">
                  <p:embed/>
                </p:oleObj>
              </mc:Choice>
              <mc:Fallback>
                <p:oleObj name="Equation" r:id="rId4" imgW="546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346" y="2919516"/>
                        <a:ext cx="261620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31127" y="2927786"/>
            <a:ext cx="5649452" cy="980204"/>
          </a:xfrm>
        </p:spPr>
        <p:txBody>
          <a:bodyPr/>
          <a:lstStyle/>
          <a:p>
            <a:r>
              <a:rPr lang="en-US" sz="5400" b="0" dirty="0" smtClean="0">
                <a:solidFill>
                  <a:schemeClr val="tx1"/>
                </a:solidFill>
              </a:rPr>
              <a:t>is uncountable</a:t>
            </a:r>
            <a:endParaRPr lang="en-US" sz="5400" b="0" dirty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209442"/>
              </p:ext>
            </p:extLst>
          </p:nvPr>
        </p:nvGraphicFramePr>
        <p:xfrm>
          <a:off x="2123450" y="337547"/>
          <a:ext cx="54752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0" name="Equation" r:id="rId6" imgW="1143000" imgH="228600" progId="Equation.DSMT4">
                  <p:embed/>
                </p:oleObj>
              </mc:Choice>
              <mc:Fallback>
                <p:oleObj name="Equation" r:id="rId6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450" y="337547"/>
                        <a:ext cx="5475288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7079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>
                <a:solidFill>
                  <a:srgbClr val="000000"/>
                </a:solidFill>
              </a:rPr>
              <a:t>countability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489" y="1249579"/>
            <a:ext cx="81257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We know: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C 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then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969" y="3695171"/>
            <a:ext cx="89040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751CB"/>
                </a:solidFill>
                <a:latin typeface="Comic Sans MS"/>
                <a:cs typeface="Comic Sans MS"/>
              </a:rPr>
              <a:t>Corollary</a:t>
            </a:r>
            <a:r>
              <a:rPr lang="en-US" sz="4400" dirty="0" smtClean="0">
                <a:latin typeface="Comic Sans MS"/>
                <a:cs typeface="Comic Sans MS"/>
              </a:rPr>
              <a:t>: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C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then</a:t>
            </a:r>
          </a:p>
          <a:p>
            <a:pPr algn="ctr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  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13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>
                <a:solidFill>
                  <a:srgbClr val="000000"/>
                </a:solidFill>
              </a:rPr>
              <a:t>countability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925" y="1488282"/>
            <a:ext cx="83221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751CB"/>
                </a:solidFill>
                <a:latin typeface="Comic Sans MS"/>
                <a:cs typeface="Comic Sans MS"/>
              </a:rPr>
              <a:t>Lemma</a:t>
            </a:r>
            <a:r>
              <a:rPr lang="en-US" sz="4000" dirty="0" smtClean="0">
                <a:latin typeface="Comic Sans MS"/>
                <a:cs typeface="Comic Sans MS"/>
              </a:rPr>
              <a:t>: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C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then</a:t>
            </a:r>
          </a:p>
          <a:p>
            <a:pPr algn="ctr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  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349077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>
                <a:solidFill>
                  <a:srgbClr val="000000"/>
                </a:solidFill>
              </a:rPr>
              <a:t>countability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489" y="1249579"/>
            <a:ext cx="83029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Corollary: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is countable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  <a:p>
            <a:pPr algn="ctr"/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   C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for some countable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969" y="3695171"/>
            <a:ext cx="89555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Corollary: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is </a:t>
            </a:r>
            <a:r>
              <a:rPr lang="en-US" sz="5400" kern="0" dirty="0" smtClean="0">
                <a:solidFill>
                  <a:srgbClr val="FF0000"/>
                </a:solidFill>
                <a:latin typeface="Comic Sans MS" pitchFamily="66" charset="0"/>
                <a:cs typeface="Comic Sans MS"/>
              </a:rPr>
              <a:t>un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countable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  <a:p>
            <a:pPr algn="ctr"/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   B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 smtClean="0">
                <a:solidFill>
                  <a:srgbClr val="FF0000"/>
                </a:solidFill>
                <a:latin typeface="Comic Sans MS" pitchFamily="66" charset="0"/>
                <a:cs typeface="Comic Sans MS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for some uncountable </a:t>
            </a:r>
            <a:r>
              <a:rPr lang="en-US" sz="5400" dirty="0">
                <a:solidFill>
                  <a:srgbClr val="FF0000"/>
                </a:solidFill>
                <a:latin typeface="Comic Sans MS"/>
                <a:cs typeface="Comic Sans MS"/>
              </a:rPr>
              <a:t>U</a:t>
            </a:r>
            <a:endParaRPr lang="en-US" sz="5400" dirty="0" smtClean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705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176" y="1639756"/>
            <a:ext cx="8495342" cy="358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We know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and               uncountable by</a:t>
            </a:r>
          </a:p>
          <a:p>
            <a:pPr>
              <a:lnSpc>
                <a:spcPct val="11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Cantor,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{0,1}</a:t>
            </a:r>
            <a:r>
              <a:rPr lang="en-US" sz="5400" baseline="30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5400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5400" dirty="0" smtClean="0">
                <a:solidFill>
                  <a:schemeClr val="tx1"/>
                </a:solidFill>
                <a:latin typeface="Comic Sans MS"/>
              </a:rPr>
              <a:t> again</a:t>
            </a:r>
            <a:endParaRPr lang="en-US" sz="54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309614"/>
              </p:ext>
            </p:extLst>
          </p:nvPr>
        </p:nvGraphicFramePr>
        <p:xfrm>
          <a:off x="1434628" y="2209914"/>
          <a:ext cx="6653643" cy="1425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9" name="Equation" r:id="rId5" imgW="1244600" imgH="266700" progId="Equation.DSMT4">
                  <p:embed/>
                </p:oleObj>
              </mc:Choice>
              <mc:Fallback>
                <p:oleObj name="Equation" r:id="rId5" imgW="1244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4628" y="2209914"/>
                        <a:ext cx="6653643" cy="1425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826445"/>
              </p:ext>
            </p:extLst>
          </p:nvPr>
        </p:nvGraphicFramePr>
        <p:xfrm>
          <a:off x="1764333" y="3499635"/>
          <a:ext cx="2514064" cy="105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0" name="Equation" r:id="rId7" imgW="546100" imgH="228600" progId="Equation.DSMT4">
                  <p:embed/>
                </p:oleObj>
              </mc:Choice>
              <mc:Fallback>
                <p:oleObj name="Equation" r:id="rId7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4333" y="3499635"/>
                        <a:ext cx="2514064" cy="1052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8506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813323" cy="980204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C</a:t>
            </a:r>
            <a:r>
              <a:rPr lang="en-US" sz="4000" dirty="0" smtClean="0"/>
              <a:t>ountable 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32" y="1435609"/>
            <a:ext cx="8465112" cy="157961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9751CB"/>
                </a:solidFill>
              </a:rPr>
              <a:t>countable</a:t>
            </a:r>
            <a:r>
              <a:rPr lang="en-US" sz="4800" dirty="0" smtClean="0"/>
              <a:t> iff can list it:</a:t>
            </a:r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1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,…. </a:t>
            </a: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295" y="4104961"/>
            <a:ext cx="835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Claim:      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  <a:r>
              <a:rPr lang="en-US" sz="4800" dirty="0">
                <a:latin typeface="Comic Sans MS"/>
                <a:cs typeface="Comic Sans MS"/>
              </a:rPr>
              <a:t>:= </a:t>
            </a:r>
            <a:r>
              <a:rPr lang="en-US" sz="4800" dirty="0" smtClean="0"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50802"/>
                </a:solidFill>
                <a:latin typeface="Comic Sans MS"/>
                <a:cs typeface="Comic Sans MS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-bit strings</a:t>
            </a:r>
            <a:r>
              <a:rPr lang="en-US" sz="4800" dirty="0">
                <a:latin typeface="Comic Sans MS"/>
                <a:cs typeface="Comic Sans MS"/>
              </a:rPr>
              <a:t>}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uncountable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01765"/>
              </p:ext>
            </p:extLst>
          </p:nvPr>
        </p:nvGraphicFramePr>
        <p:xfrm>
          <a:off x="2212911" y="3806649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1" name="Equation" r:id="rId5" imgW="457200" imgH="393700" progId="Equation.DSMT4">
                  <p:embed/>
                </p:oleObj>
              </mc:Choice>
              <mc:Fallback>
                <p:oleObj name="Equation" r:id="rId5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2911" y="3806649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4244" y="2230193"/>
            <a:ext cx="8916014" cy="1880197"/>
            <a:chOff x="154244" y="2230193"/>
            <a:chExt cx="8916014" cy="1880197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3560008"/>
                </p:ext>
              </p:extLst>
            </p:nvPr>
          </p:nvGraphicFramePr>
          <p:xfrm>
            <a:off x="591477" y="2811815"/>
            <a:ext cx="1465263" cy="1298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22" name="Equation" r:id="rId7" imgW="444500" imgH="393700" progId="Equation.DSMT4">
                    <p:embed/>
                  </p:oleObj>
                </mc:Choice>
                <mc:Fallback>
                  <p:oleObj name="Equation" r:id="rId7" imgW="4445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1477" y="2811815"/>
                          <a:ext cx="1465263" cy="1298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54244" y="2230193"/>
              <a:ext cx="8916014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              </a:t>
              </a:r>
              <a:r>
                <a:rPr lang="en-US" sz="4400" dirty="0" smtClean="0">
                  <a:latin typeface="Comic Sans MS"/>
                  <a:cs typeface="Comic Sans MS"/>
                </a:rPr>
                <a:t>         example:</a:t>
              </a:r>
            </a:p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       ::= {</a:t>
              </a:r>
              <a:r>
                <a:rPr lang="en-US" sz="44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finite</a:t>
              </a:r>
              <a:r>
                <a:rPr lang="en-US" sz="4400" dirty="0" smtClean="0">
                  <a:latin typeface="Comic Sans MS"/>
                  <a:cs typeface="Comic Sans MS"/>
                </a:rPr>
                <a:t> bit strings}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42404935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{0,1}</a:t>
            </a:r>
            <a:r>
              <a:rPr lang="en-US" sz="5400" baseline="30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5400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5400" dirty="0" smtClean="0">
                <a:solidFill>
                  <a:schemeClr val="tx1"/>
                </a:solidFill>
                <a:latin typeface="Comic Sans MS"/>
              </a:rPr>
              <a:t> again</a:t>
            </a:r>
            <a:endParaRPr lang="en-US" sz="54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514073"/>
              </p:ext>
            </p:extLst>
          </p:nvPr>
        </p:nvGraphicFramePr>
        <p:xfrm>
          <a:off x="1434628" y="2209914"/>
          <a:ext cx="6653643" cy="1425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3" name="Equation" r:id="rId5" imgW="1244600" imgH="266700" progId="Equation.DSMT4">
                  <p:embed/>
                </p:oleObj>
              </mc:Choice>
              <mc:Fallback>
                <p:oleObj name="Equation" r:id="rId5" imgW="1244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4628" y="2209914"/>
                        <a:ext cx="6653643" cy="1425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0176" y="1639756"/>
            <a:ext cx="8648629" cy="358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We know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and               uncountable by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Cantor, so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ea typeface="+mj-ea"/>
                <a:cs typeface="Comic Sans MS"/>
              </a:rPr>
              <a:t>{0,1}</a:t>
            </a:r>
            <a:r>
              <a:rPr lang="en-US" sz="5400" kern="0" baseline="30000" dirty="0" err="1">
                <a:solidFill>
                  <a:srgbClr val="0000FF"/>
                </a:solidFill>
                <a:latin typeface="Euclid Symbol" charset="2"/>
                <a:ea typeface="+mj-ea"/>
                <a:cs typeface="Euclid Symbol" charset="2"/>
              </a:rPr>
              <a:t>ω</a:t>
            </a:r>
            <a:r>
              <a:rPr lang="en-US" sz="5400" b="1" kern="0" baseline="30000">
                <a:solidFill>
                  <a:srgbClr val="0000FF"/>
                </a:solidFill>
                <a:latin typeface="Euclid Symbol" charset="2"/>
                <a:ea typeface="+mj-ea"/>
                <a:cs typeface="Comic Sans MS"/>
              </a:rPr>
              <a:t> </a:t>
            </a:r>
            <a:r>
              <a:rPr lang="en-US" sz="4800" kern="0" smtClean="0">
                <a:solidFill>
                  <a:srgbClr val="000000"/>
                </a:solidFill>
                <a:latin typeface="Comic Sans MS"/>
                <a:ea typeface="+mj-ea"/>
                <a:cs typeface="Comic Sans MS"/>
              </a:rPr>
              <a:t>uncountable.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213793"/>
              </p:ext>
            </p:extLst>
          </p:nvPr>
        </p:nvGraphicFramePr>
        <p:xfrm>
          <a:off x="1764333" y="3499635"/>
          <a:ext cx="2514064" cy="105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4" name="Equation" r:id="rId7" imgW="546100" imgH="228600" progId="Equation.DSMT4">
                  <p:embed/>
                </p:oleObj>
              </mc:Choice>
              <mc:Fallback>
                <p:oleObj name="Equation" r:id="rId7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4333" y="3499635"/>
                        <a:ext cx="2514064" cy="1052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2690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740088"/>
              </p:ext>
            </p:extLst>
          </p:nvPr>
        </p:nvGraphicFramePr>
        <p:xfrm>
          <a:off x="2404967" y="863029"/>
          <a:ext cx="4376736" cy="173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3" name="Equation" r:id="rId4" imgW="990600" imgH="393700" progId="Equation.DSMT4">
                  <p:embed/>
                </p:oleObj>
              </mc:Choice>
              <mc:Fallback>
                <p:oleObj name="Equation" r:id="rId4" imgW="990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4967" y="863029"/>
                        <a:ext cx="4376736" cy="1739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85011" y="2402534"/>
            <a:ext cx="70145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map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 to binary rep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7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1/3</a:t>
            </a:r>
            <a:r>
              <a:rPr lang="en-US" sz="5400" dirty="0" smtClean="0">
                <a:latin typeface="Comic Sans MS"/>
                <a:cs typeface="Comic Sans MS"/>
              </a:rPr>
              <a:t>  =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111.010101…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maps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111010101…</a:t>
            </a:r>
          </a:p>
        </p:txBody>
      </p:sp>
    </p:spTree>
    <p:extLst>
      <p:ext uri="{BB962C8B-B14F-4D97-AF65-F5344CB8AC3E}">
        <p14:creationId xmlns:p14="http://schemas.microsoft.com/office/powerpoint/2010/main" val="54411275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07760"/>
              </p:ext>
            </p:extLst>
          </p:nvPr>
        </p:nvGraphicFramePr>
        <p:xfrm>
          <a:off x="2404967" y="863029"/>
          <a:ext cx="4376736" cy="173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8" name="Equation" r:id="rId4" imgW="990600" imgH="393700" progId="Equation.DSMT4">
                  <p:embed/>
                </p:oleObj>
              </mc:Choice>
              <mc:Fallback>
                <p:oleObj name="Equation" r:id="rId4" imgW="990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4967" y="863029"/>
                        <a:ext cx="4376736" cy="1739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85011" y="2402534"/>
            <a:ext cx="72337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map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 to binary rep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1/2</a:t>
            </a:r>
            <a:r>
              <a:rPr lang="en-US" sz="5400" dirty="0">
                <a:latin typeface="Comic Sans MS"/>
                <a:cs typeface="Comic Sans MS"/>
              </a:rPr>
              <a:t>   </a:t>
            </a:r>
            <a:r>
              <a:rPr lang="en-US" sz="5400" b="1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/>
                <a:cs typeface="Comic Sans MS"/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.100000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…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1/2</a:t>
            </a:r>
            <a:r>
              <a:rPr lang="en-US" sz="5400" dirty="0" smtClean="0">
                <a:latin typeface="Comic Sans MS"/>
                <a:cs typeface="Comic Sans MS"/>
              </a:rPr>
              <a:t> maps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100000…</a:t>
            </a:r>
            <a:endParaRPr lang="en-US" sz="5400" b="1" dirty="0" smtClean="0">
              <a:latin typeface="Euclid Symbol" charset="2"/>
              <a:cs typeface="Euclid Symbol" charset="2"/>
            </a:endParaRPr>
          </a:p>
          <a:p>
            <a:r>
              <a:rPr lang="en-US" sz="5400" b="1" dirty="0" smtClean="0">
                <a:latin typeface="Euclid Symbol" charset="2"/>
                <a:cs typeface="Euclid Symbol" charset="2"/>
              </a:rPr>
              <a:t>          =</a:t>
            </a:r>
            <a:r>
              <a:rPr lang="en-US" sz="5400" dirty="0" smtClean="0">
                <a:latin typeface="Comic Sans MS"/>
                <a:cs typeface="Comic Sans MS"/>
              </a:rPr>
              <a:t>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.0111111…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-1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/2</a:t>
            </a:r>
            <a:r>
              <a:rPr lang="en-US" sz="5400" dirty="0">
                <a:latin typeface="Comic Sans MS"/>
                <a:cs typeface="Comic Sans MS"/>
              </a:rPr>
              <a:t> maps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0111111…</a:t>
            </a:r>
            <a:endParaRPr lang="en-US" sz="5400" b="1" dirty="0">
              <a:latin typeface="Euclid Symbol" charset="2"/>
              <a:cs typeface="Euclid Symbol" charset="2"/>
            </a:endParaRPr>
          </a:p>
          <a:p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7929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91035"/>
              </p:ext>
            </p:extLst>
          </p:nvPr>
        </p:nvGraphicFramePr>
        <p:xfrm>
          <a:off x="2652406" y="1005045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0" name="Equation" r:id="rId5" imgW="1333500" imgH="393700" progId="Equation.DSMT4">
                  <p:embed/>
                </p:oleObj>
              </mc:Choice>
              <mc:Fallback>
                <p:oleObj name="Equation" r:id="rId5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2406" y="1005045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00760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8078375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89134"/>
              </p:ext>
            </p:extLst>
          </p:nvPr>
        </p:nvGraphicFramePr>
        <p:xfrm>
          <a:off x="2652406" y="988657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5" name="Equation" r:id="rId5" imgW="1333500" imgH="393700" progId="Equation.DSMT4">
                  <p:embed/>
                </p:oleObj>
              </mc:Choice>
              <mc:Fallback>
                <p:oleObj name="Equation" r:id="rId5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2406" y="988657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01404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9555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646" y="3842773"/>
            <a:ext cx="7595418" cy="216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       cannot be listed:</a:t>
            </a:r>
          </a:p>
          <a:p>
            <a:r>
              <a:rPr lang="en-US" sz="4400" dirty="0" smtClean="0">
                <a:latin typeface="Comic Sans MS" pitchFamily="66" charset="0"/>
              </a:rPr>
              <a:t>        this</a:t>
            </a:r>
            <a:r>
              <a:rPr lang="en-US" sz="4400" dirty="0" smtClean="0">
                <a:solidFill>
                  <a:srgbClr val="E45ECA"/>
                </a:solidFill>
                <a:latin typeface="Comic Sans MS" pitchFamily="66" charset="0"/>
              </a:rPr>
              <a:t> diagonal sequence</a:t>
            </a:r>
          </a:p>
          <a:p>
            <a:r>
              <a:rPr lang="en-US" sz="4400" dirty="0" smtClean="0">
                <a:latin typeface="Comic Sans MS" pitchFamily="66" charset="0"/>
              </a:rPr>
              <a:t>        will be missing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718" y="3148139"/>
            <a:ext cx="7226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…differs from every row!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2548185" cy="905887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37940"/>
              </p:ext>
            </p:extLst>
          </p:nvPr>
        </p:nvGraphicFramePr>
        <p:xfrm>
          <a:off x="2652406" y="996851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0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96851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3558" y="2684841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5ECA"/>
                </a:solidFill>
              </a:rPr>
              <a:t>⋯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90936"/>
              </p:ext>
            </p:extLst>
          </p:nvPr>
        </p:nvGraphicFramePr>
        <p:xfrm>
          <a:off x="1557469" y="3569037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1" name="Equation" r:id="rId6" imgW="457200" imgH="393700" progId="Equation.DSMT4">
                  <p:embed/>
                </p:oleObj>
              </mc:Choice>
              <mc:Fallback>
                <p:oleObj name="Equation" r:id="rId6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469" y="3569037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459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5 -0.073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3594 -0.1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6024 -0.2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842 -0.3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5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10209 -0.367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164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  <p:bldP spid="6" grpId="0" animBg="1"/>
      <p:bldP spid="7" grpId="0" animBg="1"/>
      <p:bldP spid="11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413784"/>
            <a:ext cx="8634219" cy="4959248"/>
          </a:xfrm>
        </p:spPr>
        <p:txBody>
          <a:bodyPr/>
          <a:lstStyle/>
          <a:p>
            <a:r>
              <a:rPr lang="en-US" sz="4400" dirty="0" smtClean="0"/>
              <a:t>So                          differs from every row.  That is,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>
                <a:solidFill>
                  <a:srgbClr val="FF0000"/>
                </a:solidFill>
              </a:rPr>
              <a:t>contradicting</a:t>
            </a:r>
            <a:r>
              <a:rPr lang="en-US" sz="4400" dirty="0" smtClean="0"/>
              <a:t> the claim that</a:t>
            </a:r>
          </a:p>
          <a:p>
            <a:r>
              <a:rPr lang="en-US" sz="4400" dirty="0" smtClean="0"/>
              <a:t>every               appears as a row.     </a:t>
            </a:r>
            <a:r>
              <a:rPr lang="en-US" dirty="0" smtClean="0"/>
              <a:t> </a:t>
            </a:r>
            <a:endParaRPr lang="en-US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42442"/>
              </p:ext>
            </p:extLst>
          </p:nvPr>
        </p:nvGraphicFramePr>
        <p:xfrm>
          <a:off x="788448" y="2857056"/>
          <a:ext cx="6633395" cy="151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8" name="Equation" r:id="rId3" imgW="1727200" imgH="393700" progId="Equation.DSMT4">
                  <p:embed/>
                </p:oleObj>
              </mc:Choice>
              <mc:Fallback>
                <p:oleObj name="Equation" r:id="rId3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448" y="2857056"/>
                        <a:ext cx="6633395" cy="151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33867"/>
              </p:ext>
            </p:extLst>
          </p:nvPr>
        </p:nvGraphicFramePr>
        <p:xfrm>
          <a:off x="1121746" y="1497012"/>
          <a:ext cx="4052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9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746" y="1497012"/>
                        <a:ext cx="40528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92452"/>
              </p:ext>
            </p:extLst>
          </p:nvPr>
        </p:nvGraphicFramePr>
        <p:xfrm>
          <a:off x="1952118" y="4954212"/>
          <a:ext cx="2585279" cy="1457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0" name="Equation" r:id="rId7" imgW="698500" imgH="393700" progId="Equation.DSMT4">
                  <p:embed/>
                </p:oleObj>
              </mc:Choice>
              <mc:Fallback>
                <p:oleObj name="Equation" r:id="rId7" imgW="698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118" y="4954212"/>
                        <a:ext cx="2585279" cy="1457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61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72061"/>
              </p:ext>
            </p:extLst>
          </p:nvPr>
        </p:nvGraphicFramePr>
        <p:xfrm>
          <a:off x="2073626" y="193295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1" name="Equation" r:id="rId5" imgW="457200" imgH="393700" progId="Equation.DSMT4">
                  <p:embed/>
                </p:oleObj>
              </mc:Choice>
              <mc:Fallback>
                <p:oleObj name="Equation" r:id="rId5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3626" y="193295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419927"/>
              </p:ext>
            </p:extLst>
          </p:nvPr>
        </p:nvGraphicFramePr>
        <p:xfrm>
          <a:off x="479425" y="3908425"/>
          <a:ext cx="81534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2" name="Equation" r:id="rId7" imgW="2222500" imgH="393700" progId="Equation.DSMT4">
                  <p:embed/>
                </p:oleObj>
              </mc:Choice>
              <mc:Fallback>
                <p:oleObj name="Equation" r:id="rId7" imgW="2222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9425" y="3908425"/>
                        <a:ext cx="8153400" cy="144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44088" y="3148570"/>
            <a:ext cx="2524852" cy="85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obviously 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636893"/>
              </p:ext>
            </p:extLst>
          </p:nvPr>
        </p:nvGraphicFramePr>
        <p:xfrm>
          <a:off x="2816002" y="2819796"/>
          <a:ext cx="299561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3" name="Equation" r:id="rId9" imgW="914400" imgH="393700" progId="Equation.DSMT4">
                  <p:embed/>
                </p:oleObj>
              </mc:Choice>
              <mc:Fallback>
                <p:oleObj name="Equation" r:id="rId9" imgW="914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6002" y="2819796"/>
                        <a:ext cx="2995613" cy="129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289" y="1844779"/>
            <a:ext cx="1112345" cy="807374"/>
          </a:xfrm>
        </p:spPr>
        <p:txBody>
          <a:bodyPr/>
          <a:lstStyle/>
          <a:p>
            <a:r>
              <a:rPr lang="en-US" dirty="0" smtClean="0"/>
              <a:t>So 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659256"/>
              </p:ext>
            </p:extLst>
          </p:nvPr>
        </p:nvGraphicFramePr>
        <p:xfrm>
          <a:off x="1802698" y="1482465"/>
          <a:ext cx="4826429" cy="1583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4" name="Equation" r:id="rId11" imgW="1473200" imgH="482600" progId="Equation.3">
                  <p:embed/>
                </p:oleObj>
              </mc:Choice>
              <mc:Fallback>
                <p:oleObj name="Equation" r:id="rId11" imgW="1473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02698" y="1482465"/>
                        <a:ext cx="4826429" cy="1583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093223" y="2093399"/>
            <a:ext cx="1258210" cy="78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and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12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Strictly Smaller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649" y="1655097"/>
            <a:ext cx="8831877" cy="2703871"/>
          </a:xfrm>
        </p:spPr>
        <p:txBody>
          <a:bodyPr anchor="ctr"/>
          <a:lstStyle/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9933FF"/>
                </a:solidFill>
              </a:rPr>
              <a:t>strict</a:t>
            </a:r>
            <a:r>
              <a:rPr lang="en-US" sz="4800" dirty="0" smtClean="0">
                <a:solidFill>
                  <a:srgbClr val="0000FF"/>
                </a:solidFill>
              </a:rPr>
              <a:t> B </a:t>
            </a:r>
            <a:r>
              <a:rPr lang="en-US" sz="4800" dirty="0" smtClean="0"/>
              <a:t> ::=  </a:t>
            </a:r>
            <a:r>
              <a:rPr lang="en-US" sz="3600" dirty="0" smtClean="0">
                <a:solidFill>
                  <a:srgbClr val="FF0000"/>
                </a:solidFill>
              </a:rPr>
              <a:t>NOT</a:t>
            </a:r>
            <a:r>
              <a:rPr lang="en-US" sz="4800" dirty="0" smtClean="0">
                <a:solidFill>
                  <a:srgbClr val="0000FF"/>
                </a:solidFill>
              </a:rPr>
              <a:t>(A </a:t>
            </a:r>
            <a:r>
              <a:rPr lang="en-US" sz="4800" dirty="0" smtClean="0">
                <a:solidFill>
                  <a:srgbClr val="9933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B)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latin typeface="Comic Sans MS"/>
              </a:rPr>
              <a:t>is “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strictly smaller</a:t>
            </a:r>
            <a:r>
              <a:rPr lang="en-US" sz="4800" dirty="0" smtClean="0">
                <a:latin typeface="Comic Sans MS"/>
              </a:rPr>
              <a:t>”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4800" dirty="0" smtClean="0">
                <a:latin typeface="Comic Sans MS"/>
              </a:rPr>
              <a:t>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B</a:t>
            </a:r>
            <a:endParaRPr lang="en-US" sz="4800" dirty="0" smtClean="0">
              <a:solidFill>
                <a:srgbClr val="000000"/>
              </a:solidFill>
              <a:latin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6008"/>
              </p:ext>
            </p:extLst>
          </p:nvPr>
        </p:nvGraphicFramePr>
        <p:xfrm>
          <a:off x="1620469" y="4136136"/>
          <a:ext cx="5976199" cy="178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5" imgW="1320800" imgH="393700" progId="Equation.DSMT4">
                  <p:embed/>
                </p:oleObj>
              </mc:Choice>
              <mc:Fallback>
                <p:oleObj name="Equation" r:id="rId5" imgW="13208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0469" y="4136136"/>
                        <a:ext cx="5976199" cy="1781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137336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3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3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5.4|4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6|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12.7|1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1.3|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18.4|3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3.5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5411</TotalTime>
  <Words>1228</Words>
  <Application>Microsoft Macintosh PowerPoint</Application>
  <PresentationFormat>On-screen Show (4:3)</PresentationFormat>
  <Paragraphs>495</Paragraphs>
  <Slides>32</Slides>
  <Notes>30</Notes>
  <HiddenSlides>9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1_Custom Design</vt:lpstr>
      <vt:lpstr>2_Custom Design</vt:lpstr>
      <vt:lpstr>Equation</vt:lpstr>
      <vt:lpstr>PowerPoint Presentation</vt:lpstr>
      <vt:lpstr>Infinite Sizes</vt:lpstr>
      <vt:lpstr> Countable Sets</vt:lpstr>
      <vt:lpstr>Diagonal Arguments</vt:lpstr>
      <vt:lpstr>Diagonal Arguments</vt:lpstr>
      <vt:lpstr>Diagonal Arguments</vt:lpstr>
      <vt:lpstr>Diagonal Arguments</vt:lpstr>
      <vt:lpstr>is uncountable</vt:lpstr>
      <vt:lpstr>Strictly Smaller</vt:lpstr>
      <vt:lpstr>Strictly Smaller</vt:lpstr>
      <vt:lpstr>Strictly Smaller</vt:lpstr>
      <vt:lpstr>Strictly Smaller</vt:lpstr>
      <vt:lpstr>Cantor’s Theorem</vt:lpstr>
      <vt:lpstr>Diagonal Arguments</vt:lpstr>
      <vt:lpstr>Diagonal Arguments</vt:lpstr>
      <vt:lpstr>Diagonal Arguments</vt:lpstr>
      <vt:lpstr>Diagonal Arguments</vt:lpstr>
      <vt:lpstr>A strict Pow(A)</vt:lpstr>
      <vt:lpstr>A strict Pow(A)</vt:lpstr>
      <vt:lpstr>A strict Pow(A)</vt:lpstr>
      <vt:lpstr>A strict Pow(A)</vt:lpstr>
      <vt:lpstr>A strict Pow(A)</vt:lpstr>
      <vt:lpstr>A strict Pow(A)</vt:lpstr>
      <vt:lpstr>A strict Pow(A)</vt:lpstr>
      <vt:lpstr>is uncountable</vt:lpstr>
      <vt:lpstr>Proving Uncountability</vt:lpstr>
      <vt:lpstr>Proving Uncountability</vt:lpstr>
      <vt:lpstr>Proving Uncountability</vt:lpstr>
      <vt:lpstr> {0,1}ω  again</vt:lpstr>
      <vt:lpstr> {0,1}ω  again</vt:lpstr>
      <vt:lpstr>Real Numbers Uncountable</vt:lpstr>
      <vt:lpstr>Real Numbers Uncountable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Meyer</cp:lastModifiedBy>
  <cp:revision>494</cp:revision>
  <cp:lastPrinted>2015-10-19T10:50:41Z</cp:lastPrinted>
  <dcterms:created xsi:type="dcterms:W3CDTF">2011-02-18T03:43:54Z</dcterms:created>
  <dcterms:modified xsi:type="dcterms:W3CDTF">2017-03-12T18:42:49Z</dcterms:modified>
</cp:coreProperties>
</file>