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2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1" r:id="rId14"/>
    <p:sldId id="343" r:id="rId15"/>
    <p:sldId id="340" r:id="rId16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EB"/>
    <a:srgbClr val="FF00DB"/>
    <a:srgbClr val="EA21FA"/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4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2/25/17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93ACF-8A61-E348-8EB8-F679B3A09D7E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2B955C-DC3C-F049-997A-C2E38AA1239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A85C1-3099-E44A-A750-E125D11CBF6C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7C2457-DEE7-7B42-8B28-D8A9AC5D49C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363C25-7279-4D47-A4A0-620E44FAD481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A02A46-F762-7249-8B33-B713CCA87CEF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0E6537-BADD-AD44-BCF1-DAEFC9347F76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5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E2A81-245C-BC4A-B594-75CDA3E5C75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6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98465-CFD2-E242-8040-01FBD5470CEA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7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E30F77-F197-4E4E-BFD2-063E4EA6FD33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8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E69B64-F986-184C-9973-C2E8746596ED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9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E81F6104-1309-DC49-8811-A707890DF7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2959100" y="6553200"/>
            <a:ext cx="3225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March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3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, 2017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7" name="Picture 12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4"/>
          </p:nvPr>
        </p:nvSpPr>
        <p:spPr>
          <a:xfrm>
            <a:off x="7848600" y="6553200"/>
            <a:ext cx="1295400" cy="3048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65090"/>
            <a:ext cx="860464" cy="303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Derived</a:t>
            </a:r>
          </a:p>
          <a:p>
            <a:r>
              <a:rPr lang="en-US" sz="88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Variables</a:t>
            </a:r>
            <a:endParaRPr lang="en-US" sz="88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4800" y="6553200"/>
            <a:ext cx="12192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deriv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-var.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8620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01613"/>
            <a:ext cx="7213600" cy="1001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0" smtClean="0"/>
              <a:t>Diagonal Robot variables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1247775"/>
            <a:ext cx="8796338" cy="5305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solidFill>
                  <a:srgbClr val="FF0000"/>
                </a:solidFill>
                <a:sym typeface="Symbol" pitchFamily="18" charset="2"/>
              </a:rPr>
              <a:t>σ</a:t>
            </a:r>
            <a:r>
              <a:rPr lang="en-US" sz="4800" dirty="0" smtClean="0">
                <a:sym typeface="Symbol" pitchFamily="18" charset="2"/>
              </a:rPr>
              <a:t>: up &amp; down all over the place  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neither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increasing</a:t>
            </a:r>
            <a:endParaRPr lang="en-US" sz="4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nor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decreasing</a:t>
            </a:r>
          </a:p>
          <a:p>
            <a:pPr eaLnBrk="1" hangingPunct="1">
              <a:spcBef>
                <a:spcPts val="1752"/>
              </a:spcBef>
              <a:defRPr/>
            </a:pPr>
            <a:r>
              <a:rPr lang="en-US" sz="4800" dirty="0" err="1" smtClean="0">
                <a:solidFill>
                  <a:srgbClr val="008000"/>
                </a:solidFill>
                <a:sym typeface="Symbol" pitchFamily="18" charset="2"/>
              </a:rPr>
              <a:t>π</a:t>
            </a:r>
            <a:r>
              <a:rPr lang="en-US" sz="4800" dirty="0" smtClean="0">
                <a:sym typeface="Symbol" pitchFamily="18" charset="2"/>
              </a:rPr>
              <a:t>: is 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constant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4800" dirty="0" smtClean="0">
                <a:sym typeface="Symbol" pitchFamily="18" charset="2"/>
              </a:rPr>
              <a:t>    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both </a:t>
            </a:r>
            <a:r>
              <a:rPr lang="en-US" sz="4800" dirty="0" smtClean="0">
                <a:sym typeface="Symbol" pitchFamily="18" charset="2"/>
              </a:rPr>
              <a:t>weakly increasing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      &amp;  </a:t>
            </a:r>
            <a:r>
              <a:rPr lang="en-US" sz="4800" dirty="0" smtClean="0">
                <a:sym typeface="Symbol" pitchFamily="18" charset="2"/>
              </a:rPr>
              <a:t>weakly decreasing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4800" y="6553200"/>
            <a:ext cx="1219200" cy="304800"/>
          </a:xfrm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A89ABCA7-3753-1D43-8F30-7E45D70FF264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0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493837"/>
            <a:ext cx="8113712" cy="39163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dirty="0" smtClean="0"/>
              <a:t>(We used to call weakly </a:t>
            </a:r>
          </a:p>
          <a:p>
            <a:pPr eaLnBrk="1" hangingPunct="1"/>
            <a:r>
              <a:rPr lang="en-US" sz="5400" dirty="0" smtClean="0"/>
              <a:t>  decreasing variables </a:t>
            </a:r>
          </a:p>
          <a:p>
            <a:pPr eaLnBrk="1" hangingPunct="1"/>
            <a:r>
              <a:rPr lang="en-US" sz="5400" dirty="0" smtClean="0"/>
              <a:t>  “</a:t>
            </a:r>
            <a:r>
              <a:rPr lang="en-US" sz="5400" dirty="0" err="1" smtClean="0">
                <a:solidFill>
                  <a:srgbClr val="008000"/>
                </a:solidFill>
              </a:rPr>
              <a:t>nonincreasing</a:t>
            </a:r>
            <a:r>
              <a:rPr lang="en-US" sz="5400" dirty="0" smtClean="0"/>
              <a:t>” variables.)</a:t>
            </a:r>
            <a:endParaRPr lang="en-US" sz="4800" dirty="0" smtClean="0"/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1000" y="6553200"/>
            <a:ext cx="1143000" cy="304800"/>
          </a:xfrm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80457C85-0FED-A942-BD98-C951AB7BBC8D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30741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8000"/>
                </a:solidFill>
              </a:rPr>
              <a:t>Weakly</a:t>
            </a:r>
            <a:r>
              <a:rPr lang="en-US" dirty="0" smtClean="0"/>
              <a:t> Decreasing Variable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405813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Caused confusion:</a:t>
            </a:r>
            <a:endParaRPr lang="en-US" sz="4400" dirty="0">
              <a:latin typeface="Comic Sans MS"/>
              <a:cs typeface="Comic Sans MS"/>
            </a:endParaRPr>
          </a:p>
          <a:p>
            <a:pPr algn="l"/>
            <a:r>
              <a:rPr lang="en-US" sz="4400" dirty="0" err="1">
                <a:solidFill>
                  <a:srgbClr val="008000"/>
                </a:solidFill>
                <a:latin typeface="Comic Sans MS"/>
                <a:cs typeface="Comic Sans MS"/>
              </a:rPr>
              <a:t>nonincreasing</a:t>
            </a:r>
            <a:r>
              <a:rPr lang="en-US" sz="4400" dirty="0">
                <a:latin typeface="Comic Sans MS"/>
                <a:cs typeface="Comic Sans MS"/>
              </a:rPr>
              <a:t> is</a:t>
            </a:r>
          </a:p>
          <a:p>
            <a:pPr algn="l"/>
            <a:r>
              <a:rPr lang="en-US" sz="4400" dirty="0">
                <a:solidFill>
                  <a:srgbClr val="DA00DA"/>
                </a:solidFill>
                <a:latin typeface="Comic Sans MS"/>
                <a:cs typeface="Comic Sans MS"/>
              </a:rPr>
              <a:t>NOT SAME</a:t>
            </a:r>
            <a:r>
              <a:rPr lang="en-US" sz="4400" dirty="0">
                <a:latin typeface="Comic Sans MS"/>
                <a:cs typeface="Comic Sans MS"/>
              </a:rPr>
              <a:t> as “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400" dirty="0">
                <a:solidFill>
                  <a:schemeClr val="accent2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increasing</a:t>
            </a:r>
            <a:r>
              <a:rPr lang="en-US" sz="4400" dirty="0">
                <a:solidFill>
                  <a:schemeClr val="accent2"/>
                </a:solidFill>
                <a:latin typeface="Comic Sans MS"/>
                <a:cs typeface="Comic Sans MS"/>
              </a:rPr>
              <a:t>:</a:t>
            </a:r>
            <a:r>
              <a:rPr lang="en-US" sz="4400" dirty="0">
                <a:latin typeface="Comic Sans MS"/>
                <a:cs typeface="Comic Sans MS"/>
              </a:rPr>
              <a:t>”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965200" y="3810000"/>
            <a:ext cx="7213600" cy="812800"/>
            <a:chOff x="577" y="2953"/>
            <a:chExt cx="4544" cy="512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577" y="3001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089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1089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 flipV="1">
              <a:off x="1601" y="2985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1601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2113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2081" y="346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 flipV="1">
              <a:off x="2593" y="2969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2577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3089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3089" y="343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3601" y="2969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3601" y="296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4113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4081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V="1">
              <a:off x="4593" y="2953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4609" y="295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1000" y="6553200"/>
            <a:ext cx="1143000" cy="304800"/>
          </a:xfrm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0E38FFC3-2DDF-924D-ABC6-09F777441C77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50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 smtClean="0"/>
              <a:t>Well ordered sets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1814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800000"/>
                </a:solidFill>
              </a:rPr>
              <a:t>Def.</a:t>
            </a:r>
            <a:r>
              <a:rPr lang="en-US" sz="4800" dirty="0" smtClean="0">
                <a:solidFill>
                  <a:schemeClr val="tx2"/>
                </a:solidFill>
              </a:rPr>
              <a:t> A set W of real numbers is </a:t>
            </a:r>
            <a:r>
              <a:rPr lang="en-US" sz="4800" dirty="0" smtClean="0">
                <a:solidFill>
                  <a:srgbClr val="0000FF"/>
                </a:solidFill>
              </a:rPr>
              <a:t>well ordered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endParaRPr lang="en-US" sz="6000" dirty="0" smtClean="0">
              <a:solidFill>
                <a:srgbClr val="0033CC"/>
              </a:solidFill>
            </a:endParaRP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4800" y="6553200"/>
            <a:ext cx="1219200" cy="304800"/>
          </a:xfrm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CA89311D-00A2-ED47-8ABD-4741E58F9934}" type="slidenum">
              <a:rPr lang="en-US" smtClean="0"/>
              <a:pPr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4443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 smtClean="0"/>
              <a:t>Well ordered sets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1814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800000"/>
                </a:solidFill>
              </a:rPr>
              <a:t>Def.</a:t>
            </a:r>
            <a:r>
              <a:rPr lang="en-US" sz="4800" dirty="0" smtClean="0">
                <a:solidFill>
                  <a:schemeClr val="tx2"/>
                </a:solidFill>
              </a:rPr>
              <a:t> A set W of real numbers is </a:t>
            </a:r>
            <a:r>
              <a:rPr lang="en-US" sz="4800" dirty="0" smtClean="0">
                <a:solidFill>
                  <a:srgbClr val="0000FF"/>
                </a:solidFill>
              </a:rPr>
              <a:t>well ordered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it has</a:t>
            </a:r>
            <a:endParaRPr lang="en-US" sz="4800" dirty="0" smtClean="0">
              <a:solidFill>
                <a:srgbClr val="0033CC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DA00DA"/>
                </a:solidFill>
              </a:rPr>
              <a:t> </a:t>
            </a:r>
            <a:r>
              <a:rPr lang="en-US" sz="4400" dirty="0" smtClean="0">
                <a:solidFill>
                  <a:srgbClr val="DA00DA"/>
                </a:solidFill>
              </a:rPr>
              <a:t>infinite decreasing sequence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0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⋯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b="1" dirty="0">
                <a:solidFill>
                  <a:srgbClr val="0000FF"/>
                </a:solidFill>
                <a:cs typeface="Comic Sans MS"/>
              </a:rPr>
              <a:t>⋯</a:t>
            </a:r>
            <a:endParaRPr lang="en-US" sz="6000" dirty="0" smtClean="0">
              <a:solidFill>
                <a:srgbClr val="0033CC"/>
              </a:solidFill>
            </a:endParaRP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4800" y="6553200"/>
            <a:ext cx="1219200" cy="304800"/>
          </a:xfrm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CA89311D-00A2-ED47-8ABD-4741E58F9934}" type="slidenum">
              <a:rPr lang="en-US" smtClean="0"/>
              <a:pPr/>
              <a:t>14</a:t>
            </a:fld>
            <a:endParaRPr lang="en-US" dirty="0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114800"/>
            <a:ext cx="8229600" cy="457200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9318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001000" cy="386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 smtClean="0">
                <a:solidFill>
                  <a:schemeClr val="tx2"/>
                </a:solidFill>
                <a:latin typeface="Comic Sans MS" pitchFamily="-107" charset="0"/>
              </a:rPr>
              <a:t>Termination using WOP on            	 generalizes to 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</a:rPr>
              <a:t>strictly decreasing variables whose values are in any</a:t>
            </a:r>
            <a:endParaRPr lang="en-US" sz="4800" dirty="0" smtClean="0">
              <a:solidFill>
                <a:schemeClr val="tx2"/>
              </a:solidFill>
              <a:latin typeface="Comic Sans MS" pitchFamily="-107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</a:rPr>
              <a:t>well 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</a:rPr>
              <a:t>ordered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</a:rPr>
              <a:t>set</a:t>
            </a:r>
            <a:endParaRPr lang="en-US" sz="4800" dirty="0">
              <a:solidFill>
                <a:schemeClr val="tx1"/>
              </a:solidFill>
              <a:latin typeface="Comic Sans MS" pitchFamily="-107" charset="0"/>
            </a:endParaRPr>
          </a:p>
        </p:txBody>
      </p:sp>
      <p:sp>
        <p:nvSpPr>
          <p:cNvPr id="4608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4800" y="6553200"/>
            <a:ext cx="1219200" cy="304800"/>
          </a:xfrm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BF7F1D80-896E-884F-90B7-D4F869BA7F0B}" type="slidenum">
              <a:rPr lang="en-US" smtClean="0"/>
              <a:pPr/>
              <a:t>15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79166"/>
              </p:ext>
            </p:extLst>
          </p:nvPr>
        </p:nvGraphicFramePr>
        <p:xfrm>
          <a:off x="723900" y="2133600"/>
          <a:ext cx="952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" y="2133600"/>
                        <a:ext cx="9525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0" y="228600"/>
            <a:ext cx="73152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omic Sans MS" pitchFamily="-107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9pPr>
          </a:lstStyle>
          <a:p>
            <a:r>
              <a:rPr lang="en-US" sz="4000" smtClean="0"/>
              <a:t>Well ordered sets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14696462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397000"/>
            <a:ext cx="8616950" cy="4470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0000CC"/>
                </a:solidFill>
              </a:rPr>
              <a:t>derived variable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CC"/>
                </a:solidFill>
              </a:rPr>
              <a:t> v</a:t>
            </a:r>
            <a:r>
              <a:rPr lang="en-US" sz="4400" dirty="0" smtClean="0"/>
              <a:t>, is a function assigning a “value” to each state: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States </a:t>
            </a:r>
            <a:r>
              <a:rPr lang="en-US" sz="4400" b="1" dirty="0" smtClean="0">
                <a:sym typeface="Symbol" pitchFamily="-107" charset="2"/>
              </a:rPr>
              <a:t>→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Values</a:t>
            </a:r>
            <a:endParaRPr lang="en-US" sz="44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0000CC"/>
                </a:solidFill>
              </a:rPr>
              <a:t>Vals</a:t>
            </a:r>
            <a:r>
              <a:rPr lang="en-US" dirty="0" smtClean="0"/>
              <a:t> =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,</a:t>
            </a:r>
            <a:r>
              <a:rPr lang="en-US" sz="4400" dirty="0" smtClean="0">
                <a:sym typeface="Euclid Extra" pitchFamily="-107" charset="0"/>
              </a:rPr>
              <a:t> say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v</a:t>
            </a:r>
            <a:r>
              <a:rPr lang="en-US" sz="4400" i="1" dirty="0" smtClean="0">
                <a:sym typeface="Euclid Extra" pitchFamily="-107" charset="0"/>
              </a:rPr>
              <a:t> </a:t>
            </a:r>
            <a:r>
              <a:rPr lang="en-US" sz="4400" dirty="0" smtClean="0">
                <a:sym typeface="Euclid Extra" pitchFamily="-107" charset="0"/>
              </a:rPr>
              <a:t>is “</a:t>
            </a:r>
            <a:r>
              <a:rPr lang="en-US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>
                <a:sym typeface="Euclid Extra" pitchFamily="-107" charset="0"/>
              </a:rPr>
              <a:t>or “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nonnegative-integer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4800" y="6553200"/>
            <a:ext cx="1219200" cy="304800"/>
          </a:xfrm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0375A4B4-37C7-9640-A157-DC767ABD3770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04353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323975"/>
            <a:ext cx="8785225" cy="52292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dirty="0" smtClean="0"/>
              <a:t>Robot on the grid example:</a:t>
            </a:r>
          </a:p>
          <a:p>
            <a:pPr marL="0" indent="0" eaLnBrk="1" hangingPunct="1"/>
            <a:r>
              <a:rPr lang="en-US" sz="4800" dirty="0" smtClean="0"/>
              <a:t>States</a:t>
            </a:r>
            <a:r>
              <a:rPr lang="en-US" sz="4800" i="1" dirty="0" smtClean="0"/>
              <a:t> </a:t>
            </a:r>
            <a:r>
              <a:rPr lang="en-US" sz="4800" dirty="0" smtClean="0"/>
              <a:t>= </a:t>
            </a:r>
            <a:r>
              <a:rPr lang="en-US" sz="5400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5400" baseline="30000" dirty="0" smtClean="0">
                <a:solidFill>
                  <a:srgbClr val="0000CC"/>
                </a:solidFill>
                <a:sym typeface="Euclid Extra" pitchFamily="-107" charset="0"/>
              </a:rPr>
              <a:t>2</a:t>
            </a:r>
            <a:r>
              <a:rPr lang="en-US" sz="5400" dirty="0" smtClean="0">
                <a:sym typeface="Euclid Extra" pitchFamily="-107" charset="0"/>
              </a:rPr>
              <a:t>.</a:t>
            </a:r>
            <a:r>
              <a:rPr lang="en-US" sz="4800" dirty="0" smtClean="0">
                <a:sym typeface="Euclid Extra" pitchFamily="-107" charset="0"/>
              </a:rPr>
              <a:t>   </a:t>
            </a:r>
            <a:r>
              <a:rPr lang="en-US" sz="4400" dirty="0" smtClean="0"/>
              <a:t>Define the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4400" dirty="0" smtClean="0"/>
              <a:t>   sum-value, </a:t>
            </a:r>
            <a:r>
              <a:rPr lang="en-US" sz="44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4400" dirty="0" smtClean="0"/>
              <a:t>, of a state:</a:t>
            </a:r>
          </a:p>
          <a:p>
            <a:pPr lvl="1" algn="ctr" eaLnBrk="1" hangingPunct="1">
              <a:spcBef>
                <a:spcPct val="0"/>
              </a:spcBef>
              <a:buFont typeface="Times" pitchFamily="-107" charset="0"/>
              <a:buNone/>
            </a:pPr>
            <a:r>
              <a:rPr lang="en-US" sz="60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dirty="0" smtClean="0">
                <a:sym typeface="Symbol" pitchFamily="-107" charset="2"/>
              </a:rPr>
              <a:t>(</a:t>
            </a:r>
            <a:r>
              <a:rPr lang="en-US" sz="6000" dirty="0" err="1" smtClean="0">
                <a:solidFill>
                  <a:srgbClr val="0000FF"/>
                </a:solidFill>
              </a:rPr>
              <a:t>x,y</a:t>
            </a:r>
            <a:r>
              <a:rPr lang="en-US" sz="6000" dirty="0" smtClean="0">
                <a:sym typeface="Symbol" pitchFamily="-107" charset="2"/>
              </a:rPr>
              <a:t>) ::=</a:t>
            </a:r>
            <a:r>
              <a:rPr lang="en-US" sz="6000" dirty="0" smtClean="0">
                <a:solidFill>
                  <a:srgbClr val="0000FF"/>
                </a:solidFill>
                <a:sym typeface="Symbol" pitchFamily="-107" charset="2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sym typeface="Symbol" pitchFamily="-107" charset="2"/>
              </a:rPr>
              <a:t>x+y</a:t>
            </a:r>
            <a:endParaRPr lang="en-US" sz="6000" dirty="0" smtClean="0">
              <a:solidFill>
                <a:srgbClr val="0000FF"/>
              </a:solidFill>
              <a:sym typeface="Symbol" pitchFamily="-107" charset="2"/>
            </a:endParaRPr>
          </a:p>
          <a:p>
            <a:pPr lvl="1" eaLnBrk="1" hangingPunct="1">
              <a:buFont typeface="Times" pitchFamily="-107" charset="0"/>
              <a:buNone/>
            </a:pPr>
            <a:r>
              <a:rPr lang="en-US" sz="4400" dirty="0" smtClean="0">
                <a:sym typeface="Symbol" pitchFamily="-107" charset="2"/>
              </a:rPr>
              <a:t>an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</a:t>
            </a:r>
            <a:r>
              <a:rPr lang="en-US" sz="4400" dirty="0" smtClean="0">
                <a:sym typeface="Symbol" pitchFamily="-107" charset="2"/>
              </a:rPr>
              <a:t>valued derived variable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4800" y="6553200"/>
            <a:ext cx="1219200" cy="304800"/>
          </a:xfrm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CC89F0FB-5E19-AD43-B534-900A8FD8A6F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133324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363663"/>
            <a:ext cx="8458200" cy="41989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dirty="0" smtClean="0"/>
              <a:t>Called </a:t>
            </a:r>
            <a:r>
              <a:rPr lang="en-US" sz="4800" dirty="0" smtClean="0">
                <a:solidFill>
                  <a:srgbClr val="0000CC"/>
                </a:solidFill>
              </a:rPr>
              <a:t>derived</a:t>
            </a:r>
            <a:r>
              <a:rPr lang="en-US" sz="4800" dirty="0" smtClean="0"/>
              <a:t> to distinguish from </a:t>
            </a:r>
            <a:r>
              <a:rPr lang="en-US" sz="4800" dirty="0" smtClean="0">
                <a:solidFill>
                  <a:srgbClr val="008000"/>
                </a:solidFill>
              </a:rPr>
              <a:t>actual</a:t>
            </a:r>
            <a:r>
              <a:rPr lang="en-US" sz="4800" dirty="0" smtClean="0"/>
              <a:t> variables that appear in a program.  </a:t>
            </a:r>
          </a:p>
          <a:p>
            <a:pPr marL="0" indent="0" eaLnBrk="1" hangingPunct="1"/>
            <a:r>
              <a:rPr lang="en-US" sz="4800" dirty="0" smtClean="0"/>
              <a:t>For robot    </a:t>
            </a:r>
            <a:r>
              <a:rPr lang="en-US" sz="4800" dirty="0" smtClean="0">
                <a:solidFill>
                  <a:srgbClr val="008000"/>
                </a:solidFill>
              </a:rPr>
              <a:t>Actual:</a:t>
            </a:r>
            <a:r>
              <a:rPr lang="en-US" sz="4800" dirty="0" smtClean="0">
                <a:solidFill>
                  <a:srgbClr val="0000CC"/>
                </a:solidFill>
              </a:rPr>
              <a:t> x, y</a:t>
            </a:r>
          </a:p>
          <a:p>
            <a:pPr marL="0" indent="0" eaLnBrk="1" hangingPunct="1">
              <a:buFont typeface="Wingdings" pitchFamily="-107" charset="2"/>
              <a:buNone/>
            </a:pPr>
            <a:r>
              <a:rPr lang="en-US" sz="4800" dirty="0" smtClean="0">
                <a:solidFill>
                  <a:srgbClr val="006600"/>
                </a:solidFill>
              </a:rPr>
              <a:t>                   </a:t>
            </a:r>
            <a:r>
              <a:rPr lang="en-US" sz="4800" dirty="0" smtClean="0">
                <a:solidFill>
                  <a:srgbClr val="0000CC"/>
                </a:solidFill>
              </a:rPr>
              <a:t>Derived: </a:t>
            </a:r>
            <a:r>
              <a:rPr lang="en-US" sz="48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endParaRPr lang="en-US" sz="4800" dirty="0" smtClean="0">
              <a:solidFill>
                <a:srgbClr val="0000CC"/>
              </a:solidFill>
              <a:sym typeface="Symbol" pitchFamily="-107" charset="2"/>
            </a:endParaRP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72400" y="6553200"/>
            <a:ext cx="1371600" cy="304800"/>
          </a:xfrm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016C71DD-1DC7-2842-95E8-F6284F1ECE09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12212647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816100"/>
            <a:ext cx="8216900" cy="32845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4800" dirty="0" smtClean="0"/>
              <a:t>Another derived variable:</a:t>
            </a:r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dirty="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dirty="0" smtClean="0"/>
              <a:t> ::= </a:t>
            </a:r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</a:rPr>
              <a:t>parity(</a:t>
            </a:r>
            <a:r>
              <a:rPr lang="en-US" sz="6000" dirty="0" err="1" smtClean="0">
                <a:solidFill>
                  <a:schemeClr val="bg1">
                    <a:lumMod val="50000"/>
                  </a:schemeClr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  <a:sym typeface="Symbol" pitchFamily="-107" charset="2"/>
              </a:rPr>
              <a:t>)</a:t>
            </a:r>
            <a:endParaRPr lang="en-US" sz="6000" dirty="0" smtClean="0">
              <a:solidFill>
                <a:schemeClr val="bg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dirty="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dirty="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dirty="0" smtClean="0">
                <a:sym typeface="Symbol" pitchFamily="-107" charset="2"/>
              </a:rPr>
              <a:t>is</a:t>
            </a:r>
            <a:r>
              <a:rPr lang="en-US" sz="6000" dirty="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{0,1}</a:t>
            </a:r>
            <a:r>
              <a:rPr lang="en-US" sz="6000" dirty="0" smtClean="0"/>
              <a:t>-valued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86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7AC835DF-A6FD-BC41-9AA4-CF2E4518A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27477825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1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228600" y="1431924"/>
            <a:ext cx="8762999" cy="424731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Comic Sans MS"/>
                <a:cs typeface="Comic Sans MS"/>
              </a:rPr>
              <a:t>For </a:t>
            </a:r>
            <a:r>
              <a:rPr lang="en-US" sz="5400" dirty="0" smtClean="0">
                <a:latin typeface="Comic Sans MS"/>
                <a:cs typeface="Comic Sans MS"/>
              </a:rPr>
              <a:t>Fast </a:t>
            </a:r>
            <a:r>
              <a:rPr lang="en-US" sz="5400" dirty="0" err="1" smtClean="0">
                <a:latin typeface="Comic Sans MS"/>
                <a:cs typeface="Comic Sans MS"/>
              </a:rPr>
              <a:t>Exp</a:t>
            </a:r>
            <a:r>
              <a:rPr lang="en-US" sz="5400" dirty="0" smtClean="0">
                <a:latin typeface="Comic Sans MS"/>
                <a:cs typeface="Comic Sans MS"/>
              </a:rPr>
              <a:t>, have (</a:t>
            </a:r>
            <a:r>
              <a:rPr lang="en-US" sz="5400" dirty="0">
                <a:latin typeface="Comic Sans MS"/>
                <a:cs typeface="Comic Sans MS"/>
              </a:rPr>
              <a:t>actual) </a:t>
            </a:r>
            <a:r>
              <a:rPr lang="en-US" sz="5400" dirty="0" smtClean="0">
                <a:latin typeface="Comic Sans MS"/>
                <a:cs typeface="Comic Sans MS"/>
              </a:rPr>
              <a:t>variable </a:t>
            </a:r>
            <a:r>
              <a:rPr lang="en-US" sz="5400" dirty="0">
                <a:latin typeface="Comic Sans MS"/>
                <a:cs typeface="Comic Sans MS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.</a:t>
            </a:r>
            <a:endParaRPr lang="en-US" sz="5400" dirty="0"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latin typeface="Comic Sans MS"/>
                <a:cs typeface="Comic Sans MS"/>
              </a:rPr>
              <a:t>Proof </a:t>
            </a:r>
            <a:r>
              <a:rPr lang="en-US" sz="5400" dirty="0" smtClean="0">
                <a:latin typeface="Comic Sans MS"/>
                <a:cs typeface="Comic Sans MS"/>
              </a:rPr>
              <a:t>of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termination</a:t>
            </a:r>
            <a:r>
              <a:rPr lang="en-US" sz="5400" dirty="0">
                <a:latin typeface="Comic Sans MS"/>
                <a:cs typeface="Comic Sans MS"/>
              </a:rPr>
              <a:t>:</a:t>
            </a:r>
          </a:p>
          <a:p>
            <a:pPr algn="l"/>
            <a:r>
              <a:rPr lang="en-US" sz="5400" dirty="0">
                <a:solidFill>
                  <a:srgbClr val="0066FF"/>
                </a:solidFill>
                <a:latin typeface="Comic Sans MS"/>
                <a:cs typeface="Comic Sans MS"/>
              </a:rPr>
              <a:t>  </a:t>
            </a:r>
            <a:r>
              <a:rPr lang="en-US" sz="5400" dirty="0">
                <a:latin typeface="Comic Sans MS"/>
                <a:cs typeface="Comic Sans MS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is </a:t>
            </a:r>
            <a:r>
              <a:rPr lang="en-US" sz="5400" dirty="0">
                <a:solidFill>
                  <a:srgbClr val="FF00FF"/>
                </a:solidFill>
                <a:latin typeface="Comic Sans MS"/>
                <a:cs typeface="Comic Sans MS"/>
              </a:rPr>
              <a:t>strictly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decreasing</a:t>
            </a:r>
            <a:endParaRPr lang="en-US" sz="5400" dirty="0">
              <a:solidFill>
                <a:srgbClr val="008000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        </a:t>
            </a:r>
            <a:r>
              <a:rPr lang="en-US" sz="5400" dirty="0" smtClean="0">
                <a:latin typeface="Comic Sans MS"/>
                <a:cs typeface="Comic Sans MS"/>
              </a:rPr>
              <a:t>&amp;</a:t>
            </a:r>
            <a:r>
              <a:rPr lang="en-US" sz="5400" dirty="0" smtClean="0">
                <a:solidFill>
                  <a:srgbClr val="EA21FA"/>
                </a:solidFill>
                <a:latin typeface="Comic Sans MS"/>
                <a:cs typeface="Comic Sans MS"/>
              </a:rPr>
              <a:t> </a:t>
            </a:r>
            <a:r>
              <a:rPr lang="en-US" sz="5400" b="1" dirty="0" smtClean="0">
                <a:solidFill>
                  <a:srgbClr val="FF01EB"/>
                </a:solidFill>
                <a:sym typeface="Euclid Extra" pitchFamily="-107" charset="0"/>
              </a:rPr>
              <a:t></a:t>
            </a:r>
            <a:r>
              <a:rPr lang="en-US" sz="5400" dirty="0" smtClean="0">
                <a:solidFill>
                  <a:srgbClr val="FF01EB"/>
                </a:solidFill>
                <a:latin typeface="Comic Sans MS"/>
                <a:cs typeface="Comic Sans MS"/>
              </a:rPr>
              <a:t>-</a:t>
            </a:r>
            <a:r>
              <a:rPr lang="en-US" sz="5400" dirty="0">
                <a:solidFill>
                  <a:srgbClr val="FF01EB"/>
                </a:solidFill>
                <a:latin typeface="Comic Sans MS"/>
                <a:cs typeface="Comic Sans MS"/>
              </a:rPr>
              <a:t>valued</a:t>
            </a: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B86B4D74-0793-A147-B19E-27D23AE851F8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357526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498600"/>
            <a:ext cx="8650287" cy="38195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dirty="0" smtClean="0"/>
              <a:t>Termination followed by</a:t>
            </a:r>
          </a:p>
          <a:p>
            <a:pPr algn="ctr" eaLnBrk="1" hangingPunct="1"/>
            <a:r>
              <a:rPr lang="en-US" sz="4800" dirty="0" smtClean="0">
                <a:solidFill>
                  <a:srgbClr val="008000"/>
                </a:solidFill>
              </a:rPr>
              <a:t>Well Ordering Principle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sz="4800" i="1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Z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/>
              <a:t>must take a </a:t>
            </a:r>
            <a:r>
              <a:rPr lang="en-US" sz="4800" dirty="0" smtClean="0">
                <a:solidFill>
                  <a:srgbClr val="008000"/>
                </a:solidFill>
              </a:rPr>
              <a:t>least value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sz="4800" dirty="0" smtClean="0"/>
              <a:t>  then the algorithm is stuck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31DF5D60-4A2F-D349-91A3-4D34FCBF504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38668113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19200" y="2133600"/>
            <a:ext cx="5842000" cy="3276600"/>
            <a:chOff x="1193800" y="2133600"/>
            <a:chExt cx="5842000" cy="3276600"/>
          </a:xfrm>
        </p:grpSpPr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H="1" flipV="1">
              <a:off x="1879600" y="2438400"/>
              <a:ext cx="736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2641600" y="2667000"/>
              <a:ext cx="66040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352800" y="3556000"/>
              <a:ext cx="711200" cy="33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4851400" y="4495800"/>
              <a:ext cx="685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H="1" flipV="1">
              <a:off x="1193800" y="2133600"/>
              <a:ext cx="660400" cy="27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4102100" y="3898900"/>
              <a:ext cx="711200" cy="55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5588000" y="4978400"/>
              <a:ext cx="762000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6324600" y="5232400"/>
              <a:ext cx="71120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Strictly</a:t>
            </a:r>
            <a:r>
              <a:rPr lang="en-US" smtClean="0"/>
              <a:t> Decreasing Variable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name="Equation" r:id="rId4" imgW="7962840" imgH="596880" progId="Equation.3">
                  <p:embed/>
                </p:oleObj>
              </mc:Choice>
              <mc:Fallback>
                <p:oleObj name="Equation" r:id="rId4" imgW="7962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40375"/>
                        <a:ext cx="63007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43000" y="2057400"/>
            <a:ext cx="6045200" cy="3429000"/>
            <a:chOff x="1117600" y="2082800"/>
            <a:chExt cx="6045200" cy="3429000"/>
          </a:xfrm>
        </p:grpSpPr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4" name="Oval 15"/>
            <p:cNvSpPr>
              <a:spLocks noChangeArrowheads="1"/>
            </p:cNvSpPr>
            <p:nvPr/>
          </p:nvSpPr>
          <p:spPr bwMode="auto">
            <a:xfrm>
              <a:off x="1803400" y="2336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3276600" y="345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7" name="Oval 18"/>
            <p:cNvSpPr>
              <a:spLocks noChangeArrowheads="1"/>
            </p:cNvSpPr>
            <p:nvPr/>
          </p:nvSpPr>
          <p:spPr bwMode="auto">
            <a:xfrm>
              <a:off x="40132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8" name="Oval 19"/>
            <p:cNvSpPr>
              <a:spLocks noChangeArrowheads="1"/>
            </p:cNvSpPr>
            <p:nvPr/>
          </p:nvSpPr>
          <p:spPr bwMode="auto">
            <a:xfrm>
              <a:off x="47752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9" name="Oval 20"/>
            <p:cNvSpPr>
              <a:spLocks noChangeArrowheads="1"/>
            </p:cNvSpPr>
            <p:nvPr/>
          </p:nvSpPr>
          <p:spPr bwMode="auto">
            <a:xfrm>
              <a:off x="7010400" y="535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1" name="Oval 22"/>
            <p:cNvSpPr>
              <a:spLocks noChangeArrowheads="1"/>
            </p:cNvSpPr>
            <p:nvPr/>
          </p:nvSpPr>
          <p:spPr bwMode="auto">
            <a:xfrm>
              <a:off x="2565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2" name="Oval 23"/>
            <p:cNvSpPr>
              <a:spLocks noChangeArrowheads="1"/>
            </p:cNvSpPr>
            <p:nvPr/>
          </p:nvSpPr>
          <p:spPr bwMode="auto">
            <a:xfrm>
              <a:off x="5511800" y="490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3" name="Oval 24"/>
            <p:cNvSpPr>
              <a:spLocks noChangeArrowheads="1"/>
            </p:cNvSpPr>
            <p:nvPr/>
          </p:nvSpPr>
          <p:spPr bwMode="auto">
            <a:xfrm>
              <a:off x="6248400" y="513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</p:grp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4518025" y="1965325"/>
            <a:ext cx="3967163" cy="1570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Goes down at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every step</a:t>
            </a:r>
          </a:p>
        </p:txBody>
      </p:sp>
      <p:sp>
        <p:nvSpPr>
          <p:cNvPr id="35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FB63A0C7-3869-764C-BA16-D24AA9CE76A8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20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17600" y="2082800"/>
            <a:ext cx="6070600" cy="3429000"/>
            <a:chOff x="1117600" y="2082800"/>
            <a:chExt cx="60706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1219200" y="2133600"/>
              <a:ext cx="5969000" cy="3378200"/>
              <a:chOff x="1193800" y="2133600"/>
              <a:chExt cx="5969000" cy="337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193800" y="2133600"/>
                <a:ext cx="5969000" cy="3378200"/>
                <a:chOff x="1193800" y="2133600"/>
                <a:chExt cx="5969000" cy="3378200"/>
              </a:xfrm>
            </p:grpSpPr>
            <p:sp>
              <p:nvSpPr>
                <p:cNvPr id="3789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879600" y="2438400"/>
                  <a:ext cx="762000" cy="25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7" name="Line 11"/>
                <p:cNvSpPr>
                  <a:spLocks noChangeShapeType="1"/>
                </p:cNvSpPr>
                <p:nvPr/>
              </p:nvSpPr>
              <p:spPr bwMode="auto">
                <a:xfrm>
                  <a:off x="2665413" y="2665413"/>
                  <a:ext cx="685800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193800" y="2133600"/>
                  <a:ext cx="2235200" cy="619125"/>
                  <a:chOff x="1193800" y="2133600"/>
                  <a:chExt cx="2235200" cy="619125"/>
                </a:xfrm>
              </p:grpSpPr>
              <p:sp>
                <p:nvSpPr>
                  <p:cNvPr id="37902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3800" y="2133600"/>
                    <a:ext cx="635000" cy="2794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03400" y="2336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600325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65400" y="2590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989388" y="3494088"/>
                  <a:ext cx="3173412" cy="2017712"/>
                  <a:chOff x="3989388" y="3494088"/>
                  <a:chExt cx="3173412" cy="2017712"/>
                </a:xfrm>
              </p:grpSpPr>
              <p:sp>
                <p:nvSpPr>
                  <p:cNvPr id="379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511800" y="443865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9388" y="3494088"/>
                    <a:ext cx="3173412" cy="2017712"/>
                    <a:chOff x="3989388" y="3494088"/>
                    <a:chExt cx="3173412" cy="2017712"/>
                  </a:xfrm>
                </p:grpSpPr>
                <p:sp>
                  <p:nvSpPr>
                    <p:cNvPr id="3790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9388" y="3494088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5200" y="4419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10400" y="5359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1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4424363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3348038" y="2665413"/>
                <a:ext cx="3729037" cy="2779712"/>
                <a:chOff x="3348038" y="2665413"/>
                <a:chExt cx="3729037" cy="2779712"/>
              </a:xfrm>
            </p:grpSpPr>
            <p:sp>
              <p:nvSpPr>
                <p:cNvPr id="37912" name="Line 26"/>
                <p:cNvSpPr>
                  <a:spLocks noChangeShapeType="1"/>
                </p:cNvSpPr>
                <p:nvPr/>
              </p:nvSpPr>
              <p:spPr bwMode="auto">
                <a:xfrm>
                  <a:off x="4911725" y="4516438"/>
                  <a:ext cx="1368425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6" name="Line 10"/>
                <p:cNvSpPr>
                  <a:spLocks noChangeShapeType="1"/>
                </p:cNvSpPr>
                <p:nvPr/>
              </p:nvSpPr>
              <p:spPr bwMode="auto">
                <a:xfrm>
                  <a:off x="3348038" y="2665413"/>
                  <a:ext cx="711200" cy="88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8" name="Line 12"/>
                <p:cNvSpPr>
                  <a:spLocks noChangeShapeType="1"/>
                </p:cNvSpPr>
                <p:nvPr/>
              </p:nvSpPr>
              <p:spPr bwMode="auto">
                <a:xfrm>
                  <a:off x="6315075" y="4521200"/>
                  <a:ext cx="762000" cy="923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1" name="Line 25"/>
                <p:cNvSpPr>
                  <a:spLocks noChangeShapeType="1"/>
                </p:cNvSpPr>
                <p:nvPr/>
              </p:nvSpPr>
              <p:spPr bwMode="auto">
                <a:xfrm>
                  <a:off x="4076700" y="3605213"/>
                  <a:ext cx="711200" cy="8778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0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07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3695700" y="1465263"/>
            <a:ext cx="5195888" cy="1568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Down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or constant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after each step</a:t>
            </a:r>
          </a:p>
        </p:txBody>
      </p:sp>
      <p:sp>
        <p:nvSpPr>
          <p:cNvPr id="3791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deriv</a:t>
            </a:r>
            <a:r>
              <a:rPr lang="en-US" dirty="0" smtClean="0"/>
              <a:t>-var.</a:t>
            </a:r>
            <a:fld id="{B2F68DBE-D9C0-EE48-9F32-A56476F97700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7915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Equation" r:id="rId4" imgW="7962840" imgH="596880" progId="Equation.3">
                  <p:embed/>
                </p:oleObj>
              </mc:Choice>
              <mc:Fallback>
                <p:oleObj name="Equation" r:id="rId4" imgW="7962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40375"/>
                        <a:ext cx="63007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922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Pages>0</Pages>
  <Words>436</Words>
  <Characters>0</Characters>
  <Application>Microsoft Macintosh PowerPoint</Application>
  <PresentationFormat>On-screen Show (4:3)</PresentationFormat>
  <Lines>0</Lines>
  <Paragraphs>109</Paragraphs>
  <Slides>15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- Blank</vt:lpstr>
      <vt:lpstr>Equation</vt:lpstr>
      <vt:lpstr>PowerPoint Presentation</vt:lpstr>
      <vt:lpstr>Derived Variables</vt:lpstr>
      <vt:lpstr>Derived Variables</vt:lpstr>
      <vt:lpstr>Derived Variables</vt:lpstr>
      <vt:lpstr>Derived Variables</vt:lpstr>
      <vt:lpstr>Derived Variables</vt:lpstr>
      <vt:lpstr>Derived Variables</vt:lpstr>
      <vt:lpstr>Strictly Decreasing Variable</vt:lpstr>
      <vt:lpstr>Weakly Decreasing Variable</vt:lpstr>
      <vt:lpstr>Diagonal Robot variables</vt:lpstr>
      <vt:lpstr>Weakly Decreasing Variable</vt:lpstr>
      <vt:lpstr>Weakly Decreasing Variable</vt:lpstr>
      <vt:lpstr>Well ordered sets</vt:lpstr>
      <vt:lpstr>Well ordered sets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Meyer</cp:lastModifiedBy>
  <cp:revision>43</cp:revision>
  <cp:lastPrinted>2017-02-25T20:34:03Z</cp:lastPrinted>
  <dcterms:created xsi:type="dcterms:W3CDTF">2011-02-25T02:17:43Z</dcterms:created>
  <dcterms:modified xsi:type="dcterms:W3CDTF">2017-02-25T20:34:20Z</dcterms:modified>
</cp:coreProperties>
</file>