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9"/>
  </p:notesMasterIdLst>
  <p:handoutMasterIdLst>
    <p:handoutMasterId r:id="rId20"/>
  </p:handoutMasterIdLst>
  <p:sldIdLst>
    <p:sldId id="392" r:id="rId3"/>
    <p:sldId id="467" r:id="rId4"/>
    <p:sldId id="489" r:id="rId5"/>
    <p:sldId id="498" r:id="rId6"/>
    <p:sldId id="468" r:id="rId7"/>
    <p:sldId id="469" r:id="rId8"/>
    <p:sldId id="470" r:id="rId9"/>
    <p:sldId id="471" r:id="rId10"/>
    <p:sldId id="472" r:id="rId11"/>
    <p:sldId id="490" r:id="rId12"/>
    <p:sldId id="491" r:id="rId13"/>
    <p:sldId id="494" r:id="rId14"/>
    <p:sldId id="493" r:id="rId15"/>
    <p:sldId id="495" r:id="rId16"/>
    <p:sldId id="496" r:id="rId17"/>
    <p:sldId id="499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3" autoAdjust="0"/>
    <p:restoredTop sz="94618" autoAdjust="0"/>
  </p:normalViewPr>
  <p:slideViewPr>
    <p:cSldViewPr snapToGrid="0" showGuides="1">
      <p:cViewPr>
        <p:scale>
          <a:sx n="94" d="100"/>
          <a:sy n="94" d="100"/>
        </p:scale>
        <p:origin x="-1208" y="-824"/>
      </p:cViewPr>
      <p:guideLst>
        <p:guide orient="horz" pos="2152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2270" y="6553200"/>
            <a:ext cx="114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2017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6398" y="6611779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4941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42930" y="6553200"/>
            <a:ext cx="10010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9600" b="0" dirty="0" smtClean="0"/>
              <a:t>IMPLIES</a:t>
            </a:r>
            <a:endParaRPr lang="en-US" sz="9600" b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0050" y="6553200"/>
            <a:ext cx="963951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010" y="277779"/>
            <a:ext cx="6456507" cy="1154277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False</a:t>
            </a:r>
            <a:r>
              <a:rPr lang="en-US" dirty="0" smtClean="0"/>
              <a:t> implies </a:t>
            </a:r>
            <a:r>
              <a:rPr lang="en-US" dirty="0" smtClean="0">
                <a:solidFill>
                  <a:srgbClr val="B90000"/>
                </a:solidFill>
              </a:rPr>
              <a:t>False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61" y="1553646"/>
            <a:ext cx="8269121" cy="3985443"/>
          </a:xfrm>
        </p:spPr>
        <p:txBody>
          <a:bodyPr/>
          <a:lstStyle/>
          <a:p>
            <a:r>
              <a:rPr lang="en-US" sz="4800" dirty="0" smtClean="0"/>
              <a:t>Having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Q</a:t>
            </a:r>
            <a:r>
              <a:rPr lang="en-US" sz="4800" dirty="0" smtClean="0">
                <a:solidFill>
                  <a:schemeClr val="tx2"/>
                </a:solidFill>
              </a:rPr>
              <a:t> be </a:t>
            </a:r>
            <a:r>
              <a:rPr lang="en-US" sz="4800" dirty="0" smtClean="0">
                <a:solidFill>
                  <a:srgbClr val="006600"/>
                </a:solidFill>
              </a:rPr>
              <a:t>T </a:t>
            </a:r>
            <a:r>
              <a:rPr lang="en-US" sz="4800" dirty="0" smtClean="0"/>
              <a:t>when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E5"/>
                </a:solidFill>
              </a:rPr>
              <a:t>Q</a:t>
            </a:r>
            <a:r>
              <a:rPr lang="en-US" sz="4800" dirty="0" smtClean="0"/>
              <a:t> are both </a:t>
            </a:r>
            <a:r>
              <a:rPr lang="en-US" sz="4800" dirty="0" smtClean="0">
                <a:solidFill>
                  <a:srgbClr val="FF0000"/>
                </a:solidFill>
              </a:rPr>
              <a:t>F</a:t>
            </a:r>
            <a:r>
              <a:rPr lang="en-US" sz="4800" dirty="0" smtClean="0"/>
              <a:t> clashes with the idea that “implies”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chemeClr val="tx2"/>
                </a:solidFill>
              </a:rPr>
              <a:t>indicates that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P </a:t>
            </a:r>
            <a:r>
              <a:rPr lang="en-US" sz="4800" dirty="0" smtClean="0">
                <a:solidFill>
                  <a:srgbClr val="000000"/>
                </a:solidFill>
              </a:rPr>
              <a:t>somehow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rgbClr val="800000"/>
                </a:solidFill>
              </a:rPr>
              <a:t>causes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 Q.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161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61" y="1553646"/>
            <a:ext cx="8404238" cy="4755511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“If he had slept more, he would have gotten an 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2042312" y="277779"/>
            <a:ext cx="5943065" cy="1167787"/>
          </a:xfrm>
        </p:spPr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Causal</a:t>
            </a:r>
            <a:r>
              <a:rPr lang="en-US" dirty="0" smtClean="0"/>
              <a:t> Implication?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4289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61" y="1459076"/>
            <a:ext cx="8404238" cy="4755511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00"/>
                </a:solidFill>
              </a:rPr>
              <a:t>“(slept more)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IMPLIES</a:t>
            </a:r>
            <a:r>
              <a:rPr lang="en-US" sz="4800" dirty="0" smtClean="0">
                <a:solidFill>
                  <a:srgbClr val="000000"/>
                </a:solidFill>
              </a:rPr>
              <a:t> A”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You might claim this was </a:t>
            </a:r>
            <a:r>
              <a:rPr lang="en-US" sz="4800" dirty="0" smtClean="0">
                <a:solidFill>
                  <a:srgbClr val="FF0000"/>
                </a:solidFill>
              </a:rPr>
              <a:t>false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042312" y="277779"/>
            <a:ext cx="5943065" cy="1167787"/>
          </a:xfrm>
        </p:spPr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Causal</a:t>
            </a:r>
            <a:r>
              <a:rPr lang="en-US" dirty="0" smtClean="0"/>
              <a:t> Implication?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61" y="1459076"/>
            <a:ext cx="8404238" cy="4755511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00"/>
                </a:solidFill>
              </a:rPr>
              <a:t>“(slept more)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IMPLIES</a:t>
            </a:r>
            <a:r>
              <a:rPr lang="en-US" sz="4800" dirty="0" smtClean="0">
                <a:solidFill>
                  <a:srgbClr val="000000"/>
                </a:solidFill>
              </a:rPr>
              <a:t> A”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You might claim this was </a:t>
            </a:r>
            <a:r>
              <a:rPr lang="en-US" sz="4800" dirty="0" smtClean="0">
                <a:solidFill>
                  <a:srgbClr val="FF0000"/>
                </a:solidFill>
              </a:rPr>
              <a:t>false</a:t>
            </a:r>
            <a:r>
              <a:rPr lang="en-US" sz="4800" dirty="0" smtClean="0">
                <a:solidFill>
                  <a:srgbClr val="000000"/>
                </a:solidFill>
              </a:rPr>
              <a:t> because </a:t>
            </a:r>
            <a:r>
              <a:rPr lang="en-US" sz="4800" dirty="0">
                <a:solidFill>
                  <a:srgbClr val="000000"/>
                </a:solidFill>
              </a:rPr>
              <a:t>the sleepy student with the poor grade also had not </a:t>
            </a:r>
            <a:r>
              <a:rPr lang="en-US" sz="4800" dirty="0" smtClean="0">
                <a:solidFill>
                  <a:srgbClr val="000000"/>
                </a:solidFill>
              </a:rPr>
              <a:t>studied</a:t>
            </a:r>
            <a:r>
              <a:rPr lang="is-IS" sz="4800" dirty="0" smtClean="0">
                <a:solidFill>
                  <a:srgbClr val="000000"/>
                </a:solidFill>
              </a:rPr>
              <a:t>…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042312" y="277779"/>
            <a:ext cx="5943065" cy="1167787"/>
          </a:xfrm>
        </p:spPr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Causal</a:t>
            </a:r>
            <a:r>
              <a:rPr lang="en-US" dirty="0" smtClean="0"/>
              <a:t> Implication?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7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61" y="1459076"/>
            <a:ext cx="8404238" cy="4755511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00"/>
                </a:solidFill>
              </a:rPr>
              <a:t>“(slept more)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IMPLIES</a:t>
            </a:r>
            <a:r>
              <a:rPr lang="en-US" sz="4800" dirty="0" smtClean="0">
                <a:solidFill>
                  <a:srgbClr val="000000"/>
                </a:solidFill>
              </a:rPr>
              <a:t> A”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You might claim this was </a:t>
            </a:r>
            <a:r>
              <a:rPr lang="en-US" sz="4800" dirty="0" smtClean="0">
                <a:solidFill>
                  <a:srgbClr val="FF0000"/>
                </a:solidFill>
              </a:rPr>
              <a:t>false</a:t>
            </a:r>
            <a:r>
              <a:rPr lang="en-US" sz="4800" dirty="0" smtClean="0">
                <a:solidFill>
                  <a:srgbClr val="000000"/>
                </a:solidFill>
              </a:rPr>
              <a:t> because</a:t>
            </a:r>
          </a:p>
          <a:p>
            <a:r>
              <a:rPr lang="is-IS" sz="4800" dirty="0" smtClean="0">
                <a:solidFill>
                  <a:srgbClr val="000000"/>
                </a:solidFill>
              </a:rPr>
              <a:t>…</a:t>
            </a:r>
            <a:r>
              <a:rPr lang="en-US" sz="4800" dirty="0" smtClean="0">
                <a:solidFill>
                  <a:srgbClr val="000000"/>
                </a:solidFill>
              </a:rPr>
              <a:t>lack </a:t>
            </a:r>
            <a:r>
              <a:rPr lang="en-US" sz="4800" dirty="0">
                <a:solidFill>
                  <a:srgbClr val="000000"/>
                </a:solidFill>
              </a:rPr>
              <a:t>of sleep was not a </a:t>
            </a:r>
            <a:r>
              <a:rPr lang="en-US" sz="4800" dirty="0">
                <a:solidFill>
                  <a:srgbClr val="BB0FAB"/>
                </a:solidFill>
              </a:rPr>
              <a:t>cause</a:t>
            </a:r>
            <a:r>
              <a:rPr lang="en-US" sz="4800" dirty="0">
                <a:solidFill>
                  <a:srgbClr val="000000"/>
                </a:solidFill>
              </a:rPr>
              <a:t> of the poor grade.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042312" y="277779"/>
            <a:ext cx="5943065" cy="1167787"/>
          </a:xfrm>
        </p:spPr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Causal</a:t>
            </a:r>
            <a:r>
              <a:rPr lang="en-US" dirty="0" smtClean="0"/>
              <a:t> Implication?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6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173" y="250759"/>
            <a:ext cx="6699717" cy="119480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IMPLIES</a:t>
            </a:r>
            <a:r>
              <a:rPr lang="en-US" dirty="0" smtClean="0"/>
              <a:t> is not </a:t>
            </a:r>
            <a:r>
              <a:rPr lang="en-US" dirty="0" smtClean="0">
                <a:solidFill>
                  <a:srgbClr val="660066"/>
                </a:solidFill>
              </a:rPr>
              <a:t>causal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61" y="1499607"/>
            <a:ext cx="8369193" cy="4551004"/>
          </a:xfrm>
        </p:spPr>
        <p:txBody>
          <a:bodyPr/>
          <a:lstStyle/>
          <a:p>
            <a:r>
              <a:rPr lang="en-US" sz="4000" dirty="0" smtClean="0"/>
              <a:t>Causal/counter-factual assertions make some sense, although they raise philosophical problems.</a:t>
            </a:r>
          </a:p>
          <a:p>
            <a:r>
              <a:rPr lang="en-US" sz="4000" dirty="0" smtClean="0"/>
              <a:t> The propositional connective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IMPLIES</a:t>
            </a:r>
            <a:r>
              <a:rPr lang="en-US" sz="4000" dirty="0" smtClean="0"/>
              <a:t> ignores causality.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5375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173" y="250759"/>
            <a:ext cx="6699717" cy="119480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IMPLIES</a:t>
            </a:r>
            <a:r>
              <a:rPr lang="en-US" dirty="0" smtClean="0"/>
              <a:t> is not </a:t>
            </a:r>
            <a:r>
              <a:rPr lang="en-US" dirty="0" smtClean="0">
                <a:solidFill>
                  <a:srgbClr val="660066"/>
                </a:solidFill>
              </a:rPr>
              <a:t>causal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61" y="1499607"/>
            <a:ext cx="8369193" cy="4551004"/>
          </a:xfrm>
        </p:spPr>
        <p:txBody>
          <a:bodyPr/>
          <a:lstStyle/>
          <a:p>
            <a:r>
              <a:rPr lang="en-US" sz="4000" dirty="0" smtClean="0"/>
              <a:t>Causal/counter-factual assertions make some sense, although they raise philosophical problems.</a:t>
            </a:r>
          </a:p>
          <a:p>
            <a:r>
              <a:rPr lang="en-US" sz="4000" dirty="0" smtClean="0"/>
              <a:t> The propositional connective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IMPLIES</a:t>
            </a:r>
            <a:r>
              <a:rPr lang="en-US" sz="4000" dirty="0" smtClean="0"/>
              <a:t> ignores causality. This </a:t>
            </a:r>
            <a:r>
              <a:rPr lang="en-US" sz="4000" dirty="0"/>
              <a:t>makes it simple, but still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2398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23598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155404" y="6581001"/>
            <a:ext cx="9885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IMPLIES.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31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108" y="1348016"/>
            <a:ext cx="85451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The value of (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Q</a:t>
            </a:r>
            <a:r>
              <a:rPr lang="en-US" sz="4000" dirty="0" smtClean="0">
                <a:latin typeface="Comic Sans MS" pitchFamily="66" charset="0"/>
              </a:rPr>
              <a:t>)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endParaRPr lang="en-US" sz="4000" dirty="0" smtClean="0"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   P</a:t>
            </a:r>
            <a:r>
              <a:rPr lang="en-US" sz="4000" dirty="0" smtClean="0">
                <a:latin typeface="Comic Sans MS" pitchFamily="66" charset="0"/>
              </a:rPr>
              <a:t> is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and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Q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000" dirty="0" smtClean="0">
                <a:latin typeface="Comic Sans MS" pitchFamily="66" charset="0"/>
              </a:rPr>
              <a:t>.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So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155404" y="6581001"/>
            <a:ext cx="9885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IMPLIES.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925277"/>
              </p:ext>
            </p:extLst>
          </p:nvPr>
        </p:nvGraphicFramePr>
        <p:xfrm>
          <a:off x="2380949" y="2785805"/>
          <a:ext cx="4307321" cy="3084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939800" imgH="673100" progId="Equation.DSMT4">
                  <p:embed/>
                </p:oleObj>
              </mc:Choice>
              <mc:Fallback>
                <p:oleObj name="Equation" r:id="rId4" imgW="9398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0949" y="2785805"/>
                        <a:ext cx="4307321" cy="3084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2026745" y="2783054"/>
            <a:ext cx="4904725" cy="3255904"/>
          </a:xfrm>
          <a:prstGeom prst="rect">
            <a:avLst/>
          </a:prstGeom>
          <a:noFill/>
          <a:ln w="31750" cap="flat" cmpd="sng" algn="ctr">
            <a:solidFill>
              <a:srgbClr val="BB0FAB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808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47740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155404" y="6581001"/>
            <a:ext cx="9885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IMPLIES.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73504" y="5678360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633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849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5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whole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implication is 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9733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7559</TotalTime>
  <Words>503</Words>
  <Application>Microsoft Macintosh PowerPoint</Application>
  <PresentationFormat>On-screen Show (4:3)</PresentationFormat>
  <Paragraphs>111</Paragraphs>
  <Slides>16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6.042 Lecture Template</vt:lpstr>
      <vt:lpstr>1_6.042 Lecture Template</vt:lpstr>
      <vt:lpstr>MathType 6.0 Equation</vt:lpstr>
      <vt:lpstr>IMPLIES</vt:lpstr>
      <vt:lpstr> IMPLIES</vt:lpstr>
      <vt:lpstr> IMPLIES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False implies False?</vt:lpstr>
      <vt:lpstr>Causal Implication?</vt:lpstr>
      <vt:lpstr>Causal Implication?</vt:lpstr>
      <vt:lpstr>Causal Implication?</vt:lpstr>
      <vt:lpstr>Causal Implication?</vt:lpstr>
      <vt:lpstr>IMPLIES is not causal</vt:lpstr>
      <vt:lpstr>IMPLIES is not causal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665</cp:revision>
  <cp:lastPrinted>2017-02-09T21:48:05Z</cp:lastPrinted>
  <dcterms:created xsi:type="dcterms:W3CDTF">2011-02-09T15:01:58Z</dcterms:created>
  <dcterms:modified xsi:type="dcterms:W3CDTF">2017-02-09T21:48:10Z</dcterms:modified>
</cp:coreProperties>
</file>