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692" r:id="rId2"/>
    <p:sldId id="695" r:id="rId3"/>
    <p:sldId id="696" r:id="rId4"/>
    <p:sldId id="740" r:id="rId5"/>
    <p:sldId id="697" r:id="rId6"/>
    <p:sldId id="741" r:id="rId7"/>
    <p:sldId id="746" r:id="rId8"/>
    <p:sldId id="742" r:id="rId9"/>
    <p:sldId id="743" r:id="rId10"/>
    <p:sldId id="744" r:id="rId11"/>
    <p:sldId id="703" r:id="rId12"/>
    <p:sldId id="771" r:id="rId13"/>
    <p:sldId id="745" r:id="rId14"/>
    <p:sldId id="772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07" d="100"/>
          <a:sy n="107" d="100"/>
        </p:scale>
        <p:origin x="-288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248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2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/>
              <a:pPr/>
              <a:t>10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FC324-0252-46FA-88F9-8D8C6F1428A8}" type="slidenum">
              <a:rPr lang="en-US"/>
              <a:pPr/>
              <a:t>11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255D-B248-4AB1-A856-A82921E78302}" type="slidenum">
              <a:rPr lang="en-US"/>
              <a:pPr/>
              <a:t>13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0CD84-82AA-49B1-BA4E-9E9A17434EBB}" type="slidenum">
              <a:rPr lang="en-US"/>
              <a:pPr/>
              <a:t>3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/>
              <a:pPr/>
              <a:t>4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5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111AB-6E83-4E5A-993D-A7CD9AEE9458}" type="slidenum">
              <a:rPr lang="en-US"/>
              <a:pPr/>
              <a:t>6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766FF-3ED2-4B51-9269-30D569919F41}" type="slidenum">
              <a:rPr lang="en-US"/>
              <a:pPr/>
              <a:t>7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92161-CB8A-432F-80A0-6AB3A14F2407}" type="slidenum">
              <a:rPr lang="en-US"/>
              <a:pPr/>
              <a:t>8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C000-E0C3-4524-9572-3ABBEAC797A6}" type="slidenum">
              <a:rPr lang="en-US"/>
              <a:pPr/>
              <a:t>9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isomorphism.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isomorphism.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isomorphism.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isomorphism.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isomorphism.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isomorphism.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smtClean="0"/>
              <a:t>isomorphism.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</a:t>
            </a:r>
            <a:r>
              <a:rPr lang="en-US" sz="1200" dirty="0" smtClean="0">
                <a:latin typeface="Comic Sans MS" pitchFamily="66" charset="0"/>
              </a:rPr>
              <a:t>March</a:t>
            </a:r>
            <a:r>
              <a:rPr lang="en-US" sz="1200" baseline="0" dirty="0" smtClean="0">
                <a:latin typeface="Comic Sans MS" pitchFamily="66" charset="0"/>
              </a:rPr>
              <a:t> 18,</a:t>
            </a:r>
            <a:r>
              <a:rPr lang="en-US" sz="1200" dirty="0" smtClean="0">
                <a:latin typeface="Comic Sans MS" pitchFamily="66" charset="0"/>
              </a:rPr>
              <a:t> 2017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4941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Isomorphism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A0329A7B-0CDF-4474-9D5E-25E9C11592C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G</a:t>
            </a:r>
            <a:r>
              <a:rPr lang="en-US" sz="4000" baseline="-25000" dirty="0"/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33CC"/>
                </a:solidFill>
              </a:rPr>
              <a:t>isomorphic </a:t>
            </a:r>
            <a:r>
              <a:rPr lang="en-US" sz="4000" dirty="0"/>
              <a:t>to G</a:t>
            </a:r>
            <a:r>
              <a:rPr lang="en-US" sz="4000" baseline="-25000" dirty="0"/>
              <a:t>2</a:t>
            </a:r>
            <a:r>
              <a:rPr lang="en-US" sz="4000" i="1" baseline="-25000" dirty="0"/>
              <a:t>  </a:t>
            </a:r>
            <a:r>
              <a:rPr lang="en-US" sz="4000" dirty="0"/>
              <a:t>means</a:t>
            </a:r>
          </a:p>
          <a:p>
            <a:pPr>
              <a:buFontTx/>
              <a:buNone/>
            </a:pPr>
            <a:r>
              <a:rPr lang="en-US" sz="4000" dirty="0" smtClean="0"/>
              <a:t>edge-preserving vertex matching</a:t>
            </a:r>
            <a:r>
              <a:rPr lang="en-US" sz="4000" i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u—v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IFF  </a:t>
            </a:r>
            <a:r>
              <a:rPr lang="en-US" sz="4800" dirty="0" smtClean="0">
                <a:solidFill>
                  <a:srgbClr val="0033CC"/>
                </a:solidFill>
              </a:rPr>
              <a:t>f(u</a:t>
            </a:r>
            <a:r>
              <a:rPr lang="en-US" sz="4800" dirty="0">
                <a:solidFill>
                  <a:srgbClr val="0033CC"/>
                </a:solidFill>
              </a:rPr>
              <a:t>)—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742152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B88CF5CE-1058-4BB5-8192-EF344624784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1903413" y="4906963"/>
            <a:ext cx="22923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/>
              <a:t>degree </a:t>
            </a:r>
            <a:r>
              <a:rPr lang="en-US" sz="4000" dirty="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71423" name="Text Box 31"/>
          <p:cNvSpPr txBox="1">
            <a:spLocks noChangeArrowheads="1"/>
          </p:cNvSpPr>
          <p:nvPr/>
        </p:nvSpPr>
        <p:spPr bwMode="auto">
          <a:xfrm>
            <a:off x="5499100" y="4962525"/>
            <a:ext cx="29845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all degree </a:t>
            </a:r>
            <a:r>
              <a:rPr lang="en-US" sz="4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Non</a:t>
            </a:r>
            <a:r>
              <a:rPr lang="en-US" sz="4000" dirty="0" err="1" smtClean="0"/>
              <a:t>isomorphism</a:t>
            </a:r>
            <a:endParaRPr lang="en-US" sz="4000" dirty="0"/>
          </a:p>
        </p:txBody>
      </p:sp>
      <p:grpSp>
        <p:nvGrpSpPr>
          <p:cNvPr id="571418" name="Group 26"/>
          <p:cNvGrpSpPr>
            <a:grpSpLocks/>
          </p:cNvGrpSpPr>
          <p:nvPr/>
        </p:nvGrpSpPr>
        <p:grpSpPr bwMode="auto">
          <a:xfrm>
            <a:off x="1757363" y="2181225"/>
            <a:ext cx="2279650" cy="2325688"/>
            <a:chOff x="1107" y="1374"/>
            <a:chExt cx="1436" cy="1465"/>
          </a:xfrm>
        </p:grpSpPr>
        <p:sp>
          <p:nvSpPr>
            <p:cNvPr id="571397" name="Oval 5"/>
            <p:cNvSpPr>
              <a:spLocks noChangeArrowheads="1"/>
            </p:cNvSpPr>
            <p:nvPr/>
          </p:nvSpPr>
          <p:spPr bwMode="auto">
            <a:xfrm rot="162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8" name="Oval 6"/>
            <p:cNvSpPr>
              <a:spLocks noChangeArrowheads="1"/>
            </p:cNvSpPr>
            <p:nvPr/>
          </p:nvSpPr>
          <p:spPr bwMode="auto">
            <a:xfrm rot="162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9" name="Oval 7"/>
            <p:cNvSpPr>
              <a:spLocks noChangeArrowheads="1"/>
            </p:cNvSpPr>
            <p:nvPr/>
          </p:nvSpPr>
          <p:spPr bwMode="auto">
            <a:xfrm rot="162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 rot="162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01" name="AutoShape 9"/>
            <p:cNvCxnSpPr>
              <a:cxnSpLocks noChangeShapeType="1"/>
              <a:stCxn id="571397" idx="6"/>
              <a:endCxn id="571398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2" name="AutoShape 10"/>
            <p:cNvCxnSpPr>
              <a:cxnSpLocks noChangeShapeType="1"/>
              <a:stCxn id="571400" idx="0"/>
              <a:endCxn id="571398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3" name="AutoShape 11"/>
            <p:cNvCxnSpPr>
              <a:cxnSpLocks noChangeShapeType="1"/>
              <a:stCxn id="571399" idx="6"/>
              <a:endCxn id="571400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4" name="AutoShape 12"/>
            <p:cNvCxnSpPr>
              <a:cxnSpLocks noChangeShapeType="1"/>
            </p:cNvCxnSpPr>
            <p:nvPr/>
          </p:nvCxnSpPr>
          <p:spPr bwMode="auto">
            <a:xfrm rot="162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5" name="AutoShape 13"/>
            <p:cNvCxnSpPr>
              <a:cxnSpLocks noChangeShapeType="1"/>
              <a:stCxn id="571397" idx="5"/>
              <a:endCxn id="571400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71417" name="Group 25"/>
          <p:cNvGrpSpPr>
            <a:grpSpLocks/>
          </p:cNvGrpSpPr>
          <p:nvPr/>
        </p:nvGrpSpPr>
        <p:grpSpPr bwMode="auto">
          <a:xfrm>
            <a:off x="5373688" y="1751013"/>
            <a:ext cx="2771775" cy="3109912"/>
            <a:chOff x="2881" y="865"/>
            <a:chExt cx="1746" cy="1959"/>
          </a:xfrm>
        </p:grpSpPr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 rot="162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7" name="Oval 15"/>
            <p:cNvSpPr>
              <a:spLocks noChangeArrowheads="1"/>
            </p:cNvSpPr>
            <p:nvPr/>
          </p:nvSpPr>
          <p:spPr bwMode="auto">
            <a:xfrm rot="162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8" name="Oval 16"/>
            <p:cNvSpPr>
              <a:spLocks noChangeArrowheads="1"/>
            </p:cNvSpPr>
            <p:nvPr/>
          </p:nvSpPr>
          <p:spPr bwMode="auto">
            <a:xfrm rot="162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 rot="162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10" name="AutoShape 18"/>
            <p:cNvCxnSpPr>
              <a:cxnSpLocks noChangeShapeType="1"/>
              <a:stCxn id="571408" idx="6"/>
              <a:endCxn id="571409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1" name="AutoShape 19"/>
            <p:cNvCxnSpPr>
              <a:cxnSpLocks noChangeShapeType="1"/>
              <a:stCxn id="571406" idx="4"/>
              <a:endCxn id="571408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2" name="AutoShape 20"/>
            <p:cNvCxnSpPr>
              <a:cxnSpLocks noChangeShapeType="1"/>
              <a:stCxn id="571406" idx="5"/>
              <a:endCxn id="571409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3" name="AutoShape 21"/>
            <p:cNvCxnSpPr>
              <a:cxnSpLocks noChangeShapeType="1"/>
              <a:stCxn id="571408" idx="7"/>
              <a:endCxn id="571407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4" name="AutoShape 22"/>
            <p:cNvCxnSpPr>
              <a:cxnSpLocks noChangeShapeType="1"/>
              <a:stCxn id="571407" idx="5"/>
              <a:endCxn id="571409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5" name="AutoShape 23"/>
            <p:cNvCxnSpPr>
              <a:cxnSpLocks noChangeShapeType="1"/>
              <a:stCxn id="571406" idx="4"/>
              <a:endCxn id="571407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71416" name="Oval 24"/>
          <p:cNvSpPr>
            <a:spLocks noChangeArrowheads="1"/>
          </p:cNvSpPr>
          <p:nvPr/>
        </p:nvSpPr>
        <p:spPr bwMode="auto">
          <a:xfrm rot="16200000">
            <a:off x="3613944" y="4060032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20" name="Oval 28"/>
          <p:cNvSpPr>
            <a:spLocks noChangeArrowheads="1"/>
          </p:cNvSpPr>
          <p:nvPr/>
        </p:nvSpPr>
        <p:spPr bwMode="auto">
          <a:xfrm rot="16200000">
            <a:off x="1759744" y="2194719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2" grpId="0"/>
      <p:bldP spid="571423" grpId="0"/>
      <p:bldP spid="571416" grpId="0" animBg="1"/>
      <p:bldP spid="5714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Proving </a:t>
            </a:r>
            <a:r>
              <a:rPr lang="en-US" altLang="zh-CN" dirty="0" err="1" smtClean="0">
                <a:solidFill>
                  <a:srgbClr val="C00000"/>
                </a:solidFill>
                <a:ea typeface="SimSun" pitchFamily="2" charset="-122"/>
              </a:rPr>
              <a:t>non</a:t>
            </a:r>
            <a:r>
              <a:rPr lang="en-US" altLang="zh-CN" dirty="0" err="1" smtClean="0">
                <a:ea typeface="SimSun" pitchFamily="2" charset="-122"/>
              </a:rPr>
              <a:t>isomorphism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93639" y="1161828"/>
            <a:ext cx="8832028" cy="4528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If some property </a:t>
            </a:r>
            <a:r>
              <a:rPr lang="en-US" altLang="zh-CN" sz="4000" dirty="0" smtClean="0">
                <a:solidFill>
                  <a:srgbClr val="9F009F"/>
                </a:solidFill>
                <a:ea typeface="SimSun" pitchFamily="2" charset="-122"/>
              </a:rPr>
              <a:t>preserved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solidFill>
                  <a:srgbClr val="9F009F"/>
                </a:solidFill>
                <a:ea typeface="SimSun" pitchFamily="2" charset="-122"/>
              </a:rPr>
              <a:t>isomorphism</a:t>
            </a:r>
            <a:r>
              <a:rPr lang="en-US" altLang="zh-CN" sz="4000" dirty="0" smtClean="0">
                <a:ea typeface="SimSun" pitchFamily="2" charset="-122"/>
              </a:rPr>
              <a:t> 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differs</a:t>
            </a:r>
            <a:r>
              <a:rPr lang="en-US" altLang="zh-CN" sz="4000" dirty="0" smtClean="0">
                <a:ea typeface="SimSun" pitchFamily="2" charset="-122"/>
              </a:rPr>
              <a:t> for two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graphs, then they’re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not</a:t>
            </a:r>
            <a:r>
              <a:rPr lang="en-US" altLang="zh-CN" sz="4000" dirty="0" smtClean="0">
                <a:ea typeface="SimSun" pitchFamily="2" charset="-122"/>
              </a:rPr>
              <a:t> isomorphic: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nodes,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edges,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degree distributions, </a:t>
            </a:r>
            <a:r>
              <a:rPr lang="en-US" altLang="zh-CN" sz="4800" dirty="0" smtClean="0">
                <a:solidFill>
                  <a:srgbClr val="008000"/>
                </a:solidFill>
                <a:ea typeface="SimSun" pitchFamily="2" charset="-122"/>
              </a:rPr>
              <a:t>…</a:t>
            </a: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.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isomorphism.</a:t>
            </a:r>
            <a:fld id="{8DE3D2CC-F788-4557-8ECB-878F673AE85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15D60AE2-77FF-43D7-8AD9-B8A424F004F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Finding</a:t>
            </a:r>
            <a:r>
              <a:rPr lang="en-US" dirty="0" smtClean="0"/>
              <a:t> an isomorphism?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2" y="1077881"/>
            <a:ext cx="8875059" cy="4752764"/>
          </a:xfrm>
        </p:spPr>
        <p:txBody>
          <a:bodyPr/>
          <a:lstStyle/>
          <a:p>
            <a:r>
              <a:rPr lang="en-US" sz="3600" dirty="0" smtClean="0"/>
              <a:t>many </a:t>
            </a:r>
            <a:r>
              <a:rPr lang="en-US" sz="3600" dirty="0"/>
              <a:t>possible </a:t>
            </a:r>
            <a:r>
              <a:rPr lang="en-US" sz="3600" dirty="0" smtClean="0"/>
              <a:t>mappings: </a:t>
            </a:r>
            <a:r>
              <a:rPr lang="en-US" sz="4000" dirty="0" smtClean="0">
                <a:solidFill>
                  <a:srgbClr val="C00000"/>
                </a:solidFill>
              </a:rPr>
              <a:t>large search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sz="3600" dirty="0" smtClean="0"/>
              <a:t>can use properties </a:t>
            </a:r>
            <a:r>
              <a:rPr lang="en-US" sz="3600" dirty="0" smtClean="0">
                <a:solidFill>
                  <a:srgbClr val="9F009F"/>
                </a:solidFill>
              </a:rPr>
              <a:t>preserved </a:t>
            </a:r>
            <a:r>
              <a:rPr lang="en-US" sz="3600" dirty="0" smtClean="0"/>
              <a:t>by </a:t>
            </a:r>
          </a:p>
          <a:p>
            <a:pPr>
              <a:buFontTx/>
              <a:buNone/>
            </a:pPr>
            <a:r>
              <a:rPr lang="en-US" sz="3600" dirty="0" err="1" smtClean="0"/>
              <a:t>isomorphisms</a:t>
            </a:r>
            <a:r>
              <a:rPr lang="en-US" sz="3600" dirty="0" smtClean="0"/>
              <a:t> as a guide, for example: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deg 4 vertex adjacent to a deg 3</a:t>
            </a:r>
          </a:p>
          <a:p>
            <a:pPr>
              <a:buFontTx/>
              <a:buNone/>
            </a:pPr>
            <a:r>
              <a:rPr lang="en-US" sz="3600" dirty="0" smtClean="0"/>
              <a:t>    can only match with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33CC"/>
                </a:solidFill>
              </a:rPr>
              <a:t>deg 4 vertex also adjacent to a deg 3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922" y="5260490"/>
            <a:ext cx="4323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but even so…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2700"/>
            <a:ext cx="7543800" cy="10541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Are these two graphs isomorphic?</a:t>
            </a: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isomorphism.</a:t>
            </a:r>
            <a:fld id="{3AEDE1B4-22B9-44CE-94B1-9B4CDE94A4E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0" y="952500"/>
            <a:ext cx="6680200" cy="2997200"/>
            <a:chOff x="976" y="0"/>
            <a:chExt cx="4208" cy="1888"/>
          </a:xfrm>
        </p:grpSpPr>
        <p:pic>
          <p:nvPicPr>
            <p:cNvPr id="37894" name="Picture 7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8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Rectangle 12"/>
          <p:cNvSpPr>
            <a:spLocks noChangeArrowheads="1"/>
          </p:cNvSpPr>
          <p:nvPr/>
        </p:nvSpPr>
        <p:spPr bwMode="auto">
          <a:xfrm>
            <a:off x="436357" y="3958810"/>
            <a:ext cx="8347486" cy="24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None/>
            </a:pP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...nothing known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is </a:t>
            </a:r>
            <a:r>
              <a:rPr lang="en-US" altLang="zh-CN" sz="4000" b="1" i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sure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to be much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faster than 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searching thru all </a:t>
            </a:r>
            <a:r>
              <a:rPr lang="en-US" altLang="zh-CN" sz="4000" b="1" dirty="0" err="1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bijections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ea typeface="SimSun" pitchFamily="2" charset="-122"/>
              </a:rPr>
              <a:t>for an isomorphism</a:t>
            </a:r>
            <a:endParaRPr lang="en-US" altLang="zh-CN" sz="4000" b="1" dirty="0">
              <a:solidFill>
                <a:schemeClr val="tx2"/>
              </a:solidFill>
              <a:latin typeface="Comic Sans MS" pitchFamily="66" charset="0"/>
              <a:ea typeface="SimSun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80838894-100E-4519-8E62-44A287AD6B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5077" y="2010503"/>
            <a:ext cx="3509963" cy="3802062"/>
            <a:chOff x="387350" y="2128838"/>
            <a:chExt cx="3509963" cy="38020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2186" name="AutoShape 10"/>
            <p:cNvCxnSpPr>
              <a:cxnSpLocks noChangeShapeType="1"/>
              <a:stCxn id="562182" idx="6"/>
              <a:endCxn id="562184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6"/>
              <a:endCxn id="562183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4"/>
              <a:endCxn id="562185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0"/>
              <a:endCxn id="562181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0"/>
              <a:endCxn id="562184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7"/>
              <a:endCxn id="562183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63550" y="2293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57550" y="388143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63750" y="541178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17850" y="21923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87350" y="3944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38350" y="21288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2199" name="AutoShape 23"/>
            <p:cNvCxnSpPr>
              <a:cxnSpLocks noChangeShapeType="1"/>
              <a:stCxn id="562182" idx="6"/>
              <a:endCxn id="562185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5734050" y="241300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258050" y="24955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3" name="Oval 27"/>
          <p:cNvSpPr>
            <a:spLocks noChangeArrowheads="1"/>
          </p:cNvSpPr>
          <p:nvPr/>
        </p:nvSpPr>
        <p:spPr bwMode="auto">
          <a:xfrm>
            <a:off x="6686550" y="54356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4" name="Oval 28"/>
          <p:cNvSpPr>
            <a:spLocks noChangeArrowheads="1"/>
          </p:cNvSpPr>
          <p:nvPr/>
        </p:nvSpPr>
        <p:spPr bwMode="auto">
          <a:xfrm>
            <a:off x="5581650" y="54483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5" name="Oval 29"/>
          <p:cNvSpPr>
            <a:spLocks noChangeArrowheads="1"/>
          </p:cNvSpPr>
          <p:nvPr/>
        </p:nvSpPr>
        <p:spPr bwMode="auto">
          <a:xfrm>
            <a:off x="7588250" y="54102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Oval 30"/>
          <p:cNvSpPr>
            <a:spLocks noChangeArrowheads="1"/>
          </p:cNvSpPr>
          <p:nvPr/>
        </p:nvSpPr>
        <p:spPr bwMode="auto">
          <a:xfrm>
            <a:off x="6483350" y="34607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2207" name="AutoShape 31"/>
          <p:cNvCxnSpPr>
            <a:cxnSpLocks noChangeShapeType="1"/>
            <a:stCxn id="562203" idx="6"/>
            <a:endCxn id="562205" idx="2"/>
          </p:cNvCxnSpPr>
          <p:nvPr/>
        </p:nvCxnSpPr>
        <p:spPr bwMode="auto">
          <a:xfrm flipV="1">
            <a:off x="6915150" y="5524500"/>
            <a:ext cx="673100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8" name="AutoShape 32"/>
          <p:cNvCxnSpPr>
            <a:cxnSpLocks noChangeShapeType="1"/>
            <a:stCxn id="562201" idx="5"/>
            <a:endCxn id="562202" idx="2"/>
          </p:cNvCxnSpPr>
          <p:nvPr/>
        </p:nvCxnSpPr>
        <p:spPr bwMode="auto">
          <a:xfrm>
            <a:off x="5929313" y="2608263"/>
            <a:ext cx="13287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9" name="AutoShape 33"/>
          <p:cNvCxnSpPr>
            <a:cxnSpLocks noChangeShapeType="1"/>
            <a:stCxn id="562201" idx="4"/>
            <a:endCxn id="562206" idx="0"/>
          </p:cNvCxnSpPr>
          <p:nvPr/>
        </p:nvCxnSpPr>
        <p:spPr bwMode="auto">
          <a:xfrm>
            <a:off x="5848350" y="2641600"/>
            <a:ext cx="749300" cy="819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0" name="AutoShape 34"/>
          <p:cNvCxnSpPr>
            <a:cxnSpLocks noChangeShapeType="1"/>
            <a:stCxn id="562206" idx="0"/>
            <a:endCxn id="562202" idx="4"/>
          </p:cNvCxnSpPr>
          <p:nvPr/>
        </p:nvCxnSpPr>
        <p:spPr bwMode="auto">
          <a:xfrm flipV="1">
            <a:off x="6597650" y="2724150"/>
            <a:ext cx="774700" cy="736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1" name="AutoShape 35"/>
          <p:cNvCxnSpPr>
            <a:cxnSpLocks noChangeShapeType="1"/>
            <a:stCxn id="562206" idx="4"/>
            <a:endCxn id="562205" idx="1"/>
          </p:cNvCxnSpPr>
          <p:nvPr/>
        </p:nvCxnSpPr>
        <p:spPr bwMode="auto">
          <a:xfrm>
            <a:off x="6597650" y="3689350"/>
            <a:ext cx="1023938" cy="1754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2" name="AutoShape 36"/>
          <p:cNvCxnSpPr>
            <a:cxnSpLocks noChangeShapeType="1"/>
            <a:stCxn id="562206" idx="4"/>
            <a:endCxn id="562204" idx="2"/>
          </p:cNvCxnSpPr>
          <p:nvPr/>
        </p:nvCxnSpPr>
        <p:spPr bwMode="auto">
          <a:xfrm flipH="1">
            <a:off x="5581650" y="3689350"/>
            <a:ext cx="101600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13" name="Text Box 37"/>
          <p:cNvSpPr txBox="1">
            <a:spLocks noChangeArrowheads="1"/>
          </p:cNvSpPr>
          <p:nvPr/>
        </p:nvSpPr>
        <p:spPr bwMode="auto">
          <a:xfrm>
            <a:off x="5441950" y="19510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257</a:t>
            </a:r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5543550" y="565943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67</a:t>
            </a:r>
          </a:p>
        </p:txBody>
      </p:sp>
      <p:sp>
        <p:nvSpPr>
          <p:cNvPr id="562215" name="Text Box 39"/>
          <p:cNvSpPr txBox="1">
            <a:spLocks noChangeArrowheads="1"/>
          </p:cNvSpPr>
          <p:nvPr/>
        </p:nvSpPr>
        <p:spPr bwMode="auto">
          <a:xfrm>
            <a:off x="6775450" y="329088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99</a:t>
            </a:r>
          </a:p>
        </p:txBody>
      </p:sp>
      <p:sp>
        <p:nvSpPr>
          <p:cNvPr id="562216" name="Text Box 40"/>
          <p:cNvSpPr txBox="1">
            <a:spLocks noChangeArrowheads="1"/>
          </p:cNvSpPr>
          <p:nvPr/>
        </p:nvSpPr>
        <p:spPr bwMode="auto">
          <a:xfrm>
            <a:off x="7512050" y="55705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145</a:t>
            </a:r>
          </a:p>
        </p:txBody>
      </p:sp>
      <p:sp>
        <p:nvSpPr>
          <p:cNvPr id="562217" name="Text Box 41"/>
          <p:cNvSpPr txBox="1">
            <a:spLocks noChangeArrowheads="1"/>
          </p:cNvSpPr>
          <p:nvPr/>
        </p:nvSpPr>
        <p:spPr bwMode="auto">
          <a:xfrm>
            <a:off x="6445250" y="56213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306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7131050" y="19002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122</a:t>
            </a:r>
          </a:p>
        </p:txBody>
      </p:sp>
      <p:cxnSp>
        <p:nvCxnSpPr>
          <p:cNvPr id="562219" name="AutoShape 43"/>
          <p:cNvCxnSpPr>
            <a:cxnSpLocks noChangeShapeType="1"/>
            <a:stCxn id="562203" idx="3"/>
            <a:endCxn id="562206" idx="4"/>
          </p:cNvCxnSpPr>
          <p:nvPr/>
        </p:nvCxnSpPr>
        <p:spPr bwMode="auto">
          <a:xfrm flipH="1" flipV="1">
            <a:off x="6597650" y="3689350"/>
            <a:ext cx="122238" cy="19415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20" name="AutoShape 44"/>
          <p:cNvCxnSpPr>
            <a:cxnSpLocks noChangeShapeType="1"/>
            <a:stCxn id="562204" idx="6"/>
            <a:endCxn id="562203" idx="2"/>
          </p:cNvCxnSpPr>
          <p:nvPr/>
        </p:nvCxnSpPr>
        <p:spPr bwMode="auto">
          <a:xfrm flipV="1">
            <a:off x="5810250" y="5549900"/>
            <a:ext cx="876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1" name="AutoShape 45"/>
          <p:cNvSpPr>
            <a:spLocks noChangeArrowheads="1"/>
          </p:cNvSpPr>
          <p:nvPr/>
        </p:nvSpPr>
        <p:spPr bwMode="auto">
          <a:xfrm>
            <a:off x="4140200" y="35052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346200" y="1112838"/>
            <a:ext cx="6906082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008000"/>
                </a:solidFill>
              </a:rPr>
              <a:t>Same graph</a:t>
            </a:r>
            <a:r>
              <a:rPr lang="en-US" sz="3600" dirty="0"/>
              <a:t> (different </a:t>
            </a:r>
            <a:r>
              <a:rPr lang="en-US" sz="3600" dirty="0">
                <a:solidFill>
                  <a:srgbClr val="9F009F"/>
                </a:solidFill>
              </a:rPr>
              <a:t>layouts</a:t>
            </a:r>
            <a:r>
              <a:rPr lang="en-US" sz="3600" dirty="0"/>
              <a:t>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1" grpId="0" animBg="1"/>
      <p:bldP spid="5622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B240AD19-D171-4C36-BC34-165F4F829BC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63203" name="Group 3"/>
          <p:cNvGrpSpPr>
            <a:grpSpLocks/>
          </p:cNvGrpSpPr>
          <p:nvPr/>
        </p:nvGrpSpPr>
        <p:grpSpPr bwMode="auto">
          <a:xfrm>
            <a:off x="323850" y="2128838"/>
            <a:ext cx="3509963" cy="3802062"/>
            <a:chOff x="204" y="1341"/>
            <a:chExt cx="2211" cy="2395"/>
          </a:xfrm>
        </p:grpSpPr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5" name="Oval 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6" name="Oval 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7" name="Oval 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9" name="Oval 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10" name="AutoShape 10"/>
            <p:cNvCxnSpPr>
              <a:cxnSpLocks noChangeShapeType="1"/>
              <a:stCxn id="563206" idx="6"/>
              <a:endCxn id="563208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1" name="AutoShape 11"/>
            <p:cNvCxnSpPr>
              <a:cxnSpLocks noChangeShapeType="1"/>
              <a:stCxn id="563206" idx="6"/>
              <a:endCxn id="563207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2" name="AutoShape 12"/>
            <p:cNvCxnSpPr>
              <a:cxnSpLocks noChangeShapeType="1"/>
              <a:stCxn id="563204" idx="5"/>
              <a:endCxn id="563205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3" name="AutoShape 13"/>
            <p:cNvCxnSpPr>
              <a:cxnSpLocks noChangeShapeType="1"/>
              <a:stCxn id="563204" idx="4"/>
              <a:endCxn id="563209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4" name="AutoShape 14"/>
            <p:cNvCxnSpPr>
              <a:cxnSpLocks noChangeShapeType="1"/>
              <a:stCxn id="563209" idx="0"/>
              <a:endCxn id="563205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5" name="AutoShape 15"/>
            <p:cNvCxnSpPr>
              <a:cxnSpLocks noChangeShapeType="1"/>
              <a:stCxn id="563209" idx="0"/>
              <a:endCxn id="563208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6" name="AutoShape 16"/>
            <p:cNvCxnSpPr>
              <a:cxnSpLocks noChangeShapeType="1"/>
              <a:stCxn id="563209" idx="7"/>
              <a:endCxn id="563207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252" y="144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3218" name="Text Box 18"/>
            <p:cNvSpPr txBox="1">
              <a:spLocks noChangeArrowheads="1"/>
            </p:cNvSpPr>
            <p:nvPr/>
          </p:nvSpPr>
          <p:spPr bwMode="auto">
            <a:xfrm>
              <a:off x="2012" y="2445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3219" name="Text Box 19"/>
            <p:cNvSpPr txBox="1">
              <a:spLocks noChangeArrowheads="1"/>
            </p:cNvSpPr>
            <p:nvPr/>
          </p:nvSpPr>
          <p:spPr bwMode="auto">
            <a:xfrm>
              <a:off x="1260" y="3409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99</a:t>
              </a:r>
            </a:p>
          </p:txBody>
        </p:sp>
        <p:sp>
          <p:nvSpPr>
            <p:cNvPr id="563220" name="Text Box 20"/>
            <p:cNvSpPr txBox="1">
              <a:spLocks noChangeArrowheads="1"/>
            </p:cNvSpPr>
            <p:nvPr/>
          </p:nvSpPr>
          <p:spPr bwMode="auto">
            <a:xfrm>
              <a:off x="1924" y="138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3221" name="Text Box 21"/>
            <p:cNvSpPr txBox="1">
              <a:spLocks noChangeArrowheads="1"/>
            </p:cNvSpPr>
            <p:nvPr/>
          </p:nvSpPr>
          <p:spPr bwMode="auto">
            <a:xfrm>
              <a:off x="204" y="248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1244" y="134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3223" name="AutoShape 23"/>
            <p:cNvCxnSpPr>
              <a:cxnSpLocks noChangeShapeType="1"/>
              <a:stCxn id="563206" idx="6"/>
              <a:endCxn id="563209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3224" name="Group 24"/>
          <p:cNvGrpSpPr>
            <a:grpSpLocks/>
          </p:cNvGrpSpPr>
          <p:nvPr/>
        </p:nvGrpSpPr>
        <p:grpSpPr bwMode="auto">
          <a:xfrm>
            <a:off x="4883150" y="2141538"/>
            <a:ext cx="4068763" cy="3840162"/>
            <a:chOff x="3076" y="1349"/>
            <a:chExt cx="2563" cy="2419"/>
          </a:xfrm>
        </p:grpSpPr>
        <p:sp>
          <p:nvSpPr>
            <p:cNvPr id="563225" name="Oval 2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6" name="Oval 2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7" name="Oval 2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8" name="Oval 2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9" name="Oval 2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0" name="Oval 3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31" name="AutoShape 31"/>
            <p:cNvCxnSpPr>
              <a:cxnSpLocks noChangeShapeType="1"/>
              <a:stCxn id="563227" idx="6"/>
              <a:endCxn id="56322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2" name="AutoShape 32"/>
            <p:cNvCxnSpPr>
              <a:cxnSpLocks noChangeShapeType="1"/>
              <a:stCxn id="563227" idx="6"/>
              <a:endCxn id="56322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3" name="AutoShape 33"/>
            <p:cNvCxnSpPr>
              <a:cxnSpLocks noChangeShapeType="1"/>
              <a:stCxn id="563225" idx="6"/>
              <a:endCxn id="56322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4" name="AutoShape 34"/>
            <p:cNvCxnSpPr>
              <a:cxnSpLocks noChangeShapeType="1"/>
              <a:stCxn id="563225" idx="4"/>
              <a:endCxn id="56323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5" name="AutoShape 35"/>
            <p:cNvCxnSpPr>
              <a:cxnSpLocks noChangeShapeType="1"/>
              <a:stCxn id="563230" idx="0"/>
              <a:endCxn id="56322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6" name="AutoShape 36"/>
            <p:cNvCxnSpPr>
              <a:cxnSpLocks noChangeShapeType="1"/>
              <a:stCxn id="563230" idx="0"/>
              <a:endCxn id="56322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7" name="AutoShape 37"/>
            <p:cNvCxnSpPr>
              <a:cxnSpLocks noChangeShapeType="1"/>
              <a:stCxn id="563230" idx="7"/>
              <a:endCxn id="56322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38" name="Text Box 38"/>
            <p:cNvSpPr txBox="1">
              <a:spLocks noChangeArrowheads="1"/>
            </p:cNvSpPr>
            <p:nvPr/>
          </p:nvSpPr>
          <p:spPr bwMode="auto">
            <a:xfrm>
              <a:off x="3076" y="1421"/>
              <a:ext cx="70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Albert</a:t>
              </a:r>
            </a:p>
          </p:txBody>
        </p:sp>
        <p:sp>
          <p:nvSpPr>
            <p:cNvPr id="563239" name="Text Box 39"/>
            <p:cNvSpPr txBox="1">
              <a:spLocks noChangeArrowheads="1"/>
            </p:cNvSpPr>
            <p:nvPr/>
          </p:nvSpPr>
          <p:spPr bwMode="auto">
            <a:xfrm>
              <a:off x="4700" y="2461"/>
              <a:ext cx="93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Christos</a:t>
              </a:r>
            </a:p>
          </p:txBody>
        </p:sp>
        <p:sp>
          <p:nvSpPr>
            <p:cNvPr id="563240" name="Text Box 40"/>
            <p:cNvSpPr txBox="1">
              <a:spLocks noChangeArrowheads="1"/>
            </p:cNvSpPr>
            <p:nvPr/>
          </p:nvSpPr>
          <p:spPr bwMode="auto">
            <a:xfrm>
              <a:off x="3996" y="3441"/>
              <a:ext cx="86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Jessica</a:t>
              </a:r>
            </a:p>
          </p:txBody>
        </p:sp>
        <p:sp>
          <p:nvSpPr>
            <p:cNvPr id="563241" name="Text Box 41"/>
            <p:cNvSpPr txBox="1">
              <a:spLocks noChangeArrowheads="1"/>
            </p:cNvSpPr>
            <p:nvPr/>
          </p:nvSpPr>
          <p:spPr bwMode="auto">
            <a:xfrm>
              <a:off x="4764" y="1389"/>
              <a:ext cx="7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Sharat</a:t>
              </a:r>
            </a:p>
          </p:txBody>
        </p:sp>
        <p:sp>
          <p:nvSpPr>
            <p:cNvPr id="563242" name="Text Box 42"/>
            <p:cNvSpPr txBox="1">
              <a:spLocks noChangeArrowheads="1"/>
            </p:cNvSpPr>
            <p:nvPr/>
          </p:nvSpPr>
          <p:spPr bwMode="auto">
            <a:xfrm>
              <a:off x="3188" y="2869"/>
              <a:ext cx="75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Sonya</a:t>
              </a:r>
            </a:p>
          </p:txBody>
        </p:sp>
        <p:sp>
          <p:nvSpPr>
            <p:cNvPr id="563243" name="Text Box 43"/>
            <p:cNvSpPr txBox="1">
              <a:spLocks noChangeArrowheads="1"/>
            </p:cNvSpPr>
            <p:nvPr/>
          </p:nvSpPr>
          <p:spPr bwMode="auto">
            <a:xfrm>
              <a:off x="4084" y="1349"/>
              <a:ext cx="6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Grant</a:t>
              </a:r>
            </a:p>
          </p:txBody>
        </p:sp>
        <p:cxnSp>
          <p:nvCxnSpPr>
            <p:cNvPr id="563244" name="AutoShape 44"/>
            <p:cNvCxnSpPr>
              <a:cxnSpLocks noChangeShapeType="1"/>
              <a:stCxn id="563227" idx="6"/>
              <a:endCxn id="56323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3245" name="AutoShape 45"/>
          <p:cNvSpPr>
            <a:spLocks noChangeArrowheads="1"/>
          </p:cNvSpPr>
          <p:nvPr/>
        </p:nvSpPr>
        <p:spPr bwMode="auto">
          <a:xfrm>
            <a:off x="3937000" y="34798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7" name="Text Box 47"/>
          <p:cNvSpPr txBox="1">
            <a:spLocks noChangeArrowheads="1"/>
          </p:cNvSpPr>
          <p:nvPr/>
        </p:nvSpPr>
        <p:spPr bwMode="auto">
          <a:xfrm>
            <a:off x="1346200" y="1112838"/>
            <a:ext cx="661866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008000"/>
                </a:solidFill>
              </a:rPr>
              <a:t>Same graph</a:t>
            </a:r>
            <a:r>
              <a:rPr lang="en-US" sz="3600" dirty="0"/>
              <a:t> (different </a:t>
            </a:r>
            <a:r>
              <a:rPr lang="en-US" sz="3600" dirty="0">
                <a:solidFill>
                  <a:srgbClr val="9F009F"/>
                </a:solidFill>
              </a:rPr>
              <a:t>labels</a:t>
            </a:r>
            <a:r>
              <a:rPr lang="en-US" sz="3600" dirty="0"/>
              <a:t>)</a:t>
            </a: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5" grpId="0" animBg="1"/>
      <p:bldP spid="5632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68A93573-C3A1-4216-A253-FAD638233C5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All that matters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are </a:t>
            </a:r>
            <a:r>
              <a:rPr lang="en-US" sz="6000" dirty="0"/>
              <a:t>the </a:t>
            </a:r>
            <a:r>
              <a:rPr lang="en-US" sz="6000" dirty="0" smtClean="0">
                <a:solidFill>
                  <a:srgbClr val="FF00FF"/>
                </a:solidFill>
              </a:rPr>
              <a:t>connections</a:t>
            </a:r>
            <a:r>
              <a:rPr lang="en-US" sz="6000" dirty="0" smtClean="0"/>
              <a:t>:</a:t>
            </a:r>
            <a:endParaRPr lang="en-US" sz="6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graphs </a:t>
            </a:r>
            <a:r>
              <a:rPr lang="en-US" sz="6000" dirty="0"/>
              <a:t>with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same connections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are </a:t>
            </a:r>
            <a:r>
              <a:rPr lang="en-US" sz="6000" dirty="0" smtClean="0">
                <a:solidFill>
                  <a:srgbClr val="0033CC"/>
                </a:solidFill>
              </a:rPr>
              <a:t>isomorphic</a:t>
            </a:r>
            <a:endParaRPr lang="en-US" sz="6000" i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5E3C3489-5335-4071-A373-779F9E8C60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19" y="957419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  <a:endParaRPr lang="en-US" sz="5400" dirty="0">
              <a:solidFill>
                <a:srgbClr val="FF00FF"/>
              </a:solidFill>
            </a:endParaRP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matching</a:t>
            </a:r>
          </a:p>
          <a:p>
            <a:pPr>
              <a:buFontTx/>
              <a:buNone/>
            </a:pPr>
            <a:r>
              <a:rPr lang="en-US" sz="5400" dirty="0" smtClean="0"/>
              <a:t>of their vertices.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AA7FE549-B246-4F98-AB9B-E10B984881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Are these </a:t>
            </a:r>
            <a:r>
              <a:rPr lang="en-US" sz="3600" dirty="0" smtClean="0"/>
              <a:t>isomorphic</a:t>
            </a:r>
            <a:r>
              <a:rPr lang="en-US" sz="3600" dirty="0"/>
              <a:t>?</a:t>
            </a:r>
          </a:p>
        </p:txBody>
      </p:sp>
      <p:grpSp>
        <p:nvGrpSpPr>
          <p:cNvPr id="66355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6355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60" name="AutoShape 8"/>
            <p:cNvCxnSpPr>
              <a:cxnSpLocks noChangeShapeType="1"/>
              <a:stCxn id="663556" idx="6"/>
              <a:endCxn id="66355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1" name="AutoShape 9"/>
            <p:cNvCxnSpPr>
              <a:cxnSpLocks noChangeShapeType="1"/>
              <a:stCxn id="663559" idx="0"/>
              <a:endCxn id="66355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2" name="AutoShape 10"/>
            <p:cNvCxnSpPr>
              <a:cxnSpLocks noChangeShapeType="1"/>
              <a:stCxn id="663558" idx="6"/>
              <a:endCxn id="66355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3" name="AutoShape 11"/>
            <p:cNvCxnSpPr>
              <a:cxnSpLocks noChangeShapeType="1"/>
              <a:stCxn id="663556" idx="4"/>
              <a:endCxn id="66355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4" name="AutoShape 12"/>
            <p:cNvCxnSpPr>
              <a:cxnSpLocks noChangeShapeType="1"/>
              <a:stCxn id="663556" idx="5"/>
              <a:endCxn id="66355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6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356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6357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6357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75" name="AutoShape 23"/>
            <p:cNvCxnSpPr>
              <a:cxnSpLocks noChangeShapeType="1"/>
              <a:stCxn id="663573" idx="6"/>
              <a:endCxn id="66357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6" name="AutoShape 24"/>
            <p:cNvCxnSpPr>
              <a:cxnSpLocks noChangeShapeType="1"/>
              <a:stCxn id="663571" idx="4"/>
              <a:endCxn id="66357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7" name="AutoShape 25"/>
            <p:cNvCxnSpPr>
              <a:cxnSpLocks noChangeShapeType="1"/>
              <a:stCxn id="663571" idx="5"/>
              <a:endCxn id="66357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8" name="AutoShape 26"/>
            <p:cNvCxnSpPr>
              <a:cxnSpLocks noChangeShapeType="1"/>
              <a:stCxn id="663573" idx="7"/>
              <a:endCxn id="66357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9" name="AutoShape 27"/>
            <p:cNvCxnSpPr>
              <a:cxnSpLocks noChangeShapeType="1"/>
              <a:stCxn id="663572" idx="5"/>
              <a:endCxn id="66357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8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6358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6358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6358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6358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6" name="AutoShape 34"/>
          <p:cNvCxnSpPr>
            <a:cxnSpLocks noChangeShapeType="1"/>
          </p:cNvCxnSpPr>
          <p:nvPr/>
        </p:nvCxnSpPr>
        <p:spPr bwMode="auto">
          <a:xfrm rot="16200000">
            <a:off x="2895600" y="1042988"/>
            <a:ext cx="1738312" cy="4584700"/>
          </a:xfrm>
          <a:prstGeom prst="curvedConnector3">
            <a:avLst>
              <a:gd name="adj1" fmla="val 181644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7" name="AutoShape 35"/>
          <p:cNvCxnSpPr>
            <a:cxnSpLocks noChangeShapeType="1"/>
          </p:cNvCxnSpPr>
          <p:nvPr/>
        </p:nvCxnSpPr>
        <p:spPr bwMode="auto">
          <a:xfrm rot="16200000" flipH="1">
            <a:off x="4173538" y="1724025"/>
            <a:ext cx="839787" cy="3106738"/>
          </a:xfrm>
          <a:prstGeom prst="curvedConnector3">
            <a:avLst>
              <a:gd name="adj1" fmla="val -71079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sp>
        <p:nvSpPr>
          <p:cNvPr id="663589" name="Rectangle 37"/>
          <p:cNvSpPr>
            <a:spLocks noChangeArrowheads="1"/>
          </p:cNvSpPr>
          <p:nvPr/>
        </p:nvSpPr>
        <p:spPr bwMode="auto">
          <a:xfrm>
            <a:off x="439738" y="5114925"/>
            <a:ext cx="41703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(Dog</a:t>
            </a:r>
            <a:r>
              <a:rPr lang="en-US" sz="4000" dirty="0"/>
              <a:t>)  = Beef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(Cat</a:t>
            </a:r>
            <a:r>
              <a:rPr lang="en-US" sz="4000" dirty="0"/>
              <a:t>)   = Tuna</a:t>
            </a:r>
          </a:p>
        </p:txBody>
      </p:sp>
      <p:sp>
        <p:nvSpPr>
          <p:cNvPr id="663591" name="Rectangle 39"/>
          <p:cNvSpPr>
            <a:spLocks noChangeArrowheads="1"/>
          </p:cNvSpPr>
          <p:nvPr/>
        </p:nvSpPr>
        <p:spPr bwMode="auto">
          <a:xfrm>
            <a:off x="4630738" y="5141913"/>
            <a:ext cx="4033837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(Cow</a:t>
            </a:r>
            <a:r>
              <a:rPr lang="en-US" sz="4000" dirty="0"/>
              <a:t>)  = Hay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(Pig</a:t>
            </a:r>
            <a:r>
              <a:rPr lang="en-US" sz="4000" dirty="0"/>
              <a:t>)   = Corn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046B1DE3-69C3-424B-B7F0-9CF8344ADFF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grpSp>
        <p:nvGrpSpPr>
          <p:cNvPr id="67379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379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00" name="AutoShape 8"/>
            <p:cNvCxnSpPr>
              <a:cxnSpLocks noChangeShapeType="1"/>
              <a:stCxn id="673796" idx="6"/>
              <a:endCxn id="67379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1" name="AutoShape 9"/>
            <p:cNvCxnSpPr>
              <a:cxnSpLocks noChangeShapeType="1"/>
              <a:stCxn id="673799" idx="0"/>
              <a:endCxn id="67379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2" name="AutoShape 10"/>
            <p:cNvCxnSpPr>
              <a:cxnSpLocks noChangeShapeType="1"/>
              <a:stCxn id="673798" idx="6"/>
              <a:endCxn id="67379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3" name="AutoShape 11"/>
            <p:cNvCxnSpPr>
              <a:cxnSpLocks noChangeShapeType="1"/>
              <a:stCxn id="673796" idx="4"/>
              <a:endCxn id="67379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4" name="AutoShape 12"/>
            <p:cNvCxnSpPr>
              <a:cxnSpLocks noChangeShapeType="1"/>
              <a:stCxn id="673796" idx="5"/>
              <a:endCxn id="67379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380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380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380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380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381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381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15" name="AutoShape 23"/>
            <p:cNvCxnSpPr>
              <a:cxnSpLocks noChangeShapeType="1"/>
              <a:stCxn id="673813" idx="6"/>
              <a:endCxn id="67381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6" name="AutoShape 24"/>
            <p:cNvCxnSpPr>
              <a:cxnSpLocks noChangeShapeType="1"/>
              <a:stCxn id="673811" idx="4"/>
              <a:endCxn id="67381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7" name="AutoShape 25"/>
            <p:cNvCxnSpPr>
              <a:cxnSpLocks noChangeShapeType="1"/>
              <a:stCxn id="673811" idx="5"/>
              <a:endCxn id="67381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8" name="AutoShape 26"/>
            <p:cNvCxnSpPr>
              <a:cxnSpLocks noChangeShapeType="1"/>
              <a:stCxn id="673813" idx="7"/>
              <a:endCxn id="67381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9" name="AutoShape 27"/>
            <p:cNvCxnSpPr>
              <a:cxnSpLocks noChangeShapeType="1"/>
              <a:stCxn id="673812" idx="5"/>
              <a:endCxn id="67381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382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382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3826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3827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3828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5186209" y="3747410"/>
            <a:ext cx="866775" cy="4857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1AC59D09-C0B9-4025-A086-F05489DDA97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65639" name="Group 39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280"/>
            <a:chExt cx="1924" cy="1788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83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5" name="Oval 5"/>
            <p:cNvSpPr>
              <a:spLocks noChangeArrowheads="1"/>
            </p:cNvSpPr>
            <p:nvPr/>
          </p:nvSpPr>
          <p:spPr bwMode="auto">
            <a:xfrm>
              <a:off x="179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6" name="Oval 6"/>
            <p:cNvSpPr>
              <a:spLocks noChangeArrowheads="1"/>
            </p:cNvSpPr>
            <p:nvPr/>
          </p:nvSpPr>
          <p:spPr bwMode="auto">
            <a:xfrm>
              <a:off x="83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7" name="Oval 7"/>
            <p:cNvSpPr>
              <a:spLocks noChangeArrowheads="1"/>
            </p:cNvSpPr>
            <p:nvPr/>
          </p:nvSpPr>
          <p:spPr bwMode="auto">
            <a:xfrm>
              <a:off x="179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5608" name="AutoShape 8"/>
            <p:cNvCxnSpPr>
              <a:cxnSpLocks noChangeShapeType="1"/>
              <a:stCxn id="665604" idx="6"/>
              <a:endCxn id="665605" idx="2"/>
            </p:cNvCxnSpPr>
            <p:nvPr/>
          </p:nvCxnSpPr>
          <p:spPr bwMode="auto">
            <a:xfrm>
              <a:off x="976" y="1741"/>
              <a:ext cx="816" cy="0"/>
            </a:xfrm>
            <a:prstGeom prst="straightConnector1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09" name="AutoShape 9"/>
            <p:cNvCxnSpPr>
              <a:cxnSpLocks noChangeShapeType="1"/>
              <a:stCxn id="665607" idx="0"/>
              <a:endCxn id="665605" idx="4"/>
            </p:cNvCxnSpPr>
            <p:nvPr/>
          </p:nvCxnSpPr>
          <p:spPr bwMode="auto">
            <a:xfrm flipV="1">
              <a:off x="186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0" name="AutoShape 10"/>
            <p:cNvCxnSpPr>
              <a:cxnSpLocks noChangeShapeType="1"/>
              <a:stCxn id="665606" idx="6"/>
              <a:endCxn id="665607" idx="2"/>
            </p:cNvCxnSpPr>
            <p:nvPr/>
          </p:nvCxnSpPr>
          <p:spPr bwMode="auto">
            <a:xfrm>
              <a:off x="976" y="2701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1" name="AutoShape 11"/>
            <p:cNvCxnSpPr>
              <a:cxnSpLocks noChangeShapeType="1"/>
              <a:stCxn id="665604" idx="4"/>
              <a:endCxn id="665606" idx="0"/>
            </p:cNvCxnSpPr>
            <p:nvPr/>
          </p:nvCxnSpPr>
          <p:spPr bwMode="auto">
            <a:xfrm>
              <a:off x="90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2" name="AutoShape 12"/>
            <p:cNvCxnSpPr>
              <a:cxnSpLocks noChangeShapeType="1"/>
              <a:stCxn id="665604" idx="5"/>
              <a:endCxn id="665607" idx="1"/>
            </p:cNvCxnSpPr>
            <p:nvPr/>
          </p:nvCxnSpPr>
          <p:spPr bwMode="auto">
            <a:xfrm>
              <a:off x="955" y="1792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5613" name="Text Box 13"/>
            <p:cNvSpPr txBox="1">
              <a:spLocks noChangeArrowheads="1"/>
            </p:cNvSpPr>
            <p:nvPr/>
          </p:nvSpPr>
          <p:spPr bwMode="auto">
            <a:xfrm>
              <a:off x="502" y="1280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726" y="1312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5615" name="Text Box 15"/>
            <p:cNvSpPr txBox="1">
              <a:spLocks noChangeArrowheads="1"/>
            </p:cNvSpPr>
            <p:nvPr/>
          </p:nvSpPr>
          <p:spPr bwMode="auto">
            <a:xfrm>
              <a:off x="1750" y="2664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2310" y="2353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5617" name="Text Box 17"/>
            <p:cNvSpPr txBox="1">
              <a:spLocks noChangeArrowheads="1"/>
            </p:cNvSpPr>
            <p:nvPr/>
          </p:nvSpPr>
          <p:spPr bwMode="auto">
            <a:xfrm>
              <a:off x="582" y="2648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sp>
        <p:nvSpPr>
          <p:cNvPr id="665619" name="Oval 19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Oval 20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1" name="Oval 21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Oval 22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23" name="AutoShape 23"/>
          <p:cNvCxnSpPr>
            <a:cxnSpLocks noChangeShapeType="1"/>
            <a:stCxn id="665621" idx="6"/>
            <a:endCxn id="665622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4" name="AutoShape 24"/>
          <p:cNvCxnSpPr>
            <a:cxnSpLocks noChangeShapeType="1"/>
            <a:stCxn id="665619" idx="4"/>
            <a:endCxn id="665621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5" name="AutoShape 25"/>
          <p:cNvCxnSpPr>
            <a:cxnSpLocks noChangeShapeType="1"/>
            <a:stCxn id="665619" idx="5"/>
            <a:endCxn id="665622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6" name="AutoShape 26"/>
          <p:cNvCxnSpPr>
            <a:cxnSpLocks noChangeShapeType="1"/>
            <a:stCxn id="665621" idx="7"/>
            <a:endCxn id="665620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44450">
            <a:solidFill>
              <a:srgbClr val="FF00FF"/>
            </a:solidFill>
            <a:round/>
            <a:headEnd/>
            <a:tailEnd type="none" w="lg" len="lg"/>
          </a:ln>
          <a:effectLst/>
        </p:spPr>
      </p:cxnSp>
      <p:cxnSp>
        <p:nvCxnSpPr>
          <p:cNvPr id="665627" name="AutoShape 27"/>
          <p:cNvCxnSpPr>
            <a:cxnSpLocks noChangeShapeType="1"/>
            <a:stCxn id="665620" idx="5"/>
            <a:endCxn id="665622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5628" name="Text Box 28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5629" name="Text Box 29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5631" name="Text Box 31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563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563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563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563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563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sp>
        <p:nvSpPr>
          <p:cNvPr id="665643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sp>
        <p:nvSpPr>
          <p:cNvPr id="665644" name="Text Box 44"/>
          <p:cNvSpPr txBox="1">
            <a:spLocks noChangeArrowheads="1"/>
          </p:cNvSpPr>
          <p:nvPr/>
        </p:nvSpPr>
        <p:spPr bwMode="auto">
          <a:xfrm>
            <a:off x="5443538" y="231775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isomorphism.</a:t>
            </a:r>
            <a:fld id="{1DB5B75C-AF40-408B-B111-07AA9773305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1320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3" name="Oval 5"/>
          <p:cNvSpPr>
            <a:spLocks noChangeArrowheads="1"/>
          </p:cNvSpPr>
          <p:nvPr/>
        </p:nvSpPr>
        <p:spPr bwMode="auto">
          <a:xfrm>
            <a:off x="2844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4" name="Oval 6"/>
          <p:cNvSpPr>
            <a:spLocks noChangeArrowheads="1"/>
          </p:cNvSpPr>
          <p:nvPr/>
        </p:nvSpPr>
        <p:spPr bwMode="auto">
          <a:xfrm>
            <a:off x="1320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Oval 7"/>
          <p:cNvSpPr>
            <a:spLocks noChangeArrowheads="1"/>
          </p:cNvSpPr>
          <p:nvPr/>
        </p:nvSpPr>
        <p:spPr bwMode="auto">
          <a:xfrm>
            <a:off x="2844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56" name="AutoShape 8"/>
          <p:cNvCxnSpPr>
            <a:cxnSpLocks noChangeShapeType="1"/>
            <a:stCxn id="667652" idx="6"/>
            <a:endCxn id="667653" idx="2"/>
          </p:cNvCxnSpPr>
          <p:nvPr/>
        </p:nvCxnSpPr>
        <p:spPr bwMode="auto">
          <a:xfrm>
            <a:off x="1549400" y="2763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7" name="AutoShape 9"/>
          <p:cNvCxnSpPr>
            <a:cxnSpLocks noChangeShapeType="1"/>
            <a:stCxn id="667655" idx="0"/>
            <a:endCxn id="667653" idx="4"/>
          </p:cNvCxnSpPr>
          <p:nvPr/>
        </p:nvCxnSpPr>
        <p:spPr bwMode="auto">
          <a:xfrm flipV="1">
            <a:off x="2959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8" name="AutoShape 10"/>
          <p:cNvCxnSpPr>
            <a:cxnSpLocks noChangeShapeType="1"/>
            <a:stCxn id="667654" idx="6"/>
            <a:endCxn id="667655" idx="2"/>
          </p:cNvCxnSpPr>
          <p:nvPr/>
        </p:nvCxnSpPr>
        <p:spPr bwMode="auto">
          <a:xfrm>
            <a:off x="1549400" y="4287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9" name="AutoShape 11"/>
          <p:cNvCxnSpPr>
            <a:cxnSpLocks noChangeShapeType="1"/>
            <a:stCxn id="667652" idx="4"/>
            <a:endCxn id="667654" idx="0"/>
          </p:cNvCxnSpPr>
          <p:nvPr/>
        </p:nvCxnSpPr>
        <p:spPr bwMode="auto">
          <a:xfrm>
            <a:off x="1435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60" name="AutoShape 12"/>
          <p:cNvCxnSpPr>
            <a:cxnSpLocks noChangeShapeType="1"/>
            <a:stCxn id="667652" idx="5"/>
            <a:endCxn id="667655" idx="1"/>
          </p:cNvCxnSpPr>
          <p:nvPr/>
        </p:nvCxnSpPr>
        <p:spPr bwMode="auto">
          <a:xfrm>
            <a:off x="1516063" y="2844800"/>
            <a:ext cx="1362075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796925" y="2032000"/>
            <a:ext cx="1022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Dog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2740025" y="2082800"/>
            <a:ext cx="844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Pig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2778125" y="422910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Cat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667125" y="3735388"/>
            <a:ext cx="1841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3600">
              <a:latin typeface="Arial" pitchFamily="34" charset="0"/>
            </a:endParaRP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923925" y="4203700"/>
            <a:ext cx="1098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Cow</a:t>
            </a:r>
          </a:p>
        </p:txBody>
      </p:sp>
      <p:sp>
        <p:nvSpPr>
          <p:cNvPr id="667666" name="Oval 18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7" name="Oval 19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8" name="Oval 20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9" name="Oval 21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70" name="AutoShape 22"/>
          <p:cNvCxnSpPr>
            <a:cxnSpLocks noChangeShapeType="1"/>
            <a:stCxn id="667668" idx="6"/>
            <a:endCxn id="667669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1" name="AutoShape 23"/>
          <p:cNvCxnSpPr>
            <a:cxnSpLocks noChangeShapeType="1"/>
            <a:stCxn id="667666" idx="4"/>
            <a:endCxn id="667668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2" name="AutoShape 24"/>
          <p:cNvCxnSpPr>
            <a:cxnSpLocks noChangeShapeType="1"/>
            <a:stCxn id="667666" idx="5"/>
            <a:endCxn id="667669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3" name="AutoShape 25"/>
          <p:cNvCxnSpPr>
            <a:cxnSpLocks noChangeShapeType="1"/>
            <a:stCxn id="667668" idx="7"/>
            <a:endCxn id="667667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4" name="AutoShape 26"/>
          <p:cNvCxnSpPr>
            <a:cxnSpLocks noChangeShapeType="1"/>
            <a:stCxn id="667667" idx="5"/>
            <a:endCxn id="667669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75" name="Text Box 27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7677" name="Text Box 29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7679" name="AutoShape 31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7680" name="AutoShape 32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7682" name="AutoShape 34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768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cxnSp>
        <p:nvCxnSpPr>
          <p:cNvPr id="667685" name="AutoShape 37"/>
          <p:cNvCxnSpPr>
            <a:cxnSpLocks noChangeShapeType="1"/>
            <a:stCxn id="667665" idx="0"/>
            <a:endCxn id="667653" idx="3"/>
          </p:cNvCxnSpPr>
          <p:nvPr/>
        </p:nvCxnSpPr>
        <p:spPr bwMode="auto">
          <a:xfrm flipV="1">
            <a:off x="1473200" y="2857500"/>
            <a:ext cx="1404938" cy="134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cxnSp>
        <p:nvCxnSpPr>
          <p:cNvPr id="667686" name="AutoShape 38"/>
          <p:cNvCxnSpPr>
            <a:cxnSpLocks noChangeShapeType="1"/>
            <a:endCxn id="667666" idx="4"/>
          </p:cNvCxnSpPr>
          <p:nvPr/>
        </p:nvCxnSpPr>
        <p:spPr bwMode="auto">
          <a:xfrm rot="16200000" flipV="1">
            <a:off x="5630526" y="3059449"/>
            <a:ext cx="901364" cy="12281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sp>
        <p:nvSpPr>
          <p:cNvPr id="667688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sp>
        <p:nvSpPr>
          <p:cNvPr id="667689" name="Text Box 41"/>
          <p:cNvSpPr txBox="1">
            <a:spLocks noChangeArrowheads="1"/>
          </p:cNvSpPr>
          <p:nvPr/>
        </p:nvSpPr>
        <p:spPr bwMode="auto">
          <a:xfrm>
            <a:off x="6545263" y="196850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4000" y="5486399"/>
            <a:ext cx="4203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isomorphic!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9" grpId="0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8152</TotalTime>
  <Words>370</Words>
  <Application>Microsoft Macintosh PowerPoint</Application>
  <PresentationFormat>On-screen Show (4:3)</PresentationFormat>
  <Paragraphs>137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6.042 Lecture Template</vt:lpstr>
      <vt:lpstr>PowerPoint Presentation</vt:lpstr>
      <vt:lpstr>The Graph Abstraction</vt:lpstr>
      <vt:lpstr>The Graph Abstraction</vt:lpstr>
      <vt:lpstr>The Graph Abstraction</vt:lpstr>
      <vt:lpstr>Isomorphism</vt:lpstr>
      <vt:lpstr>Are these isomorphic?</vt:lpstr>
      <vt:lpstr>Edges preserved?</vt:lpstr>
      <vt:lpstr>Edges preserved?</vt:lpstr>
      <vt:lpstr>Nonedges preserved?</vt:lpstr>
      <vt:lpstr>Formal Def of Graph Isomorphism</vt:lpstr>
      <vt:lpstr>Nonisomorphism</vt:lpstr>
      <vt:lpstr>Proving nonisomorphism</vt:lpstr>
      <vt:lpstr>Finding an isomorphism?</vt:lpstr>
      <vt:lpstr>Are these two graphs isomorphic?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1247</cp:revision>
  <cp:lastPrinted>2012-03-19T05:00:55Z</cp:lastPrinted>
  <dcterms:created xsi:type="dcterms:W3CDTF">2011-03-16T04:45:34Z</dcterms:created>
  <dcterms:modified xsi:type="dcterms:W3CDTF">2017-03-18T15:14:56Z</dcterms:modified>
</cp:coreProperties>
</file>