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45.bin" ContentType="application/vnd.openxmlformats-officedocument.oleObject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46.bin" ContentType="application/vnd.openxmlformats-officedocument.oleObject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47.bin" ContentType="application/vnd.openxmlformats-officedocument.oleObject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4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5"/>
  </p:notesMasterIdLst>
  <p:handoutMasterIdLst>
    <p:handoutMasterId r:id="rId26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61" r:id="rId12"/>
    <p:sldId id="862" r:id="rId13"/>
    <p:sldId id="863" r:id="rId14"/>
    <p:sldId id="854" r:id="rId15"/>
    <p:sldId id="864" r:id="rId16"/>
    <p:sldId id="865" r:id="rId17"/>
    <p:sldId id="858" r:id="rId18"/>
    <p:sldId id="852" r:id="rId19"/>
    <p:sldId id="836" r:id="rId20"/>
    <p:sldId id="867" r:id="rId21"/>
    <p:sldId id="866" r:id="rId22"/>
    <p:sldId id="860" r:id="rId23"/>
    <p:sldId id="804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42" autoAdjust="0"/>
    <p:restoredTop sz="92478" autoAdjust="0"/>
  </p:normalViewPr>
  <p:slideViewPr>
    <p:cSldViewPr snapToGrid="0" showGuides="1">
      <p:cViewPr>
        <p:scale>
          <a:sx n="90" d="100"/>
          <a:sy n="90" d="100"/>
        </p:scale>
        <p:origin x="-1120" y="-264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18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7.emf"/><Relationship Id="rId3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0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20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21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In general if I have a PDF how do I calculate variance.</a:t>
            </a:r>
          </a:p>
          <a:p>
            <a:pPr eaLnBrk="1" hangingPunct="1"/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In general if I have a PDF how do I calculate variance.</a:t>
            </a:r>
          </a:p>
          <a:p>
            <a:pPr eaLnBrk="1" hangingPunct="1"/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In general if I have a PDF how do I calculate variance.</a:t>
            </a:r>
          </a:p>
          <a:p>
            <a:pPr eaLnBrk="1" hangingPunct="1"/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>
                <a:latin typeface="Comic Sans MS" pitchFamily="66" charset="0"/>
              </a:rPr>
              <a:t>variance.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31, 2018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4.e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30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2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43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8.vml"/><Relationship Id="rId2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1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4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>
                <a:latin typeface="Comic Sans MS"/>
                <a:cs typeface="Comic Sans MS"/>
              </a:rPr>
              <a:t>For 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04282"/>
              </p:ext>
            </p:extLst>
          </p:nvPr>
        </p:nvGraphicFramePr>
        <p:xfrm>
          <a:off x="366713" y="2933700"/>
          <a:ext cx="43894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14" name="Equation" r:id="rId4" imgW="1054100" imgH="241300" progId="Equation.DSMT4">
                  <p:embed/>
                </p:oleObj>
              </mc:Choice>
              <mc:Fallback>
                <p:oleObj name="Equation" r:id="rId4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713" y="2933700"/>
                        <a:ext cx="438943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8021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15" name="Equation" r:id="rId6" imgW="685800" imgH="215900" progId="Equation.DSMT4">
                  <p:embed/>
                </p:oleObj>
              </mc:Choice>
              <mc:Fallback>
                <p:oleObj name="Equation" r:id="rId6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Conditional time to failure</a:t>
            </a:r>
          </a:p>
        </p:txBody>
      </p:sp>
    </p:spTree>
    <p:extLst>
      <p:ext uri="{BB962C8B-B14F-4D97-AF65-F5344CB8AC3E}">
        <p14:creationId xmlns:p14="http://schemas.microsoft.com/office/powerpoint/2010/main" val="6072019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67265"/>
              </p:ext>
            </p:extLst>
          </p:nvPr>
        </p:nvGraphicFramePr>
        <p:xfrm>
          <a:off x="617537" y="5080000"/>
          <a:ext cx="8220076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4" name="Equation" r:id="rId4" imgW="1574800" imgH="241300" progId="Equation.DSMT4">
                  <p:embed/>
                </p:oleObj>
              </mc:Choice>
              <mc:Fallback>
                <p:oleObj name="Equation" r:id="rId4" imgW="1574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7" y="5080000"/>
                        <a:ext cx="8220076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>
                <a:latin typeface="Comic Sans MS"/>
                <a:cs typeface="Comic Sans MS"/>
              </a:rPr>
              <a:t>For 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6379"/>
              </p:ext>
            </p:extLst>
          </p:nvPr>
        </p:nvGraphicFramePr>
        <p:xfrm>
          <a:off x="366713" y="2925763"/>
          <a:ext cx="8302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5" name="Equation" r:id="rId6" imgW="1993900" imgH="241300" progId="Equation.DSMT4">
                  <p:embed/>
                </p:oleObj>
              </mc:Choice>
              <mc:Fallback>
                <p:oleObj name="Equation" r:id="rId6" imgW="199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713" y="2925763"/>
                        <a:ext cx="830262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48515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6" name="Equation" r:id="rId8" imgW="685800" imgH="215900" progId="Equation.DSMT4">
                  <p:embed/>
                </p:oleObj>
              </mc:Choice>
              <mc:Fallback>
                <p:oleObj name="Equation" r:id="rId8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Conditional time to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4038600"/>
            <a:ext cx="329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660066"/>
                </a:solidFill>
                <a:latin typeface="Comic Sans MS"/>
                <a:cs typeface="Comic Sans MS"/>
              </a:rPr>
              <a:t>Corollary:</a:t>
            </a:r>
          </a:p>
        </p:txBody>
      </p:sp>
    </p:spTree>
    <p:extLst>
      <p:ext uri="{BB962C8B-B14F-4D97-AF65-F5344CB8AC3E}">
        <p14:creationId xmlns:p14="http://schemas.microsoft.com/office/powerpoint/2010/main" val="12754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38980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4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43479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5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817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67398"/>
              </p:ext>
            </p:extLst>
          </p:nvPr>
        </p:nvGraphicFramePr>
        <p:xfrm>
          <a:off x="871538" y="22621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6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621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7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37592"/>
              </p:ext>
            </p:extLst>
          </p:nvPr>
        </p:nvGraphicFramePr>
        <p:xfrm>
          <a:off x="868363" y="2246313"/>
          <a:ext cx="54752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4" name="Equation" r:id="rId4" imgW="1231900" imgH="469900" progId="Equation.DSMT4">
                  <p:embed/>
                </p:oleObj>
              </mc:Choice>
              <mc:Fallback>
                <p:oleObj name="Equation" r:id="rId4" imgW="1231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46313"/>
                        <a:ext cx="5475287" cy="209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27453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5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1865286443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466"/>
              </p:ext>
            </p:extLst>
          </p:nvPr>
        </p:nvGraphicFramePr>
        <p:xfrm>
          <a:off x="873125" y="2281238"/>
          <a:ext cx="61515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5" name="Equation" r:id="rId4" imgW="1384300" imgH="711200" progId="Equation.DSMT4">
                  <p:embed/>
                </p:oleObj>
              </mc:Choice>
              <mc:Fallback>
                <p:oleObj name="Equation" r:id="rId4" imgW="1384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281238"/>
                        <a:ext cx="6151563" cy="316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988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6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1291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7" name="Equation" r:id="rId8" imgW="444500" imgH="241300" progId="Equation.DSMT4">
                  <p:embed/>
                </p:oleObj>
              </mc:Choice>
              <mc:Fallback>
                <p:oleObj name="Equation" r:id="rId8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0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5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6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7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8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9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68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>
                <a:latin typeface="Comic Sans MS" pitchFamily="66" charset="0"/>
              </a:rPr>
              <a:t>            so by </a:t>
            </a:r>
            <a:r>
              <a:rPr lang="en-US" sz="4400" dirty="0" err="1">
                <a:latin typeface="Comic Sans MS" pitchFamily="66" charset="0"/>
              </a:rPr>
              <a:t>Chebyshev</a:t>
            </a:r>
            <a:endParaRPr lang="en-US" sz="4400" b="1" dirty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4∙10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>
                <a:latin typeface="Comic Sans MS" pitchFamily="66" charset="0"/>
              </a:rPr>
              <a:t>]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400" b="1" dirty="0">
              <a:solidFill>
                <a:schemeClr val="tx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68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>
                <a:latin typeface="Comic Sans MS" pitchFamily="66" charset="0"/>
              </a:rPr>
              <a:t>            so by </a:t>
            </a:r>
            <a:r>
              <a:rPr lang="en-US" sz="4400" dirty="0" err="1">
                <a:latin typeface="Comic Sans MS" pitchFamily="66" charset="0"/>
              </a:rPr>
              <a:t>Chebyshev</a:t>
            </a:r>
            <a:endParaRPr lang="en-US" sz="4400" b="1" dirty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[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F- 10</a:t>
            </a:r>
            <a:r>
              <a:rPr lang="en-US" sz="4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3∙10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>
                <a:latin typeface="Comic Sans MS" pitchFamily="66" charset="0"/>
              </a:rPr>
              <a:t>]</a:t>
            </a:r>
            <a:endParaRPr lang="en-US" sz="4400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73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78EFF8-CE31-6F4D-AFA4-9605A21FD00B}"/>
              </a:ext>
            </a:extLst>
          </p:cNvPr>
          <p:cNvSpPr txBox="1"/>
          <p:nvPr/>
        </p:nvSpPr>
        <p:spPr>
          <a:xfrm>
            <a:off x="6764853" y="4955349"/>
            <a:ext cx="8755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mic Sans MS"/>
                <a:cs typeface="Comic Sans MS"/>
              </a:rPr>
              <a:t> </a:t>
            </a:r>
            <a:r>
              <a:rPr lang="en-US" sz="4800" b="1" dirty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95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7749"/>
              </p:ext>
            </p:extLst>
          </p:nvPr>
        </p:nvGraphicFramePr>
        <p:xfrm>
          <a:off x="593725" y="2070100"/>
          <a:ext cx="4448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77" name="Equation" r:id="rId5" imgW="1397000" imgH="266700" progId="Equation.DSMT4">
                  <p:embed/>
                </p:oleObj>
              </mc:Choice>
              <mc:Fallback>
                <p:oleObj name="Equation" r:id="rId5" imgW="1397000" imgH="266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70100"/>
                        <a:ext cx="4448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78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43382"/>
              </p:ext>
            </p:extLst>
          </p:nvPr>
        </p:nvGraphicFramePr>
        <p:xfrm>
          <a:off x="2357438" y="2887663"/>
          <a:ext cx="44291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79" name="Equation" r:id="rId9" imgW="1384300" imgH="266700" progId="Equation.DSMT4">
                  <p:embed/>
                </p:oleObj>
              </mc:Choice>
              <mc:Fallback>
                <p:oleObj name="Equation" r:id="rId9" imgW="13843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87663"/>
                        <a:ext cx="44291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67162"/>
              </p:ext>
            </p:extLst>
          </p:nvPr>
        </p:nvGraphicFramePr>
        <p:xfrm>
          <a:off x="2390775" y="3676650"/>
          <a:ext cx="4025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0" name="Equation" r:id="rId11" imgW="1206500" imgH="266700" progId="Equation.DSMT4">
                  <p:embed/>
                </p:oleObj>
              </mc:Choice>
              <mc:Fallback>
                <p:oleObj name="Equation" r:id="rId11" imgW="12065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676650"/>
                        <a:ext cx="4025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15977"/>
              </p:ext>
            </p:extLst>
          </p:nvPr>
        </p:nvGraphicFramePr>
        <p:xfrm>
          <a:off x="2397125" y="4449763"/>
          <a:ext cx="32670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1" name="Equation" r:id="rId13" imgW="863600" imgH="266700" progId="Equation.DSMT4">
                  <p:embed/>
                </p:oleObj>
              </mc:Choice>
              <mc:Fallback>
                <p:oleObj name="Equation" r:id="rId13" imgW="863600" imgH="266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449763"/>
                        <a:ext cx="32670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203700" y="54356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33350"/>
              </p:ext>
            </p:extLst>
          </p:nvPr>
        </p:nvGraphicFramePr>
        <p:xfrm>
          <a:off x="4935538" y="2070100"/>
          <a:ext cx="40925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2" name="Equation" r:id="rId15" imgW="1244600" imgH="266700" progId="Equation.DSMT4">
                  <p:embed/>
                </p:oleObj>
              </mc:Choice>
              <mc:Fallback>
                <p:oleObj name="Equation" r:id="rId1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5538" y="2070100"/>
                        <a:ext cx="409257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09257"/>
              </p:ext>
            </p:extLst>
          </p:nvPr>
        </p:nvGraphicFramePr>
        <p:xfrm>
          <a:off x="2354263" y="5262563"/>
          <a:ext cx="3124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3" name="Equation" r:id="rId17" imgW="825500" imgH="266700" progId="Equation.DSMT4">
                  <p:embed/>
                </p:oleObj>
              </mc:Choice>
              <mc:Fallback>
                <p:oleObj name="Equation" r:id="rId17" imgW="825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262563"/>
                        <a:ext cx="31242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68078" y="2515995"/>
            <a:ext cx="8880922" cy="38135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>
                <a:latin typeface="Comic Sans MS" pitchFamily="66" charset="0"/>
              </a:rPr>
              <a:t>            so by </a:t>
            </a:r>
            <a:r>
              <a:rPr lang="en-US" sz="4400" dirty="0" err="1">
                <a:latin typeface="Comic Sans MS" pitchFamily="66" charset="0"/>
              </a:rPr>
              <a:t>Chebyshev</a:t>
            </a:r>
            <a:endParaRPr lang="en-US" sz="4400" b="1" dirty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[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|F-E[F]|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]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3∙</a:t>
            </a:r>
            <a:r>
              <a:rPr lang="el-GR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>
                <a:latin typeface="Comic Sans MS" pitchFamily="66" charset="0"/>
              </a:rPr>
              <a:t>]</a:t>
            </a:r>
            <a:endParaRPr lang="en-US" sz="4400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50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06FBFC-1BEE-5A42-BD65-7D5C2D8FB55F}"/>
              </a:ext>
            </a:extLst>
          </p:cNvPr>
          <p:cNvSpPr txBox="1"/>
          <p:nvPr/>
        </p:nvSpPr>
        <p:spPr>
          <a:xfrm>
            <a:off x="6764853" y="4955349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mic Sans MS"/>
                <a:cs typeface="Comic Sans MS"/>
              </a:rPr>
              <a:t> </a:t>
            </a:r>
            <a:r>
              <a:rPr lang="en-US" sz="4800" b="1" dirty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>
                <a:solidFill>
                  <a:schemeClr val="accent2"/>
                </a:solidFill>
                <a:latin typeface="Comic Sans MS" panose="030F0902030302020204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itchFamily="18" charset="0"/>
              </a:rPr>
              <a:t>1/9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858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68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>
                <a:latin typeface="Comic Sans MS" pitchFamily="66" charset="0"/>
              </a:rPr>
              <a:t>            so by </a:t>
            </a:r>
            <a:r>
              <a:rPr lang="en-US" sz="4400" dirty="0" err="1">
                <a:latin typeface="Comic Sans MS" pitchFamily="66" charset="0"/>
              </a:rPr>
              <a:t>Chebyshev</a:t>
            </a:r>
            <a:endParaRPr lang="en-US" sz="4400" b="1" dirty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4.6 years </a:t>
            </a:r>
            <a:r>
              <a:rPr lang="en-US" sz="4400" dirty="0">
                <a:latin typeface="Comic Sans MS" pitchFamily="66" charset="0"/>
              </a:rPr>
              <a:t>]</a:t>
            </a:r>
            <a:endParaRPr lang="en-US" sz="4400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8745D8-E399-0346-A2FC-894D59C952FF}"/>
              </a:ext>
            </a:extLst>
          </p:cNvPr>
          <p:cNvSpPr txBox="1"/>
          <p:nvPr/>
        </p:nvSpPr>
        <p:spPr>
          <a:xfrm>
            <a:off x="6764853" y="4955349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mic Sans MS"/>
                <a:cs typeface="Comic Sans MS"/>
              </a:rPr>
              <a:t> </a:t>
            </a:r>
            <a:r>
              <a:rPr lang="en-US" sz="4800" b="1" dirty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>
                <a:solidFill>
                  <a:schemeClr val="accent2"/>
                </a:solidFill>
                <a:latin typeface="Comic Sans MS" panose="030F0902030302020204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itchFamily="18" charset="0"/>
              </a:rPr>
              <a:t>1/9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>
                <a:latin typeface="Comic Sans MS" pitchFamily="66" charset="0"/>
              </a:rPr>
              <a:t>linearity of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>
                <a:latin typeface="Comic Sans MS" pitchFamily="66" charset="0"/>
              </a:rPr>
              <a:t> to the def of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2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3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496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simple 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>
                <a:latin typeface="Comic Sans MS" pitchFamily="66" charset="0"/>
              </a:rPr>
              <a:t> to the def of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5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2194"/>
              </p:ext>
            </p:extLst>
          </p:nvPr>
        </p:nvGraphicFramePr>
        <p:xfrm>
          <a:off x="11350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6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proof of 2</a:t>
            </a:r>
            <a:r>
              <a:rPr lang="en-US" sz="3600" baseline="30000" dirty="0"/>
              <a:t>nd</a:t>
            </a:r>
            <a:r>
              <a:rPr lang="en-US" sz="3600" dirty="0"/>
              <a:t> 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>
                <a:solidFill>
                  <a:srgbClr val="0000FF"/>
                </a:solidFill>
              </a:rPr>
              <a:t>Var</a:t>
            </a:r>
            <a:r>
              <a:rPr lang="en-US" sz="4400" dirty="0">
                <a:solidFill>
                  <a:srgbClr val="0000FF"/>
                </a:solidFill>
              </a:rPr>
              <a:t>[R]  </a:t>
            </a:r>
            <a:r>
              <a:rPr lang="en-US" sz="4400" dirty="0">
                <a:solidFill>
                  <a:srgbClr val="000000"/>
                </a:solidFill>
              </a:rPr>
              <a:t>::= E[(R - </a:t>
            </a:r>
            <a:r>
              <a:rPr lang="en-US" sz="4400" dirty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>
                <a:solidFill>
                  <a:srgbClr val="000000"/>
                </a:solidFill>
              </a:rPr>
              <a:t>)</a:t>
            </a:r>
            <a:r>
              <a:rPr lang="en-US" sz="4400" baseline="30000" dirty="0">
                <a:solidFill>
                  <a:srgbClr val="000000"/>
                </a:solidFill>
              </a:rPr>
              <a:t>2</a:t>
            </a:r>
            <a:r>
              <a:rPr lang="en-US" sz="4400" dirty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/>
              <a:t>                  </a:t>
            </a:r>
            <a:r>
              <a:rPr lang="en-US" sz="4000" dirty="0"/>
              <a:t> = E[R</a:t>
            </a:r>
            <a:r>
              <a:rPr lang="en-US" sz="4000" baseline="30000" dirty="0"/>
              <a:t>2</a:t>
            </a:r>
            <a:r>
              <a:rPr lang="en-US" sz="4000" dirty="0"/>
              <a:t>  - 2</a:t>
            </a:r>
            <a:r>
              <a:rPr lang="en-US" sz="4000" dirty="0">
                <a:sym typeface="Symbol" pitchFamily="18" charset="2"/>
              </a:rPr>
              <a:t>μ R  </a:t>
            </a:r>
            <a:r>
              <a:rPr lang="en-US" sz="4000" dirty="0"/>
              <a:t> +  </a:t>
            </a:r>
            <a:r>
              <a:rPr lang="en-US" sz="4000" dirty="0">
                <a:sym typeface="Symbol" pitchFamily="18" charset="2"/>
              </a:rPr>
              <a:t>μ</a:t>
            </a:r>
            <a:r>
              <a:rPr lang="en-US" sz="4000" baseline="30000" dirty="0">
                <a:sym typeface="Symbol" pitchFamily="18" charset="2"/>
              </a:rPr>
              <a:t>2</a:t>
            </a:r>
            <a:r>
              <a:rPr lang="en-US" sz="4000" dirty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/>
              <a:t>               = E[R</a:t>
            </a:r>
            <a:r>
              <a:rPr lang="en-US" sz="4000" baseline="30000" dirty="0"/>
              <a:t>2</a:t>
            </a:r>
            <a:r>
              <a:rPr lang="en-US" sz="4000" dirty="0"/>
              <a:t>] </a:t>
            </a:r>
            <a:r>
              <a:rPr lang="en-US" sz="4000" dirty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>
                <a:sym typeface="Symbol" pitchFamily="18" charset="2"/>
              </a:rPr>
              <a:t>E[R]</a:t>
            </a:r>
            <a:r>
              <a:rPr lang="en-US" sz="4000" dirty="0"/>
              <a:t> + E[</a:t>
            </a:r>
            <a:r>
              <a:rPr lang="en-US" sz="4000" dirty="0">
                <a:sym typeface="Symbol" pitchFamily="18" charset="2"/>
              </a:rPr>
              <a:t>μ</a:t>
            </a:r>
            <a:r>
              <a:rPr lang="en-US" sz="4000" baseline="30000" dirty="0">
                <a:sym typeface="Symbol" pitchFamily="18" charset="2"/>
              </a:rPr>
              <a:t>2</a:t>
            </a:r>
            <a:r>
              <a:rPr lang="en-US" sz="4000" dirty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/>
              <a:t>               = E[R</a:t>
            </a:r>
            <a:r>
              <a:rPr lang="en-US" sz="4000" baseline="30000" dirty="0"/>
              <a:t>2</a:t>
            </a:r>
            <a:r>
              <a:rPr lang="en-US" sz="4000" dirty="0"/>
              <a:t>] </a:t>
            </a:r>
            <a:r>
              <a:rPr lang="en-US" sz="4000" dirty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>
                <a:sym typeface="Symbol" pitchFamily="18" charset="2"/>
              </a:rPr>
              <a:t>μ</a:t>
            </a:r>
            <a:r>
              <a:rPr lang="en-US" sz="4000" dirty="0"/>
              <a:t>      + </a:t>
            </a:r>
            <a:r>
              <a:rPr lang="en-US" sz="4000" dirty="0">
                <a:sym typeface="Symbol" pitchFamily="18" charset="2"/>
              </a:rPr>
              <a:t>μ</a:t>
            </a:r>
            <a:r>
              <a:rPr lang="en-US" sz="4000" baseline="30000" dirty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/>
              <a:t>               = E[R</a:t>
            </a:r>
            <a:r>
              <a:rPr lang="en-US" sz="4000" baseline="30000" dirty="0"/>
              <a:t>2</a:t>
            </a:r>
            <a:r>
              <a:rPr lang="en-US" sz="4000" dirty="0"/>
              <a:t>] </a:t>
            </a:r>
            <a:r>
              <a:rPr lang="en-US" sz="4000" dirty="0">
                <a:sym typeface="Symbol" pitchFamily="18" charset="2"/>
              </a:rPr>
              <a:t>−</a:t>
            </a:r>
            <a:r>
              <a:rPr lang="en-US" sz="4000" dirty="0"/>
              <a:t> </a:t>
            </a:r>
            <a:r>
              <a:rPr lang="en-US" sz="4000" dirty="0">
                <a:sym typeface="Symbol" pitchFamily="18" charset="2"/>
              </a:rPr>
              <a:t>μ</a:t>
            </a:r>
            <a:r>
              <a:rPr lang="en-US" sz="4000" baseline="30000" dirty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/>
              <a:t>                   </a:t>
            </a:r>
            <a:r>
              <a:rPr lang="en-US" sz="4400" dirty="0"/>
              <a:t>=</a:t>
            </a:r>
            <a:r>
              <a:rPr lang="en-US" sz="4400" dirty="0">
                <a:solidFill>
                  <a:srgbClr val="0000FF"/>
                </a:solidFill>
              </a:rPr>
              <a:t> E[R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>
                <a:solidFill>
                  <a:srgbClr val="0000FF"/>
                </a:solidFill>
              </a:rPr>
              <a:t>] </a:t>
            </a:r>
            <a:r>
              <a:rPr lang="en-US" sz="4400" dirty="0">
                <a:solidFill>
                  <a:srgbClr val="0000FF"/>
                </a:solidFill>
                <a:sym typeface="Symbol" pitchFamily="18" charset="2"/>
              </a:rPr>
              <a:t>− 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>
                <a:solidFill>
                  <a:srgbClr val="0000FF"/>
                </a:solidFill>
              </a:rPr>
              <a:t>R]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05100" y="4775200"/>
            <a:ext cx="40513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Destructs with probability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in any given hour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E[F]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[F = k] </a:t>
            </a:r>
            <a:r>
              <a:rPr lang="en-US" sz="4800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  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 E[F</a:t>
            </a:r>
            <a:r>
              <a:rPr lang="en-US" sz="4800" baseline="50000" dirty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E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1, 2, 3,…, k ,...</a:t>
            </a:r>
            <a:endParaRPr lang="en-US" sz="4800" b="1" dirty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     F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1,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9378599"/>
              </p:ext>
            </p:extLst>
          </p:nvPr>
        </p:nvGraphicFramePr>
        <p:xfrm>
          <a:off x="31734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0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77884"/>
              </p:ext>
            </p:extLst>
          </p:nvPr>
        </p:nvGraphicFramePr>
        <p:xfrm>
          <a:off x="3348038" y="3732213"/>
          <a:ext cx="3030537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1" name="Equation" r:id="rId7" imgW="736600" imgH="457200" progId="Equation.DSMT4">
                  <p:embed/>
                </p:oleObj>
              </mc:Choice>
              <mc:Fallback>
                <p:oleObj name="Equation" r:id="rId7" imgW="736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32213"/>
                        <a:ext cx="3030537" cy="188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2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3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4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00245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0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1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665</Words>
  <Application>Microsoft Macintosh PowerPoint</Application>
  <PresentationFormat>On-screen Show (4:3)</PresentationFormat>
  <Paragraphs>121</Paragraphs>
  <Slides>22</Slides>
  <Notes>22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Default Design</vt:lpstr>
      <vt:lpstr>Equation</vt:lpstr>
      <vt:lpstr>PowerPoint Presentation</vt:lpstr>
      <vt:lpstr>Variance of an Indicator</vt:lpstr>
      <vt:lpstr>Calculating Variance</vt:lpstr>
      <vt:lpstr>Calculating Variance</vt:lpstr>
      <vt:lpstr>proof of 2nd Variance Formula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1328</cp:revision>
  <cp:lastPrinted>2013-05-11T22:02:00Z</cp:lastPrinted>
  <dcterms:created xsi:type="dcterms:W3CDTF">2011-05-02T03:18:38Z</dcterms:created>
  <dcterms:modified xsi:type="dcterms:W3CDTF">2018-05-31T20:08:23Z</dcterms:modified>
</cp:coreProperties>
</file>