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7.bin" ContentType="application/vnd.openxmlformats-officedocument.oleObject"/>
  <Override PartName="/ppt/notesSlides/notesSlide1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8.xml" ContentType="application/vnd.openxmlformats-officedocument.presentationml.notesSlide+xml"/>
  <Override PartName="/ppt/embeddings/oleObject10.bin" ContentType="application/vnd.openxmlformats-officedocument.oleObject"/>
  <Override PartName="/ppt/notesSlides/notesSlide19.xml" ContentType="application/vnd.openxmlformats-officedocument.presentationml.notesSlide+xml"/>
  <Override PartName="/ppt/embeddings/oleObject11.bin" ContentType="application/vnd.openxmlformats-officedocument.oleObject"/>
  <Override PartName="/ppt/notesSlides/notesSlide20.xml" ContentType="application/vnd.openxmlformats-officedocument.presentationml.notesSlide+xml"/>
  <Override PartName="/ppt/embeddings/oleObject12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392" r:id="rId2"/>
    <p:sldId id="495" r:id="rId3"/>
    <p:sldId id="497" r:id="rId4"/>
    <p:sldId id="496" r:id="rId5"/>
    <p:sldId id="465" r:id="rId6"/>
    <p:sldId id="467" r:id="rId7"/>
    <p:sldId id="485" r:id="rId8"/>
    <p:sldId id="468" r:id="rId9"/>
    <p:sldId id="487" r:id="rId10"/>
    <p:sldId id="469" r:id="rId11"/>
    <p:sldId id="493" r:id="rId12"/>
    <p:sldId id="471" r:id="rId13"/>
    <p:sldId id="484" r:id="rId14"/>
    <p:sldId id="473" r:id="rId15"/>
    <p:sldId id="492" r:id="rId16"/>
    <p:sldId id="489" r:id="rId17"/>
    <p:sldId id="491" r:id="rId18"/>
    <p:sldId id="477" r:id="rId19"/>
    <p:sldId id="488" r:id="rId20"/>
    <p:sldId id="478" r:id="rId21"/>
    <p:sldId id="480" r:id="rId22"/>
    <p:sldId id="494" r:id="rId23"/>
    <p:sldId id="483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11CA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94" d="100"/>
          <a:sy n="94" d="100"/>
        </p:scale>
        <p:origin x="-936" y="-608"/>
      </p:cViewPr>
      <p:guideLst>
        <p:guide orient="horz" pos="2109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8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18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02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2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5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8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96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0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4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4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7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4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40525"/>
            <a:ext cx="7772400" cy="1470025"/>
          </a:xfrm>
        </p:spPr>
        <p:txBody>
          <a:bodyPr/>
          <a:lstStyle>
            <a:lvl1pPr>
              <a:defRPr sz="6600" baseline="0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460"/>
            <a:ext cx="6400800" cy="1752600"/>
          </a:xfrm>
        </p:spPr>
        <p:txBody>
          <a:bodyPr/>
          <a:lstStyle>
            <a:lvl1pPr marL="0" indent="0" algn="ctr">
              <a:buNone/>
              <a:defRPr sz="4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hasCustomPrompt="1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9373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12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5" r:id="rId4"/>
    <p:sldLayoutId id="2147483657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baseline="0" dirty="0" smtClean="0"/>
              <a:t>Propositional</a:t>
            </a:r>
            <a:br>
              <a:rPr lang="en-US" sz="8800" b="0" baseline="0" dirty="0" smtClean="0"/>
            </a:br>
            <a:r>
              <a:rPr lang="en-US" sz="8800" b="0" baseline="0" dirty="0" smtClean="0"/>
              <a:t>Normal Forms</a:t>
            </a:r>
            <a:endParaRPr lang="en-US" sz="8800" b="0" baseline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1800" y="6553200"/>
            <a:ext cx="9922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DNF-CNF.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180265"/>
              </p:ext>
            </p:extLst>
          </p:nvPr>
        </p:nvGraphicFramePr>
        <p:xfrm>
          <a:off x="1883697" y="145982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4" imgW="1282700" imgH="914400" progId="Equation.DSMT4">
                  <p:embed/>
                </p:oleObj>
              </mc:Choice>
              <mc:Fallback>
                <p:oleObj name="Equation" r:id="rId4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3697" y="145982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sz="quarter"/>
          </p:nvPr>
        </p:nvSpPr>
        <p:spPr>
          <a:xfrm>
            <a:off x="2907605" y="309498"/>
            <a:ext cx="5226422" cy="1230639"/>
          </a:xfrm>
        </p:spPr>
        <p:txBody>
          <a:bodyPr/>
          <a:lstStyle/>
          <a:p>
            <a:pPr lvl="0" eaLnBrk="1" hangingPunct="1"/>
            <a:r>
              <a:rPr lang="en-US" sz="6600" b="0" kern="1200" dirty="0">
                <a:solidFill>
                  <a:srgbClr val="DC11CA"/>
                </a:solidFill>
                <a:ea typeface="+mn-ea"/>
                <a:cs typeface="+mn-cs"/>
              </a:rPr>
              <a:t>DNF</a:t>
            </a:r>
            <a:r>
              <a:rPr lang="en-US" sz="6600" b="0" kern="1200" dirty="0">
                <a:solidFill>
                  <a:srgbClr val="000000"/>
                </a:solidFill>
                <a:ea typeface="+mn-ea"/>
                <a:cs typeface="+mn-cs"/>
              </a:rPr>
              <a:t> for </a:t>
            </a:r>
            <a:r>
              <a:rPr lang="en-US" sz="6600" b="0" kern="1200" dirty="0">
                <a:solidFill>
                  <a:srgbClr val="CCCCFF">
                    <a:lumMod val="50000"/>
                  </a:srgbClr>
                </a:solidFill>
                <a:ea typeface="+mn-ea"/>
                <a:cs typeface="+mn-cs"/>
              </a:rPr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817" y="5313730"/>
            <a:ext cx="8671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BB0FAB"/>
                </a:solidFill>
                <a:latin typeface="Comic Sans MS" pitchFamily="66" charset="0"/>
              </a:rPr>
              <a:t>e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ach product has all variables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0626" y="297219"/>
            <a:ext cx="1731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200" dirty="0" smtClean="0">
                <a:solidFill>
                  <a:srgbClr val="BB0FAB"/>
                </a:solidFill>
                <a:latin typeface="Comic Sans MS" pitchFamily="66" charset="0"/>
              </a:rPr>
              <a:t>Full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216050" y="1418547"/>
            <a:ext cx="6688257" cy="3958422"/>
          </a:xfrm>
          <a:prstGeom prst="roundRect">
            <a:avLst/>
          </a:prstGeom>
          <a:noFill/>
          <a:ln w="47625" cap="flat" cmpd="sng" algn="ctr">
            <a:solidFill>
              <a:srgbClr val="DC11CA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9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1078" y="1359070"/>
            <a:ext cx="8199798" cy="4032643"/>
          </a:xfrm>
        </p:spPr>
        <p:txBody>
          <a:bodyPr/>
          <a:lstStyle/>
          <a:p>
            <a:pPr algn="ctr"/>
            <a:r>
              <a:rPr lang="en-US" sz="7200" b="0" dirty="0" smtClean="0">
                <a:solidFill>
                  <a:srgbClr val="006600"/>
                </a:solidFill>
              </a:rPr>
              <a:t>Every formula</a:t>
            </a:r>
            <a:r>
              <a:rPr lang="en-US" sz="7200" b="0" dirty="0" smtClean="0"/>
              <a:t> is equivalent to a</a:t>
            </a:r>
            <a:br>
              <a:rPr lang="en-US" sz="7200" b="0" dirty="0" smtClean="0"/>
            </a:br>
            <a:r>
              <a:rPr lang="en-US" sz="7200" b="0" dirty="0" smtClean="0">
                <a:solidFill>
                  <a:schemeClr val="tx1"/>
                </a:solidFill>
              </a:rPr>
              <a:t>Full DNF</a:t>
            </a:r>
            <a:r>
              <a:rPr lang="en-US" sz="7200" b="0" dirty="0" smtClean="0">
                <a:solidFill>
                  <a:srgbClr val="BB0FAB"/>
                </a:solidFill>
              </a:rPr>
              <a:t> </a:t>
            </a:r>
            <a:endParaRPr lang="en-US" sz="5400" b="0" dirty="0">
              <a:solidFill>
                <a:srgbClr val="BB0FA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9188" y="270200"/>
            <a:ext cx="4143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200" dirty="0" smtClean="0">
                <a:solidFill>
                  <a:srgbClr val="800000"/>
                </a:solidFill>
                <a:latin typeface="Comic Sans MS" pitchFamily="66" charset="0"/>
              </a:rPr>
              <a:t>Corollary</a:t>
            </a:r>
          </a:p>
        </p:txBody>
      </p:sp>
    </p:spTree>
    <p:extLst>
      <p:ext uri="{BB962C8B-B14F-4D97-AF65-F5344CB8AC3E}">
        <p14:creationId xmlns:p14="http://schemas.microsoft.com/office/powerpoint/2010/main" val="316717061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488856" y="336518"/>
            <a:ext cx="7493000" cy="973949"/>
          </a:xfrm>
        </p:spPr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Full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438" y="1855862"/>
            <a:ext cx="82521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 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Full DNF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right off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 rows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16230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360" y="1430175"/>
            <a:ext cx="8294571" cy="3942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800000"/>
                </a:solidFill>
                <a:latin typeface="Comic Sans MS" pitchFamily="66" charset="0"/>
              </a:rPr>
              <a:t>Corollary:</a:t>
            </a:r>
            <a:r>
              <a:rPr lang="en-US" sz="5400" dirty="0" smtClean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If two formulas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are equivalent then they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have the same* Full DNF</a:t>
            </a:r>
          </a:p>
          <a:p>
            <a:pPr algn="l">
              <a:lnSpc>
                <a:spcPct val="8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>
              <a:lnSpc>
                <a:spcPct val="80000"/>
              </a:lnSpc>
            </a:pPr>
            <a:r>
              <a:rPr lang="en-US" sz="4800" dirty="0" smtClean="0">
                <a:latin typeface="Comic Sans MS" pitchFamily="66" charset="0"/>
              </a:rPr>
              <a:t>*sorted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1488856" y="336518"/>
            <a:ext cx="7493000" cy="973949"/>
          </a:xfrm>
        </p:spPr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Full DNF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82521" y="6553200"/>
            <a:ext cx="1061483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615285"/>
            <a:ext cx="46438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832" y="2830006"/>
            <a:ext cx="78550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Con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junctive Normal</a:t>
            </a:r>
          </a:p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Form (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NF)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Product of Sums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23811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134839" y="3674713"/>
            <a:ext cx="5810003" cy="526889"/>
          </a:xfrm>
          <a:prstGeom prst="roundRect">
            <a:avLst/>
          </a:prstGeom>
          <a:noFill/>
          <a:ln w="44450" cap="flat" cmpd="sng" algn="ctr">
            <a:solidFill>
              <a:srgbClr val="BB0FAB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9208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5262" y="3742262"/>
            <a:ext cx="7363855" cy="1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s a term that is </a:t>
            </a:r>
            <a:r>
              <a:rPr lang="en-US" sz="5400" dirty="0" smtClean="0">
                <a:solidFill>
                  <a:srgbClr val="EC0213"/>
                </a:solidFill>
                <a:latin typeface="Comic Sans MS" pitchFamily="66" charset="0"/>
              </a:rPr>
              <a:t>False</a:t>
            </a:r>
            <a:r>
              <a:rPr lang="en-US" sz="5400" dirty="0" smtClean="0">
                <a:latin typeface="Comic Sans MS" pitchFamily="66" charset="0"/>
              </a:rPr>
              <a:t> in the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FF </a:t>
            </a:r>
            <a:r>
              <a:rPr lang="en-US" sz="5400" dirty="0">
                <a:latin typeface="Comic Sans MS" pitchFamily="66" charset="0"/>
              </a:rPr>
              <a:t>row only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867415"/>
              </p:ext>
            </p:extLst>
          </p:nvPr>
        </p:nvGraphicFramePr>
        <p:xfrm>
          <a:off x="1914212" y="2372798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4" imgW="927100" imgH="254000" progId="Equation.DSMT4">
                  <p:embed/>
                </p:oleObj>
              </mc:Choice>
              <mc:Fallback>
                <p:oleObj name="Equation" r:id="rId4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4212" y="2372798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445745" y="2485835"/>
            <a:ext cx="6242376" cy="1229408"/>
          </a:xfrm>
          <a:prstGeom prst="roundRect">
            <a:avLst/>
          </a:prstGeom>
          <a:noFill/>
          <a:ln w="47625" cap="flat" cmpd="sng" algn="ctr">
            <a:solidFill>
              <a:srgbClr val="DC11CA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5277" y="283708"/>
            <a:ext cx="56780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6600" dirty="0" smtClean="0">
                <a:latin typeface="Comic Sans MS" pitchFamily="66" charset="0"/>
              </a:rPr>
              <a:t>-of-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literals</a:t>
            </a:r>
          </a:p>
        </p:txBody>
      </p:sp>
    </p:spTree>
    <p:extLst>
      <p:ext uri="{BB962C8B-B14F-4D97-AF65-F5344CB8AC3E}">
        <p14:creationId xmlns:p14="http://schemas.microsoft.com/office/powerpoint/2010/main" val="4766122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088092"/>
              </p:ext>
            </p:extLst>
          </p:nvPr>
        </p:nvGraphicFramePr>
        <p:xfrm>
          <a:off x="1861481" y="1735708"/>
          <a:ext cx="5458175" cy="33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4" imgW="762000" imgH="469900" progId="Equation.DSMT4">
                  <p:embed/>
                </p:oleObj>
              </mc:Choice>
              <mc:Fallback>
                <p:oleObj name="Equation" r:id="rId4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1481" y="1735708"/>
                        <a:ext cx="5458175" cy="33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488565"/>
              </p:ext>
            </p:extLst>
          </p:nvPr>
        </p:nvGraphicFramePr>
        <p:xfrm>
          <a:off x="1914212" y="2372798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6" imgW="927100" imgH="254000" progId="Equation.DSMT4">
                  <p:embed/>
                </p:oleObj>
              </mc:Choice>
              <mc:Fallback>
                <p:oleObj name="Equation" r:id="rId6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4212" y="2372798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5208" y="1492741"/>
            <a:ext cx="5747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only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5277" y="283708"/>
            <a:ext cx="56780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6600" dirty="0" smtClean="0">
                <a:latin typeface="Comic Sans MS" pitchFamily="66" charset="0"/>
              </a:rPr>
              <a:t>-of-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literals</a:t>
            </a:r>
          </a:p>
        </p:txBody>
      </p:sp>
    </p:spTree>
    <p:extLst>
      <p:ext uri="{BB962C8B-B14F-4D97-AF65-F5344CB8AC3E}">
        <p14:creationId xmlns:p14="http://schemas.microsoft.com/office/powerpoint/2010/main" val="413570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5418"/>
              </p:ext>
            </p:extLst>
          </p:nvPr>
        </p:nvGraphicFramePr>
        <p:xfrm>
          <a:off x="1014413" y="2333625"/>
          <a:ext cx="7491412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4" imgW="1155700" imgH="482600" progId="Equation.DSMT4">
                  <p:embed/>
                </p:oleObj>
              </mc:Choice>
              <mc:Fallback>
                <p:oleObj name="Equation" r:id="rId4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4413" y="2333625"/>
                        <a:ext cx="7491412" cy="312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Product of Sums for </a:t>
            </a:r>
            <a:r>
              <a:rPr lang="en-US" dirty="0" smtClean="0">
                <a:solidFill>
                  <a:srgbClr val="0000E5"/>
                </a:solidFill>
              </a:rPr>
              <a:t>M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728" y="1384661"/>
            <a:ext cx="7576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using rows with value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557168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95172"/>
              </p:ext>
            </p:extLst>
          </p:nvPr>
        </p:nvGraphicFramePr>
        <p:xfrm>
          <a:off x="1014413" y="2333625"/>
          <a:ext cx="7491412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4" imgW="1155700" imgH="482600" progId="Equation.DSMT4">
                  <p:embed/>
                </p:oleObj>
              </mc:Choice>
              <mc:Fallback>
                <p:oleObj name="Equation" r:id="rId4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4413" y="2333625"/>
                        <a:ext cx="7491412" cy="312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785851" y="363538"/>
            <a:ext cx="4483283" cy="1000969"/>
          </a:xfrm>
        </p:spPr>
        <p:txBody>
          <a:bodyPr/>
          <a:lstStyle/>
          <a:p>
            <a:r>
              <a:rPr lang="en-US" sz="5400" dirty="0" smtClean="0"/>
              <a:t>CNF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435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15880" y="350027"/>
            <a:ext cx="7493000" cy="1122560"/>
          </a:xfrm>
        </p:spPr>
        <p:txBody>
          <a:bodyPr/>
          <a:lstStyle/>
          <a:p>
            <a:r>
              <a:rPr lang="en-US" dirty="0" smtClean="0"/>
              <a:t>Formulas for </a:t>
            </a:r>
            <a:r>
              <a:rPr lang="en-US" dirty="0"/>
              <a:t>T</a:t>
            </a:r>
            <a:r>
              <a:rPr lang="en-US" dirty="0" smtClean="0"/>
              <a:t>ruth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889" y="1350997"/>
            <a:ext cx="78795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There is a propositional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 for every truth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table.</a:t>
            </a:r>
          </a:p>
        </p:txBody>
      </p:sp>
    </p:spTree>
    <p:extLst>
      <p:ext uri="{BB962C8B-B14F-4D97-AF65-F5344CB8AC3E}">
        <p14:creationId xmlns:p14="http://schemas.microsoft.com/office/powerpoint/2010/main" val="16774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349168"/>
              </p:ext>
            </p:extLst>
          </p:nvPr>
        </p:nvGraphicFramePr>
        <p:xfrm>
          <a:off x="2442159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4" imgW="1181100" imgH="939800" progId="Equation.DSMT4">
                  <p:embed/>
                </p:oleObj>
              </mc:Choice>
              <mc:Fallback>
                <p:oleObj name="Equation" r:id="rId4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2159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3366979" y="350028"/>
            <a:ext cx="4483283" cy="1000969"/>
          </a:xfrm>
        </p:spPr>
        <p:txBody>
          <a:bodyPr/>
          <a:lstStyle/>
          <a:p>
            <a:r>
              <a:rPr lang="en-US" sz="5400" dirty="0" smtClean="0"/>
              <a:t>CNF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0027" y="337749"/>
            <a:ext cx="14733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BB0FAB"/>
                </a:solidFill>
                <a:latin typeface="Comic Sans MS" pitchFamily="66" charset="0"/>
              </a:rPr>
              <a:t>Full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435" y="5313730"/>
            <a:ext cx="753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sum has all variables</a:t>
            </a:r>
          </a:p>
        </p:txBody>
      </p:sp>
    </p:spTree>
    <p:extLst>
      <p:ext uri="{BB962C8B-B14F-4D97-AF65-F5344CB8AC3E}">
        <p14:creationId xmlns:p14="http://schemas.microsoft.com/office/powerpoint/2010/main" val="34922183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1078" y="1359070"/>
            <a:ext cx="8199798" cy="4032643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6600"/>
                </a:solidFill>
              </a:rPr>
              <a:t>Every formula</a:t>
            </a:r>
            <a:r>
              <a:rPr lang="en-US" sz="7200" dirty="0" smtClean="0"/>
              <a:t> is equivalent to a</a:t>
            </a:r>
            <a:br>
              <a:rPr lang="en-US" sz="7200" dirty="0" smtClean="0"/>
            </a:br>
            <a:r>
              <a:rPr lang="en-US" sz="7200" dirty="0" smtClean="0">
                <a:solidFill>
                  <a:srgbClr val="BB0FAB"/>
                </a:solidFill>
              </a:rPr>
              <a:t>Full CNF </a:t>
            </a:r>
            <a:endParaRPr lang="en-US" sz="5400" dirty="0">
              <a:solidFill>
                <a:srgbClr val="BB0FA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667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360" y="1430175"/>
            <a:ext cx="8294571" cy="3942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800000"/>
                </a:solidFill>
                <a:latin typeface="Comic Sans MS" pitchFamily="66" charset="0"/>
              </a:rPr>
              <a:t>Corollary:</a:t>
            </a:r>
            <a:r>
              <a:rPr lang="en-US" sz="5400" dirty="0" smtClean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If two formulas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are equivalent then they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have the same* Full </a:t>
            </a:r>
            <a:r>
              <a:rPr lang="en-US" sz="5400" dirty="0" smtClean="0">
                <a:solidFill>
                  <a:srgbClr val="DC11CA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latin typeface="Comic Sans MS" pitchFamily="66" charset="0"/>
              </a:rPr>
              <a:t>NF</a:t>
            </a:r>
          </a:p>
          <a:p>
            <a:pPr algn="l">
              <a:lnSpc>
                <a:spcPct val="8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>
              <a:lnSpc>
                <a:spcPct val="80000"/>
              </a:lnSpc>
            </a:pPr>
            <a:r>
              <a:rPr lang="en-US" sz="4800" dirty="0" smtClean="0">
                <a:latin typeface="Comic Sans MS" pitchFamily="66" charset="0"/>
              </a:rPr>
              <a:t>*sorted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1488856" y="336518"/>
            <a:ext cx="7493000" cy="973949"/>
          </a:xfrm>
        </p:spPr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Full </a:t>
            </a:r>
            <a:r>
              <a:rPr lang="en-US" dirty="0" smtClean="0">
                <a:solidFill>
                  <a:srgbClr val="DC11CA"/>
                </a:solidFill>
              </a:rPr>
              <a:t>C</a:t>
            </a:r>
            <a:r>
              <a:rPr lang="en-US" dirty="0" smtClean="0"/>
              <a:t>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CNF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CNF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23347164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15880" y="350027"/>
            <a:ext cx="7493000" cy="1122560"/>
          </a:xfrm>
        </p:spPr>
        <p:txBody>
          <a:bodyPr/>
          <a:lstStyle/>
          <a:p>
            <a:r>
              <a:rPr lang="en-US" dirty="0" smtClean="0"/>
              <a:t>Formulas for </a:t>
            </a:r>
            <a:r>
              <a:rPr lang="en-US" dirty="0"/>
              <a:t>T</a:t>
            </a:r>
            <a:r>
              <a:rPr lang="en-US" dirty="0" smtClean="0"/>
              <a:t>ruth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889" y="1350997"/>
            <a:ext cx="83519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There is a propositional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 for every truth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table.  In fact, there is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 special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sum of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products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formula.</a:t>
            </a:r>
          </a:p>
        </p:txBody>
      </p:sp>
    </p:spTree>
    <p:extLst>
      <p:ext uri="{BB962C8B-B14F-4D97-AF65-F5344CB8AC3E}">
        <p14:creationId xmlns:p14="http://schemas.microsoft.com/office/powerpoint/2010/main" val="26788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23007"/>
            <a:ext cx="7253168" cy="1136070"/>
          </a:xfrm>
        </p:spPr>
        <p:txBody>
          <a:bodyPr/>
          <a:lstStyle/>
          <a:p>
            <a:r>
              <a:rPr lang="en-US" dirty="0" smtClean="0"/>
              <a:t>Sum of Products Formula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6684" y="1367125"/>
            <a:ext cx="4197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ANDs</a:t>
            </a:r>
            <a:endParaRPr lang="en-US" sz="54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199" y="2444714"/>
            <a:ext cx="63963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BB0FAB"/>
                </a:solidFill>
                <a:latin typeface="Comic Sans MS" pitchFamily="66" charset="0"/>
              </a:rPr>
              <a:t>Disjunctive</a:t>
            </a:r>
            <a:r>
              <a:rPr lang="en-US" sz="8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r>
              <a:rPr lang="en-US" sz="8000" dirty="0" smtClean="0">
                <a:solidFill>
                  <a:srgbClr val="000000"/>
                </a:solidFill>
                <a:latin typeface="Comic Sans MS" pitchFamily="66" charset="0"/>
              </a:rPr>
              <a:t>Normal Form</a:t>
            </a:r>
            <a:endParaRPr lang="en-US" sz="8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8000" dirty="0" smtClean="0">
                <a:latin typeface="Comic Sans MS" pitchFamily="66" charset="0"/>
              </a:rPr>
              <a:t>−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DNF</a:t>
            </a:r>
            <a:endParaRPr lang="en-US" sz="8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5730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134839" y="2593915"/>
            <a:ext cx="5810003" cy="526889"/>
          </a:xfrm>
          <a:prstGeom prst="roundRect">
            <a:avLst/>
          </a:prstGeom>
          <a:noFill/>
          <a:ln w="44450" cap="flat" cmpd="sng" algn="ctr">
            <a:solidFill>
              <a:srgbClr val="BB0FAB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170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40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13240"/>
              </p:ext>
            </p:extLst>
          </p:nvPr>
        </p:nvGraphicFramePr>
        <p:xfrm>
          <a:off x="1855749" y="2458727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4" imgW="1066800" imgH="254000" progId="Equation.DSMT4">
                  <p:embed/>
                </p:oleObj>
              </mc:Choice>
              <mc:Fallback>
                <p:oleObj name="Equation" r:id="rId4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49" y="2458727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5262" y="3742262"/>
            <a:ext cx="7363855" cy="1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s a term that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5400" dirty="0" smtClean="0">
                <a:latin typeface="Comic Sans MS" pitchFamily="66" charset="0"/>
              </a:rPr>
              <a:t> in that row only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445745" y="2485835"/>
            <a:ext cx="6242376" cy="1229408"/>
          </a:xfrm>
          <a:prstGeom prst="roundRect">
            <a:avLst/>
          </a:prstGeom>
          <a:noFill/>
          <a:ln w="47625" cap="flat" cmpd="sng" algn="ctr">
            <a:solidFill>
              <a:srgbClr val="DC11CA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5277" y="283708"/>
            <a:ext cx="6311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6600" dirty="0">
                <a:latin typeface="Comic Sans MS" pitchFamily="66" charset="0"/>
              </a:rPr>
              <a:t>-</a:t>
            </a:r>
            <a:r>
              <a:rPr lang="en-US" sz="6600" dirty="0" smtClean="0">
                <a:latin typeface="Comic Sans MS" pitchFamily="66" charset="0"/>
              </a:rPr>
              <a:t>of-</a:t>
            </a:r>
            <a:r>
              <a:rPr lang="en-US" sz="6600" dirty="0" smtClean="0">
                <a:solidFill>
                  <a:srgbClr val="DC11CA"/>
                </a:solidFill>
                <a:latin typeface="Comic Sans MS" pitchFamily="66" charset="0"/>
              </a:rPr>
              <a:t>literals</a:t>
            </a:r>
          </a:p>
        </p:txBody>
      </p:sp>
    </p:spTree>
    <p:extLst>
      <p:ext uri="{BB962C8B-B14F-4D97-AF65-F5344CB8AC3E}">
        <p14:creationId xmlns:p14="http://schemas.microsoft.com/office/powerpoint/2010/main" val="17041370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97713"/>
              </p:ext>
            </p:extLst>
          </p:nvPr>
        </p:nvGraphicFramePr>
        <p:xfrm>
          <a:off x="1504950" y="1913563"/>
          <a:ext cx="6472238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4" imgW="939800" imgH="469900" progId="Equation.DSMT4">
                  <p:embed/>
                </p:oleObj>
              </mc:Choice>
              <mc:Fallback>
                <p:oleObj name="Equation" r:id="rId4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4950" y="1913563"/>
                        <a:ext cx="6472238" cy="323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251868"/>
              </p:ext>
            </p:extLst>
          </p:nvPr>
        </p:nvGraphicFramePr>
        <p:xfrm>
          <a:off x="1855749" y="2458727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6" imgW="1066800" imgH="254000" progId="Equation.DSMT4">
                  <p:embed/>
                </p:oleObj>
              </mc:Choice>
              <mc:Fallback>
                <p:oleObj name="Equation" r:id="rId6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55749" y="2458727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878265" y="1607687"/>
            <a:ext cx="7431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 the row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5400" dirty="0" smtClean="0">
                <a:latin typeface="Comic Sans MS" pitchFamily="66" charset="0"/>
              </a:rPr>
              <a:t>only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1625277" y="283708"/>
            <a:ext cx="6311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6600" dirty="0">
                <a:latin typeface="Comic Sans MS" pitchFamily="66" charset="0"/>
              </a:rPr>
              <a:t>-</a:t>
            </a:r>
            <a:r>
              <a:rPr lang="en-US" sz="6600" dirty="0" smtClean="0">
                <a:latin typeface="Comic Sans MS" pitchFamily="66" charset="0"/>
              </a:rPr>
              <a:t>of-</a:t>
            </a:r>
            <a:r>
              <a:rPr lang="en-US" sz="6600" dirty="0" smtClean="0">
                <a:solidFill>
                  <a:srgbClr val="DC11CA"/>
                </a:solidFill>
                <a:latin typeface="Comic Sans MS" pitchFamily="66" charset="0"/>
              </a:rPr>
              <a:t>literals</a:t>
            </a:r>
          </a:p>
        </p:txBody>
      </p:sp>
    </p:spTree>
    <p:extLst>
      <p:ext uri="{BB962C8B-B14F-4D97-AF65-F5344CB8AC3E}">
        <p14:creationId xmlns:p14="http://schemas.microsoft.com/office/powerpoint/2010/main" val="349196294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67186" y="363538"/>
            <a:ext cx="6131703" cy="987459"/>
          </a:xfrm>
        </p:spPr>
        <p:txBody>
          <a:bodyPr/>
          <a:lstStyle/>
          <a:p>
            <a:r>
              <a:rPr lang="en-US" sz="5400" b="0" kern="1200" dirty="0">
                <a:solidFill>
                  <a:srgbClr val="006600"/>
                </a:solidFill>
                <a:ea typeface="+mn-ea"/>
                <a:cs typeface="+mn-cs"/>
              </a:rPr>
              <a:t>True </a:t>
            </a:r>
            <a:r>
              <a:rPr lang="en-US" sz="5400" b="0" kern="1200" dirty="0">
                <a:solidFill>
                  <a:schemeClr val="tx1"/>
                </a:solidFill>
                <a:ea typeface="+mn-ea"/>
                <a:cs typeface="+mn-cs"/>
              </a:rPr>
              <a:t>rows of </a:t>
            </a:r>
            <a:r>
              <a:rPr lang="en-US" sz="5400" b="0" kern="1200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4226" y="1486097"/>
            <a:ext cx="7648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TTT</a:t>
            </a:r>
            <a:r>
              <a:rPr lang="en-US" sz="6000" dirty="0" smtClean="0">
                <a:latin typeface="Comic Sans MS" pitchFamily="66" charset="0"/>
              </a:rPr>
              <a:t>,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6000" dirty="0" smtClean="0">
                <a:solidFill>
                  <a:srgbClr val="F80214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latin typeface="Comic Sans MS" pitchFamily="66" charset="0"/>
              </a:rPr>
              <a:t>,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solidFill>
                  <a:srgbClr val="F80214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, </a:t>
            </a:r>
            <a:r>
              <a:rPr lang="en-US" sz="6000" dirty="0" smtClean="0">
                <a:solidFill>
                  <a:srgbClr val="F80214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03623"/>
              </p:ext>
            </p:extLst>
          </p:nvPr>
        </p:nvGraphicFramePr>
        <p:xfrm>
          <a:off x="1607796" y="2320928"/>
          <a:ext cx="6105554" cy="293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4" imgW="1003300" imgH="482600" progId="Equation.DSMT4">
                  <p:embed/>
                </p:oleObj>
              </mc:Choice>
              <mc:Fallback>
                <p:oleObj name="Equation" r:id="rId4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7796" y="2320928"/>
                        <a:ext cx="6105554" cy="2934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6953" y="5309419"/>
            <a:ext cx="8482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 in exactly these rows</a:t>
            </a:r>
          </a:p>
        </p:txBody>
      </p:sp>
    </p:spTree>
    <p:extLst>
      <p:ext uri="{BB962C8B-B14F-4D97-AF65-F5344CB8AC3E}">
        <p14:creationId xmlns:p14="http://schemas.microsoft.com/office/powerpoint/2010/main" val="330656074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907605" y="309498"/>
            <a:ext cx="5226422" cy="1230639"/>
          </a:xfrm>
        </p:spPr>
        <p:txBody>
          <a:bodyPr/>
          <a:lstStyle/>
          <a:p>
            <a:pPr lvl="0" eaLnBrk="1" hangingPunct="1"/>
            <a:r>
              <a:rPr lang="en-US" sz="6600" b="0" kern="1200" dirty="0">
                <a:solidFill>
                  <a:srgbClr val="DC11CA"/>
                </a:solidFill>
                <a:ea typeface="+mn-ea"/>
                <a:cs typeface="+mn-cs"/>
              </a:rPr>
              <a:t>DNF</a:t>
            </a:r>
            <a:r>
              <a:rPr lang="en-US" sz="6600" b="0" kern="1200" dirty="0">
                <a:solidFill>
                  <a:srgbClr val="000000"/>
                </a:solidFill>
                <a:ea typeface="+mn-ea"/>
                <a:cs typeface="+mn-cs"/>
              </a:rPr>
              <a:t> for </a:t>
            </a:r>
            <a:r>
              <a:rPr lang="en-US" sz="6600" b="0" kern="1200" dirty="0">
                <a:solidFill>
                  <a:srgbClr val="CCCCFF">
                    <a:lumMod val="50000"/>
                  </a:srgbClr>
                </a:solidFill>
                <a:ea typeface="+mn-ea"/>
                <a:cs typeface="+mn-cs"/>
              </a:rPr>
              <a:t>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5777" y="6553200"/>
            <a:ext cx="101822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04355"/>
              </p:ext>
            </p:extLst>
          </p:nvPr>
        </p:nvGraphicFramePr>
        <p:xfrm>
          <a:off x="1607796" y="2320928"/>
          <a:ext cx="6105554" cy="293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4" imgW="1003300" imgH="482600" progId="Equation.DSMT4">
                  <p:embed/>
                </p:oleObj>
              </mc:Choice>
              <mc:Fallback>
                <p:oleObj name="Equation" r:id="rId4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7796" y="2320928"/>
                        <a:ext cx="6105554" cy="2934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 bwMode="auto">
          <a:xfrm>
            <a:off x="864745" y="2256165"/>
            <a:ext cx="7161167" cy="3066764"/>
          </a:xfrm>
          <a:prstGeom prst="roundRect">
            <a:avLst/>
          </a:prstGeom>
          <a:noFill/>
          <a:ln w="47625" cap="flat" cmpd="sng" algn="ctr">
            <a:solidFill>
              <a:srgbClr val="DC11CA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5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7625" cap="flat" cmpd="sng" algn="ctr">
          <a:solidFill>
            <a:srgbClr val="DC11CA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8381</TotalTime>
  <Words>499</Words>
  <Application>Microsoft Macintosh PowerPoint</Application>
  <PresentationFormat>On-screen Show (4:3)</PresentationFormat>
  <Paragraphs>185</Paragraphs>
  <Slides>23</Slides>
  <Notes>22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6.042 Lecture Template</vt:lpstr>
      <vt:lpstr>Equation</vt:lpstr>
      <vt:lpstr>Propositional Normal Forms</vt:lpstr>
      <vt:lpstr>Formulas for Truth Tables</vt:lpstr>
      <vt:lpstr>Formulas for Truth Tables</vt:lpstr>
      <vt:lpstr>Sum of Products Formula</vt:lpstr>
      <vt:lpstr>PowerPoint Presentation</vt:lpstr>
      <vt:lpstr>PowerPoint Presentation</vt:lpstr>
      <vt:lpstr>PowerPoint Presentation</vt:lpstr>
      <vt:lpstr>True rows of M</vt:lpstr>
      <vt:lpstr>DNF for M</vt:lpstr>
      <vt:lpstr>DNF for M</vt:lpstr>
      <vt:lpstr>Every formula is equivalent to a Full DNF </vt:lpstr>
      <vt:lpstr>Every formula ≡ Full DNF</vt:lpstr>
      <vt:lpstr>Every formula ≡ Full DNF</vt:lpstr>
      <vt:lpstr>Product of Sums Form</vt:lpstr>
      <vt:lpstr>PowerPoint Presentation</vt:lpstr>
      <vt:lpstr>PowerPoint Presentation</vt:lpstr>
      <vt:lpstr>PowerPoint Presentation</vt:lpstr>
      <vt:lpstr>Product of Sums for M</vt:lpstr>
      <vt:lpstr>CNF for M</vt:lpstr>
      <vt:lpstr>CNF for M</vt:lpstr>
      <vt:lpstr>Every formula is equivalent to a Full CNF </vt:lpstr>
      <vt:lpstr>Every formula ≡ Full CNF</vt:lpstr>
      <vt:lpstr>Every formula ≡ CNF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714</cp:revision>
  <cp:lastPrinted>2018-02-13T20:07:47Z</cp:lastPrinted>
  <dcterms:created xsi:type="dcterms:W3CDTF">2011-02-09T15:01:58Z</dcterms:created>
  <dcterms:modified xsi:type="dcterms:W3CDTF">2018-02-14T02:18:52Z</dcterms:modified>
</cp:coreProperties>
</file>