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36"/>
  </p:notesMasterIdLst>
  <p:handoutMasterIdLst>
    <p:handoutMasterId r:id="rId37"/>
  </p:handoutMasterIdLst>
  <p:sldIdLst>
    <p:sldId id="392" r:id="rId3"/>
    <p:sldId id="447" r:id="rId4"/>
    <p:sldId id="493" r:id="rId5"/>
    <p:sldId id="517" r:id="rId6"/>
    <p:sldId id="531" r:id="rId7"/>
    <p:sldId id="503" r:id="rId8"/>
    <p:sldId id="485" r:id="rId9"/>
    <p:sldId id="525" r:id="rId10"/>
    <p:sldId id="526" r:id="rId11"/>
    <p:sldId id="494" r:id="rId12"/>
    <p:sldId id="522" r:id="rId13"/>
    <p:sldId id="528" r:id="rId14"/>
    <p:sldId id="527" r:id="rId15"/>
    <p:sldId id="529" r:id="rId16"/>
    <p:sldId id="530" r:id="rId17"/>
    <p:sldId id="489" r:id="rId18"/>
    <p:sldId id="512" r:id="rId19"/>
    <p:sldId id="513" r:id="rId20"/>
    <p:sldId id="514" r:id="rId21"/>
    <p:sldId id="515" r:id="rId22"/>
    <p:sldId id="516" r:id="rId23"/>
    <p:sldId id="518" r:id="rId24"/>
    <p:sldId id="501" r:id="rId25"/>
    <p:sldId id="519" r:id="rId26"/>
    <p:sldId id="532" r:id="rId27"/>
    <p:sldId id="491" r:id="rId28"/>
    <p:sldId id="487" r:id="rId29"/>
    <p:sldId id="488" r:id="rId30"/>
    <p:sldId id="496" r:id="rId31"/>
    <p:sldId id="498" r:id="rId32"/>
    <p:sldId id="497" r:id="rId33"/>
    <p:sldId id="490" r:id="rId34"/>
    <p:sldId id="502" r:id="rId35"/>
  </p:sldIdLst>
  <p:sldSz cx="9144000" cy="6858000" type="screen4x3"/>
  <p:notesSz cx="9601200" cy="7315200"/>
  <p:custDataLst>
    <p:tags r:id="rId3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12" d="100"/>
          <a:sy n="112" d="100"/>
        </p:scale>
        <p:origin x="-144" y="-8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2699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5169" y="6553200"/>
            <a:ext cx="96883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sound.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73762" y="6553200"/>
            <a:ext cx="770238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67141" y="6553200"/>
            <a:ext cx="8768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17</a:t>
            </a:r>
            <a:r>
              <a:rPr lang="en-US" sz="1100" dirty="0" smtClean="0">
                <a:latin typeface="Comic Sans MS" pitchFamily="66" charset="0"/>
              </a:rPr>
              <a:t>, 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6398" y="6611779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4941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3762" y="6553200"/>
            <a:ext cx="7702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8051" y="1328828"/>
            <a:ext cx="7887394" cy="4488712"/>
          </a:xfrm>
        </p:spPr>
        <p:txBody>
          <a:bodyPr/>
          <a:lstStyle/>
          <a:p>
            <a:pPr algn="ctr"/>
            <a:r>
              <a:rPr lang="en-US" sz="8800" b="0" dirty="0" smtClean="0"/>
              <a:t>Proving</a:t>
            </a:r>
            <a:br>
              <a:rPr lang="en-US" sz="8800" b="0" dirty="0" smtClean="0"/>
            </a:br>
            <a:r>
              <a:rPr lang="en-US" sz="8800" b="0" dirty="0" smtClean="0"/>
              <a:t>Valid</a:t>
            </a:r>
            <a:br>
              <a:rPr lang="en-US" sz="8800" b="0" dirty="0" smtClean="0"/>
            </a:br>
            <a:r>
              <a:rPr lang="en-US" sz="8800" b="0" dirty="0" smtClean="0"/>
              <a:t>Formulas</a:t>
            </a:r>
            <a:endParaRPr lang="en-US" sz="13800" b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44921" y="6553200"/>
            <a:ext cx="699080" cy="276999"/>
          </a:xfrm>
          <a:noFill/>
        </p:spPr>
        <p:txBody>
          <a:bodyPr/>
          <a:lstStyle/>
          <a:p>
            <a:r>
              <a:rPr lang="en-US" dirty="0"/>
              <a:t>sound.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15" y="1796030"/>
            <a:ext cx="8125826" cy="3193666"/>
          </a:xfrm>
        </p:spPr>
        <p:txBody>
          <a:bodyPr/>
          <a:lstStyle/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F27122"/>
                </a:solidFill>
              </a:rPr>
              <a:t>Proof:</a:t>
            </a:r>
            <a:endParaRPr lang="en-US" sz="5400" dirty="0">
              <a:solidFill>
                <a:srgbClr val="F271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8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 </a:t>
            </a:r>
          </a:p>
          <a:p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</a:p>
          <a:p>
            <a:r>
              <a:rPr lang="en-US" sz="4400" dirty="0"/>
              <a:t>(by truth table for</a:t>
            </a:r>
            <a:r>
              <a:rPr lang="en-US" sz="4400" dirty="0">
                <a:solidFill>
                  <a:srgbClr val="BB0FAB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0072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>
                <a:solidFill>
                  <a:srgbClr val="000000"/>
                </a:solidFill>
              </a:rPr>
              <a:t>, so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4400" dirty="0">
                <a:solidFill>
                  <a:srgbClr val="000000"/>
                </a:solidFill>
              </a:rPr>
              <a:t> must be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for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1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>
                <a:solidFill>
                  <a:srgbClr val="000000"/>
                </a:solidFill>
              </a:rPr>
              <a:t>, so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4400" dirty="0">
                <a:solidFill>
                  <a:srgbClr val="000000"/>
                </a:solidFill>
              </a:rPr>
              <a:t> must be </a:t>
            </a:r>
            <a:r>
              <a:rPr lang="en-US" sz="4400" dirty="0">
                <a:solidFill>
                  <a:srgbClr val="EC0213"/>
                </a:solidFill>
              </a:rPr>
              <a:t>T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for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 </a:t>
            </a:r>
            <a:r>
              <a:rPr lang="en-US" sz="4400" dirty="0">
                <a:solidFill>
                  <a:srgbClr val="000000"/>
                </a:solidFill>
              </a:rPr>
              <a:t>-</a:t>
            </a:r>
            <a:r>
              <a:rPr lang="en-US" sz="4400" dirty="0" smtClean="0">
                <a:solidFill>
                  <a:srgbClr val="000000"/>
                </a:solidFill>
              </a:rPr>
              <a:t>- that is,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4400" dirty="0" smtClean="0">
                <a:solidFill>
                  <a:srgbClr val="000000"/>
                </a:solidFill>
              </a:rPr>
              <a:t> is</a:t>
            </a:r>
            <a:r>
              <a:rPr lang="en-US" sz="4400" dirty="0" smtClean="0">
                <a:solidFill>
                  <a:srgbClr val="BB0FAB"/>
                </a:solidFill>
              </a:rPr>
              <a:t> valid</a:t>
            </a:r>
            <a:r>
              <a:rPr lang="en-US" sz="4400" dirty="0" smtClean="0"/>
              <a:t>.</a:t>
            </a:r>
            <a:endParaRPr lang="en-US" sz="4400" dirty="0"/>
          </a:p>
          <a:p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6009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</a:t>
            </a:r>
          </a:p>
        </p:txBody>
      </p:sp>
    </p:spTree>
    <p:extLst>
      <p:ext uri="{BB962C8B-B14F-4D97-AF65-F5344CB8AC3E}">
        <p14:creationId xmlns:p14="http://schemas.microsoft.com/office/powerpoint/2010/main" val="16648364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733956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 and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 more formulas</a:t>
            </a:r>
          </a:p>
        </p:txBody>
      </p:sp>
    </p:spTree>
    <p:extLst>
      <p:ext uri="{BB962C8B-B14F-4D97-AF65-F5344CB8AC3E}">
        <p14:creationId xmlns:p14="http://schemas.microsoft.com/office/powerpoint/2010/main" val="31215767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81030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 and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 more formulas by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repeatedly applying the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rules to previously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derived formulas</a:t>
            </a:r>
          </a:p>
        </p:txBody>
      </p:sp>
    </p:spTree>
    <p:extLst>
      <p:ext uri="{BB962C8B-B14F-4D97-AF65-F5344CB8AC3E}">
        <p14:creationId xmlns:p14="http://schemas.microsoft.com/office/powerpoint/2010/main" val="272272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0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then every provable formula 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330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then the whole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system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460500"/>
            <a:ext cx="8677999" cy="3955575"/>
          </a:xfrm>
        </p:spPr>
        <p:txBody>
          <a:bodyPr/>
          <a:lstStyle/>
          <a:p>
            <a:r>
              <a:rPr lang="en-US" sz="4800" dirty="0" smtClean="0"/>
              <a:t>A proof system is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when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every</a:t>
            </a:r>
            <a:r>
              <a:rPr lang="en-US" sz="4800" dirty="0" smtClean="0"/>
              <a:t> valid formula is </a:t>
            </a:r>
          </a:p>
          <a:p>
            <a:r>
              <a:rPr lang="en-US" sz="4800" dirty="0" smtClean="0"/>
              <a:t>provable.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039" y="327546"/>
            <a:ext cx="7493001" cy="1039292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Complete </a:t>
            </a:r>
            <a:r>
              <a:rPr lang="en-US" sz="4800" dirty="0" smtClean="0">
                <a:solidFill>
                  <a:schemeClr val="tx1"/>
                </a:solidFill>
              </a:rPr>
              <a:t>proof systems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1823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460499"/>
            <a:ext cx="8856420" cy="4574855"/>
          </a:xfrm>
        </p:spPr>
        <p:txBody>
          <a:bodyPr/>
          <a:lstStyle/>
          <a:p>
            <a:r>
              <a:rPr lang="en-US" sz="4800" dirty="0" smtClean="0"/>
              <a:t>A proof system is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when </a:t>
            </a:r>
            <a:r>
              <a:rPr lang="en-US" sz="4800" dirty="0" smtClean="0">
                <a:solidFill>
                  <a:srgbClr val="0000E5"/>
                </a:solidFill>
              </a:rPr>
              <a:t>every</a:t>
            </a:r>
            <a:r>
              <a:rPr lang="en-US" sz="4800" dirty="0" smtClean="0"/>
              <a:t> valid formula is </a:t>
            </a:r>
          </a:p>
          <a:p>
            <a:r>
              <a:rPr lang="en-US" sz="4800" dirty="0" smtClean="0"/>
              <a:t>provable.  These sound proof </a:t>
            </a:r>
          </a:p>
          <a:p>
            <a:r>
              <a:rPr lang="en-US" sz="4800" dirty="0" smtClean="0"/>
              <a:t>systems are indeed also </a:t>
            </a:r>
          </a:p>
          <a:p>
            <a:r>
              <a:rPr lang="en-US" sz="4800" dirty="0" smtClean="0"/>
              <a:t>complete.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039" y="327546"/>
            <a:ext cx="7493001" cy="1039292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Complete </a:t>
            </a:r>
            <a:r>
              <a:rPr lang="en-US" sz="4800" dirty="0" smtClean="0">
                <a:solidFill>
                  <a:schemeClr val="tx1"/>
                </a:solidFill>
              </a:rPr>
              <a:t>proof systems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Deduction &amp;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567" y="1428871"/>
            <a:ext cx="8323293" cy="4887633"/>
          </a:xfrm>
        </p:spPr>
        <p:txBody>
          <a:bodyPr/>
          <a:lstStyle/>
          <a:p>
            <a:r>
              <a:rPr lang="en-US" dirty="0" smtClean="0"/>
              <a:t>Text and </a:t>
            </a:r>
            <a:r>
              <a:rPr lang="en-US" dirty="0" err="1" smtClean="0"/>
              <a:t>MITx</a:t>
            </a:r>
            <a:r>
              <a:rPr lang="en-US" dirty="0" smtClean="0"/>
              <a:t> unit describe a complete proof system based on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proving equivalences using algebra-style rules</a:t>
            </a:r>
            <a:endParaRPr lang="en-US" dirty="0" smtClean="0"/>
          </a:p>
          <a:p>
            <a:r>
              <a:rPr lang="en-US" dirty="0" err="1" smtClean="0"/>
              <a:t>MITx</a:t>
            </a:r>
            <a:r>
              <a:rPr lang="en-US" smtClean="0"/>
              <a:t> </a:t>
            </a:r>
            <a:r>
              <a:rPr lang="en-US" smtClean="0"/>
              <a:t>unit </a:t>
            </a:r>
            <a:r>
              <a:rPr lang="en-US" dirty="0" smtClean="0"/>
              <a:t>“Propositional Logic” describe </a:t>
            </a:r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E5"/>
                </a:solidFill>
              </a:rPr>
              <a:t>base deduction system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3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preserve </a:t>
            </a:r>
            <a:r>
              <a:rPr lang="en-US" sz="4800" dirty="0" smtClean="0">
                <a:solidFill>
                  <a:srgbClr val="006600"/>
                </a:solidFill>
              </a:rPr>
              <a:t>truth</a:t>
            </a:r>
            <a:r>
              <a:rPr lang="en-US" sz="48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5339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214" y="293896"/>
            <a:ext cx="6653997" cy="107061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6600"/>
                </a:solidFill>
              </a:rPr>
              <a:t>Strongly Sound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         </a:t>
            </a:r>
            <a:r>
              <a:rPr lang="en-US" sz="5400" dirty="0" smtClean="0">
                <a:solidFill>
                  <a:srgbClr val="BB0FAB"/>
                </a:solidFill>
              </a:rPr>
              <a:t> modus ponens</a:t>
            </a:r>
            <a:endParaRPr lang="en-US" sz="4800" dirty="0" smtClean="0"/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 assignment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>
                <a:solidFill>
                  <a:srgbClr val="0000FF"/>
                </a:solidFill>
              </a:rPr>
              <a:t>Q </a:t>
            </a:r>
            <a:r>
              <a:rPr lang="en-US" sz="5400" dirty="0"/>
              <a:t>is </a:t>
            </a:r>
            <a:r>
              <a:rPr lang="en-US" sz="5400" dirty="0">
                <a:solidFill>
                  <a:srgbClr val="006600"/>
                </a:solidFill>
              </a:rPr>
              <a:t>T </a:t>
            </a:r>
            <a:r>
              <a:rPr lang="en-US" sz="5400" dirty="0"/>
              <a:t>in</a:t>
            </a:r>
            <a:r>
              <a:rPr lang="en-US" sz="5400" dirty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167562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Rule is 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</a:rPr>
              <a:t>strongly sound</a:t>
            </a:r>
            <a:r>
              <a:rPr lang="en-US" sz="5400" dirty="0" smtClean="0">
                <a:latin typeface="Comic Sans MS"/>
                <a:cs typeface="Comic Sans MS"/>
              </a:rPr>
              <a:t>:</a:t>
            </a:r>
          </a:p>
          <a:p>
            <a:pPr algn="l">
              <a:lnSpc>
                <a:spcPct val="12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rules are </a:t>
            </a:r>
            <a:r>
              <a:rPr lang="en-US" sz="4800" dirty="0" smtClean="0">
                <a:solidFill>
                  <a:srgbClr val="006600"/>
                </a:solidFill>
              </a:rPr>
              <a:t>strongly sound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649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rules are strongly sound,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environment, then the proof</a:t>
            </a:r>
            <a:endParaRPr lang="en-US" sz="4800" dirty="0"/>
          </a:p>
          <a:p>
            <a:r>
              <a:rPr lang="en-US" sz="4800" dirty="0"/>
              <a:t>conclusion is </a:t>
            </a:r>
            <a:r>
              <a:rPr lang="en-US" sz="4800" dirty="0" smtClean="0">
                <a:solidFill>
                  <a:srgbClr val="006600"/>
                </a:solidFill>
              </a:rPr>
              <a:t>true</a:t>
            </a:r>
            <a:r>
              <a:rPr lang="en-US" sz="4800" dirty="0" smtClean="0"/>
              <a:t> in that </a:t>
            </a:r>
            <a:r>
              <a:rPr lang="en-US" sz="4800" dirty="0" err="1" smtClean="0"/>
              <a:t>env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283887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44" y="1619732"/>
            <a:ext cx="8708780" cy="4132224"/>
          </a:xfrm>
        </p:spPr>
        <p:txBody>
          <a:bodyPr/>
          <a:lstStyle/>
          <a:p>
            <a:r>
              <a:rPr lang="en-US" sz="5400" dirty="0" smtClean="0"/>
              <a:t>If axioms are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</a:t>
            </a:r>
          </a:p>
          <a:p>
            <a:r>
              <a:rPr lang="en-US" sz="5400" dirty="0" smtClean="0"/>
              <a:t>environment, and rules are </a:t>
            </a:r>
          </a:p>
          <a:p>
            <a:r>
              <a:rPr lang="en-US" sz="5400" dirty="0" smtClean="0"/>
              <a:t>strongly sound, then </a:t>
            </a:r>
          </a:p>
          <a:p>
            <a:r>
              <a:rPr lang="en-US" sz="5400" dirty="0" smtClean="0"/>
              <a:t>conclusion is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41374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293" y="147357"/>
            <a:ext cx="6591023" cy="1458572"/>
          </a:xfrm>
        </p:spPr>
        <p:txBody>
          <a:bodyPr/>
          <a:lstStyle/>
          <a:p>
            <a:r>
              <a:rPr lang="en-US" sz="4400" dirty="0" smtClean="0">
                <a:solidFill>
                  <a:srgbClr val="006600"/>
                </a:solidFill>
              </a:rPr>
              <a:t>Strongly Sound</a:t>
            </a:r>
            <a:r>
              <a:rPr lang="en-US" sz="4400" dirty="0" smtClean="0"/>
              <a:t> Proofs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738" y="1500971"/>
            <a:ext cx="8018382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If proof rules are strongly sound, then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AND{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Axioms}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8591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02" y="363538"/>
            <a:ext cx="7568418" cy="1029164"/>
          </a:xfrm>
        </p:spPr>
        <p:txBody>
          <a:bodyPr/>
          <a:lstStyle/>
          <a:p>
            <a:r>
              <a:rPr lang="en-US" sz="4000" dirty="0" smtClean="0"/>
              <a:t>Validity/SAT </a:t>
            </a:r>
            <a:r>
              <a:rPr lang="en-US" sz="4000" smtClean="0"/>
              <a:t>still difficult!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40196" y="1360828"/>
            <a:ext cx="8742860" cy="436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Known proof systems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are no better than truth tables.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No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efficient method</a:t>
            </a:r>
            <a:r>
              <a:rPr lang="en-US" sz="5400" dirty="0" smtClean="0">
                <a:latin typeface="Comic Sans MS" pitchFamily="66" charset="0"/>
              </a:rPr>
              <a:t> for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verifying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validity</a:t>
            </a:r>
            <a:r>
              <a:rPr lang="en-US" sz="5400" dirty="0" smtClean="0">
                <a:latin typeface="Comic Sans MS" pitchFamily="66" charset="0"/>
              </a:rPr>
              <a:t> is known.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773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680" y="304799"/>
            <a:ext cx="6087801" cy="1143685"/>
          </a:xfrm>
        </p:spPr>
        <p:txBody>
          <a:bodyPr/>
          <a:lstStyle/>
          <a:p>
            <a:r>
              <a:rPr lang="en-US" sz="4000" dirty="0" smtClean="0">
                <a:solidFill>
                  <a:srgbClr val="006600"/>
                </a:solidFill>
              </a:rPr>
              <a:t>Sound</a:t>
            </a:r>
            <a:r>
              <a:rPr lang="en-US" sz="4000" dirty="0" smtClean="0"/>
              <a:t> Proof Systems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924" y="1532456"/>
            <a:ext cx="71742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 system for proving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0538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680" y="304799"/>
            <a:ext cx="6087801" cy="1143685"/>
          </a:xfrm>
        </p:spPr>
        <p:txBody>
          <a:bodyPr/>
          <a:lstStyle/>
          <a:p>
            <a:r>
              <a:rPr lang="en-US" sz="4000" dirty="0" smtClean="0">
                <a:solidFill>
                  <a:srgbClr val="006600"/>
                </a:solidFill>
              </a:rPr>
              <a:t>Sound</a:t>
            </a:r>
            <a:r>
              <a:rPr lang="en-US" sz="4000" dirty="0" smtClean="0"/>
              <a:t> Proof Systems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924" y="1532456"/>
            <a:ext cx="78028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 system for proving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when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every provable formula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9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9" y="1343526"/>
            <a:ext cx="90055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Several sound propositional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systems have a few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valid axioms and just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one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rule: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         modus ponens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93573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08326"/>
              </p:ext>
            </p:extLst>
          </p:nvPr>
        </p:nvGraphicFramePr>
        <p:xfrm>
          <a:off x="1526525" y="663576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3" imgW="762000" imgH="457200" progId="Equation.DSMT4">
                  <p:embed/>
                </p:oleObj>
              </mc:Choice>
              <mc:Fallback>
                <p:oleObj name="Equation" r:id="rId3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525" y="663576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030" y="126362"/>
            <a:ext cx="6276715" cy="1196167"/>
          </a:xfrm>
        </p:spPr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5" imgW="1181100" imgH="495300" progId="Equation.DSMT4">
                  <p:embed/>
                </p:oleObj>
              </mc:Choice>
              <mc:Fallback>
                <p:oleObj name="Equation" r:id="rId5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is-IS" sz="6000" dirty="0" smtClean="0"/>
              <a:t>…</a:t>
            </a:r>
            <a:r>
              <a:rPr lang="en-US" sz="6000" dirty="0" smtClean="0"/>
              <a:t>preserve </a:t>
            </a:r>
            <a:r>
              <a:rPr lang="en-US" sz="6000" dirty="0" smtClean="0">
                <a:solidFill>
                  <a:srgbClr val="BB0FAB"/>
                </a:solidFill>
              </a:rPr>
              <a:t>validity</a:t>
            </a:r>
            <a:r>
              <a:rPr lang="en-US" sz="60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rgbClr val="000000"/>
                </a:solidFill>
              </a:rPr>
              <a:t>Rules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3945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is-IS" sz="6000" dirty="0" smtClean="0"/>
              <a:t>…</a:t>
            </a:r>
            <a:r>
              <a:rPr lang="en-US" sz="6000" dirty="0" smtClean="0"/>
              <a:t>preserve </a:t>
            </a:r>
            <a:r>
              <a:rPr lang="en-US" sz="6000" dirty="0" smtClean="0">
                <a:solidFill>
                  <a:srgbClr val="BB0FAB"/>
                </a:solidFill>
              </a:rPr>
              <a:t>validity</a:t>
            </a:r>
            <a:r>
              <a:rPr lang="en-US" sz="60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/>
              <a:t>, then </a:t>
            </a:r>
            <a:r>
              <a:rPr lang="en-US" sz="5400" dirty="0" smtClean="0"/>
              <a:t>conclusion </a:t>
            </a:r>
            <a:r>
              <a:rPr lang="en-US" sz="5400" dirty="0"/>
              <a:t>is </a:t>
            </a:r>
          </a:p>
          <a:p>
            <a:r>
              <a:rPr lang="en-US" sz="5400" dirty="0">
                <a:solidFill>
                  <a:srgbClr val="BB0FAB"/>
                </a:solidFill>
              </a:rPr>
              <a:t>v</a:t>
            </a:r>
            <a:r>
              <a:rPr lang="en-US" sz="5400" dirty="0" smtClean="0">
                <a:solidFill>
                  <a:srgbClr val="BB0FAB"/>
                </a:solidFill>
              </a:rPr>
              <a:t>alid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rgbClr val="000000"/>
                </a:solidFill>
              </a:rPr>
              <a:t>Rules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7869</TotalTime>
  <Words>802</Words>
  <Application>Microsoft Macintosh PowerPoint</Application>
  <PresentationFormat>On-screen Show (4:3)</PresentationFormat>
  <Paragraphs>176</Paragraphs>
  <Slides>33</Slides>
  <Notes>5</Notes>
  <HiddenSlides>7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6.042 Lecture Template</vt:lpstr>
      <vt:lpstr>1_6.042 Lecture Template</vt:lpstr>
      <vt:lpstr>Equation</vt:lpstr>
      <vt:lpstr>Proving Valid Formulas</vt:lpstr>
      <vt:lpstr>Proving Validity</vt:lpstr>
      <vt:lpstr>Proving Validity</vt:lpstr>
      <vt:lpstr>Sound Proof Systems</vt:lpstr>
      <vt:lpstr>Sound Proof Systems</vt:lpstr>
      <vt:lpstr>Proving Validity</vt:lpstr>
      <vt:lpstr>modus ponens rule</vt:lpstr>
      <vt:lpstr>Sound Rules…</vt:lpstr>
      <vt:lpstr>Sound Rules…</vt:lpstr>
      <vt:lpstr>modus ponens is sound</vt:lpstr>
      <vt:lpstr>modus ponens is sound</vt:lpstr>
      <vt:lpstr>modus ponens is sound</vt:lpstr>
      <vt:lpstr>modus ponens is sound</vt:lpstr>
      <vt:lpstr>modus ponens is sound</vt:lpstr>
      <vt:lpstr>modus ponens is sound</vt:lpstr>
      <vt:lpstr>Provable Formulas </vt:lpstr>
      <vt:lpstr>Provable Formulas </vt:lpstr>
      <vt:lpstr>Provable Formulas </vt:lpstr>
      <vt:lpstr>Sound Proof Systems </vt:lpstr>
      <vt:lpstr>Sound Proof Systems </vt:lpstr>
      <vt:lpstr>Sound Proof Systems </vt:lpstr>
      <vt:lpstr>Sound Proof Systems </vt:lpstr>
      <vt:lpstr>Complete proof systems</vt:lpstr>
      <vt:lpstr>Complete proof systems</vt:lpstr>
      <vt:lpstr>Deduction &amp; Algebra</vt:lpstr>
      <vt:lpstr>Strongly Sound Rules</vt:lpstr>
      <vt:lpstr>A Strongly Sound Rule</vt:lpstr>
      <vt:lpstr>Strongly Sound Rules</vt:lpstr>
      <vt:lpstr>Strongly Sound Proofs</vt:lpstr>
      <vt:lpstr>Strongly Sound Proofs</vt:lpstr>
      <vt:lpstr>Strongly Sound Proofs</vt:lpstr>
      <vt:lpstr>Strongly Sound Proofs</vt:lpstr>
      <vt:lpstr>Validity/SAT still difficult!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706</cp:revision>
  <cp:lastPrinted>2017-02-14T05:42:09Z</cp:lastPrinted>
  <dcterms:created xsi:type="dcterms:W3CDTF">2011-02-09T15:01:58Z</dcterms:created>
  <dcterms:modified xsi:type="dcterms:W3CDTF">2018-02-11T19:21:39Z</dcterms:modified>
</cp:coreProperties>
</file>