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55" r:id="rId3"/>
    <p:sldId id="356" r:id="rId4"/>
    <p:sldId id="357" r:id="rId5"/>
    <p:sldId id="395" r:id="rId6"/>
    <p:sldId id="396" r:id="rId7"/>
    <p:sldId id="338" r:id="rId8"/>
    <p:sldId id="340" r:id="rId9"/>
    <p:sldId id="341" r:id="rId10"/>
    <p:sldId id="342" r:id="rId11"/>
    <p:sldId id="343" r:id="rId12"/>
    <p:sldId id="397" r:id="rId13"/>
    <p:sldId id="378" r:id="rId14"/>
    <p:sldId id="398" r:id="rId15"/>
    <p:sldId id="399" r:id="rId16"/>
    <p:sldId id="377" r:id="rId17"/>
    <p:sldId id="400" r:id="rId18"/>
    <p:sldId id="379" r:id="rId19"/>
    <p:sldId id="376" r:id="rId20"/>
    <p:sldId id="361" r:id="rId21"/>
    <p:sldId id="362" r:id="rId22"/>
    <p:sldId id="363" r:id="rId23"/>
    <p:sldId id="364" r:id="rId24"/>
    <p:sldId id="365" r:id="rId25"/>
    <p:sldId id="366" r:id="rId26"/>
    <p:sldId id="367" r:id="rId27"/>
    <p:sldId id="371" r:id="rId28"/>
    <p:sldId id="368" r:id="rId29"/>
    <p:sldId id="369" r:id="rId30"/>
    <p:sldId id="370" r:id="rId31"/>
    <p:sldId id="373" r:id="rId32"/>
    <p:sldId id="375" r:id="rId33"/>
    <p:sldId id="401" r:id="rId34"/>
    <p:sldId id="339" r:id="rId35"/>
    <p:sldId id="402" r:id="rId36"/>
    <p:sldId id="403" r:id="rId37"/>
    <p:sldId id="404" r:id="rId38"/>
    <p:sldId id="405" r:id="rId39"/>
    <p:sldId id="344" r:id="rId40"/>
    <p:sldId id="345" r:id="rId41"/>
    <p:sldId id="346" r:id="rId42"/>
    <p:sldId id="347" r:id="rId43"/>
    <p:sldId id="348" r:id="rId44"/>
    <p:sldId id="349" r:id="rId45"/>
    <p:sldId id="350" r:id="rId46"/>
    <p:sldId id="351" r:id="rId47"/>
    <p:sldId id="406" r:id="rId48"/>
    <p:sldId id="293" r:id="rId49"/>
    <p:sldId id="294" r:id="rId50"/>
    <p:sldId id="295" r:id="rId51"/>
    <p:sldId id="296" r:id="rId52"/>
    <p:sldId id="297" r:id="rId53"/>
    <p:sldId id="298" r:id="rId54"/>
    <p:sldId id="299" r:id="rId55"/>
    <p:sldId id="300" r:id="rId56"/>
    <p:sldId id="301" r:id="rId57"/>
    <p:sldId id="303" r:id="rId58"/>
    <p:sldId id="304" r:id="rId59"/>
    <p:sldId id="306" r:id="rId60"/>
    <p:sldId id="305" r:id="rId61"/>
    <p:sldId id="307" r:id="rId62"/>
    <p:sldId id="308" r:id="rId63"/>
    <p:sldId id="352" r:id="rId64"/>
    <p:sldId id="353" r:id="rId65"/>
    <p:sldId id="35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F0D46-5C1B-4D79-B173-FF129B41B373}" v="1" dt="2020-09-19T05:51:46.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8DC75-DA53-44DF-B50C-76B805C7C9DA}" type="datetimeFigureOut">
              <a:rPr lang="en-IN" smtClean="0"/>
              <a:t>26/08/22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B99D8-C79B-44A5-AC35-4DC4A8297AD1}" type="slidenum">
              <a:rPr lang="en-IN" smtClean="0"/>
              <a:t>‹#›</a:t>
            </a:fld>
            <a:endParaRPr lang="en-IN"/>
          </a:p>
        </p:txBody>
      </p:sp>
    </p:spTree>
    <p:extLst>
      <p:ext uri="{BB962C8B-B14F-4D97-AF65-F5344CB8AC3E}">
        <p14:creationId xmlns:p14="http://schemas.microsoft.com/office/powerpoint/2010/main" val="2110172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synchronous_I/O"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Windows_NT" TargetMode="External"/><Relationship Id="rId4" Type="http://schemas.openxmlformats.org/officeDocument/2006/relationships/hyperlink" Target="https://en.wikipedia.org/wiki/Windows_A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20</a:t>
            </a:fld>
            <a:endParaRPr lang="en-US"/>
          </a:p>
        </p:txBody>
      </p:sp>
    </p:spTree>
    <p:extLst>
      <p:ext uri="{BB962C8B-B14F-4D97-AF65-F5344CB8AC3E}">
        <p14:creationId xmlns:p14="http://schemas.microsoft.com/office/powerpoint/2010/main" val="410030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Overlapped I/O</a:t>
            </a:r>
            <a:r>
              <a:rPr lang="en-US" sz="1200" b="0" i="0" kern="1200" dirty="0">
                <a:solidFill>
                  <a:schemeClr val="tx1"/>
                </a:solidFill>
                <a:effectLst/>
                <a:latin typeface="+mn-lt"/>
                <a:ea typeface="+mn-ea"/>
                <a:cs typeface="+mn-cs"/>
              </a:rPr>
              <a:t> is an </a:t>
            </a:r>
            <a:r>
              <a:rPr lang="en-US" sz="1200" b="0" i="0" u="none" strike="noStrike" kern="1200" dirty="0">
                <a:solidFill>
                  <a:schemeClr val="tx1"/>
                </a:solidFill>
                <a:effectLst/>
                <a:latin typeface="+mn-lt"/>
                <a:ea typeface="+mn-ea"/>
                <a:cs typeface="+mn-cs"/>
                <a:hlinkClick r:id="rId3" tooltip="Asynchronous I/O"/>
              </a:rPr>
              <a:t>asynchronous I/O</a:t>
            </a:r>
            <a:r>
              <a:rPr lang="en-US" sz="1200" b="0" i="0" kern="1200" dirty="0">
                <a:solidFill>
                  <a:schemeClr val="tx1"/>
                </a:solidFill>
                <a:effectLst/>
                <a:latin typeface="+mn-lt"/>
                <a:ea typeface="+mn-ea"/>
                <a:cs typeface="+mn-cs"/>
              </a:rPr>
              <a:t> extension of the </a:t>
            </a:r>
            <a:r>
              <a:rPr lang="en-US" sz="1200" b="0" i="0" u="none" strike="noStrike" kern="1200" dirty="0">
                <a:solidFill>
                  <a:schemeClr val="tx1"/>
                </a:solidFill>
                <a:effectLst/>
                <a:latin typeface="+mn-lt"/>
                <a:ea typeface="+mn-ea"/>
                <a:cs typeface="+mn-cs"/>
                <a:hlinkClick r:id="rId4" tooltip="Windows API"/>
              </a:rPr>
              <a:t>Windows APIs</a:t>
            </a:r>
            <a:r>
              <a:rPr lang="en-US" sz="1200" b="0" i="0" kern="1200" dirty="0">
                <a:solidFill>
                  <a:schemeClr val="tx1"/>
                </a:solidFill>
                <a:effectLst/>
                <a:latin typeface="+mn-lt"/>
                <a:ea typeface="+mn-ea"/>
                <a:cs typeface="+mn-cs"/>
              </a:rPr>
              <a:t>, which was introduced in </a:t>
            </a:r>
            <a:r>
              <a:rPr lang="en-US" sz="1200" b="0" i="0" u="none" strike="noStrike" kern="1200" dirty="0">
                <a:solidFill>
                  <a:schemeClr val="tx1"/>
                </a:solidFill>
                <a:effectLst/>
                <a:latin typeface="+mn-lt"/>
                <a:ea typeface="+mn-ea"/>
                <a:cs typeface="+mn-cs"/>
                <a:hlinkClick r:id="rId5" tooltip="Windows NT"/>
              </a:rPr>
              <a:t>Windows 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818ACD5-8B45-460A-BB2A-B10667F5D255}" type="slidenum">
              <a:rPr lang="en-US" smtClean="0"/>
              <a:pPr/>
              <a:t>22</a:t>
            </a:fld>
            <a:endParaRPr lang="en-US"/>
          </a:p>
        </p:txBody>
      </p:sp>
    </p:spTree>
    <p:extLst>
      <p:ext uri="{BB962C8B-B14F-4D97-AF65-F5344CB8AC3E}">
        <p14:creationId xmlns:p14="http://schemas.microsoft.com/office/powerpoint/2010/main" val="348033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5CB9-814B-4B82-8581-EEDCD8532D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B4024-1D87-4B53-87A1-0D7DD3FBD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ABBD7D-5F77-48B2-BEAA-6C0B3B8F027D}"/>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5" name="Footer Placeholder 4">
            <a:extLst>
              <a:ext uri="{FF2B5EF4-FFF2-40B4-BE49-F238E27FC236}">
                <a16:creationId xmlns:a16="http://schemas.microsoft.com/office/drawing/2014/main" id="{8B5C0623-67CF-4E57-AED5-21221D40B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87EB3-E31A-4BC6-809F-F870D3648B3F}"/>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236144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2A03-F362-4C0B-944D-DE805A156F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672F2D-3D26-49E0-86A3-9ECC1E89D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ADAC1-D783-40A4-AFD8-762C6083CF7D}"/>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5" name="Footer Placeholder 4">
            <a:extLst>
              <a:ext uri="{FF2B5EF4-FFF2-40B4-BE49-F238E27FC236}">
                <a16:creationId xmlns:a16="http://schemas.microsoft.com/office/drawing/2014/main" id="{9A6E3EBD-E6BD-454A-8423-AF92612BF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30E6A-4A9E-4E9C-9BA1-198FFEE9DD24}"/>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85587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BE1F6-A5CB-44B4-8644-DBC6F1BD6C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6B11AF-ADC9-4C64-8A52-F70597108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C82FA-5FCC-4DD3-B783-0104CFA1DD8B}"/>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5" name="Footer Placeholder 4">
            <a:extLst>
              <a:ext uri="{FF2B5EF4-FFF2-40B4-BE49-F238E27FC236}">
                <a16:creationId xmlns:a16="http://schemas.microsoft.com/office/drawing/2014/main" id="{9FAFF414-C9F2-4A3E-ADA3-40F7F87EE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A08F2-7EC7-4FFC-8CB3-9C8100BDD38A}"/>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163406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BF00-9A3F-435B-AB9E-DA84FA6AAE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FA6CB-A8D3-4A15-B5CB-288CCB019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759C27-B000-4CCF-AEB0-687ACCF4ED73}"/>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5" name="Footer Placeholder 4">
            <a:extLst>
              <a:ext uri="{FF2B5EF4-FFF2-40B4-BE49-F238E27FC236}">
                <a16:creationId xmlns:a16="http://schemas.microsoft.com/office/drawing/2014/main" id="{14BAA3B2-6C7E-4975-B0DD-F3DA80CF4D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BFE837-1A00-46AF-B7CF-5BCD5CE1321F}"/>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39444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A085-CF9A-4A4B-975B-0C39512DE1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FA087A-132C-4CBE-8590-A9C5FB27C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7E995-A50F-4F22-9936-071B0CFA8D24}"/>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5" name="Footer Placeholder 4">
            <a:extLst>
              <a:ext uri="{FF2B5EF4-FFF2-40B4-BE49-F238E27FC236}">
                <a16:creationId xmlns:a16="http://schemas.microsoft.com/office/drawing/2014/main" id="{5B4BD005-C805-4491-935E-8577C0597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FB6F6-8BE9-459A-AB57-8656C0ABA17B}"/>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128186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97DF-DFA5-42DE-AC30-A238444A1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560B54-F07E-4056-89DB-C15202EBCD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CC10C9-8219-4200-BEDC-A0F99E4C1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F6389C-6263-4FD3-950B-F974B86FC881}"/>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6" name="Footer Placeholder 5">
            <a:extLst>
              <a:ext uri="{FF2B5EF4-FFF2-40B4-BE49-F238E27FC236}">
                <a16:creationId xmlns:a16="http://schemas.microsoft.com/office/drawing/2014/main" id="{CFB18B56-ED0A-494A-AC12-13422186D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7D556A-C861-4D8E-AB5D-3BD3A854431D}"/>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13670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CD14-5B44-4EEB-B76A-80A7371A34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02D25B-9E06-4232-90D2-07DCFCDC1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E27BB-7964-4911-A757-508875D6D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9F48EE-01B8-443D-9051-7611C166D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737F3A-4EEA-4AB7-BE32-8679674769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DB5E1F-6A6B-466B-99F3-0282CD1600DF}"/>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8" name="Footer Placeholder 7">
            <a:extLst>
              <a:ext uri="{FF2B5EF4-FFF2-40B4-BE49-F238E27FC236}">
                <a16:creationId xmlns:a16="http://schemas.microsoft.com/office/drawing/2014/main" id="{1E385C7F-2221-4425-A356-F9660EAEE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288611-1405-4810-8E8E-70B8572F409C}"/>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387093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9EAB-20F3-4711-A924-DFD8F3C0E5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17EF2C-D799-444E-BB71-70362C287634}"/>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4" name="Footer Placeholder 3">
            <a:extLst>
              <a:ext uri="{FF2B5EF4-FFF2-40B4-BE49-F238E27FC236}">
                <a16:creationId xmlns:a16="http://schemas.microsoft.com/office/drawing/2014/main" id="{05A9A4AB-C689-4433-AF72-55DE1B3D3E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39FD89-7183-40F8-8A7D-0D9D1D5CED52}"/>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36330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0EB7E6-2729-4122-A157-9DCFB1C2360D}"/>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3" name="Footer Placeholder 2">
            <a:extLst>
              <a:ext uri="{FF2B5EF4-FFF2-40B4-BE49-F238E27FC236}">
                <a16:creationId xmlns:a16="http://schemas.microsoft.com/office/drawing/2014/main" id="{861DC9FC-7E31-431F-81B9-E5388F041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883B4B-79D8-4825-A5A0-01F5BB2E7060}"/>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354731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F0B9-390E-4045-A57F-6B4C0C8D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605F42-9A29-422A-8E4C-B9378FED9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3EF6B4-9DE2-4C6B-B4D5-33CFF99E7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BDB33-A16E-416F-B723-D40CD46DC7E2}"/>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6" name="Footer Placeholder 5">
            <a:extLst>
              <a:ext uri="{FF2B5EF4-FFF2-40B4-BE49-F238E27FC236}">
                <a16:creationId xmlns:a16="http://schemas.microsoft.com/office/drawing/2014/main" id="{CEB7A5AE-B4BC-41E1-BEA7-CFE591B579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4ED96C-C812-4554-A2AF-A34614E99AFF}"/>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6908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1AD1-D1E7-4A03-9AEB-DB2B157F1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22B9F4-9A1D-49DE-89CE-9910A4FB8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327C17-971D-459C-BF86-90B59E6B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E6B2E-87D6-4B95-BB11-5F25F162FDE5}"/>
              </a:ext>
            </a:extLst>
          </p:cNvPr>
          <p:cNvSpPr>
            <a:spLocks noGrp="1"/>
          </p:cNvSpPr>
          <p:nvPr>
            <p:ph type="dt" sz="half" idx="10"/>
          </p:nvPr>
        </p:nvSpPr>
        <p:spPr/>
        <p:txBody>
          <a:bodyPr/>
          <a:lstStyle/>
          <a:p>
            <a:fld id="{A6FEBB0C-DC5D-4B4A-BA3D-E7B92AB3692F}" type="datetimeFigureOut">
              <a:rPr lang="en-IN" smtClean="0"/>
              <a:t>26/08/22</a:t>
            </a:fld>
            <a:endParaRPr lang="en-IN"/>
          </a:p>
        </p:txBody>
      </p:sp>
      <p:sp>
        <p:nvSpPr>
          <p:cNvPr id="6" name="Footer Placeholder 5">
            <a:extLst>
              <a:ext uri="{FF2B5EF4-FFF2-40B4-BE49-F238E27FC236}">
                <a16:creationId xmlns:a16="http://schemas.microsoft.com/office/drawing/2014/main" id="{6C5CF507-16B7-4ACA-A5C2-36F11F7F90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43EA5E-CD42-46DA-808C-02295175D622}"/>
              </a:ext>
            </a:extLst>
          </p:cNvPr>
          <p:cNvSpPr>
            <a:spLocks noGrp="1"/>
          </p:cNvSpPr>
          <p:nvPr>
            <p:ph type="sldNum" sz="quarter" idx="12"/>
          </p:nvPr>
        </p:nvSpPr>
        <p:spPr/>
        <p:txBody>
          <a:bodyPr/>
          <a:lstStyle/>
          <a:p>
            <a:fld id="{1407F953-0FE0-4D8A-95F1-8E91E9E10D14}" type="slidenum">
              <a:rPr lang="en-IN" smtClean="0"/>
              <a:t>‹#›</a:t>
            </a:fld>
            <a:endParaRPr lang="en-IN"/>
          </a:p>
        </p:txBody>
      </p:sp>
    </p:spTree>
    <p:extLst>
      <p:ext uri="{BB962C8B-B14F-4D97-AF65-F5344CB8AC3E}">
        <p14:creationId xmlns:p14="http://schemas.microsoft.com/office/powerpoint/2010/main" val="792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58FF71-F2D8-41C7-9F5C-E63584983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CDC418-7AA8-48DE-A2E6-2FD5D0D7E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E318-5EAF-43AB-B04D-54DB512B5C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EBB0C-DC5D-4B4A-BA3D-E7B92AB3692F}" type="datetimeFigureOut">
              <a:rPr lang="en-IN" smtClean="0"/>
              <a:t>26/08/22</a:t>
            </a:fld>
            <a:endParaRPr lang="en-IN"/>
          </a:p>
        </p:txBody>
      </p:sp>
      <p:sp>
        <p:nvSpPr>
          <p:cNvPr id="5" name="Footer Placeholder 4">
            <a:extLst>
              <a:ext uri="{FF2B5EF4-FFF2-40B4-BE49-F238E27FC236}">
                <a16:creationId xmlns:a16="http://schemas.microsoft.com/office/drawing/2014/main" id="{D8B9200E-856B-4A49-B272-9C1C926CA1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8F42A4-8312-4B59-87C7-E9E4C50A7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7F953-0FE0-4D8A-95F1-8E91E9E10D14}" type="slidenum">
              <a:rPr lang="en-IN" smtClean="0"/>
              <a:t>‹#›</a:t>
            </a:fld>
            <a:endParaRPr lang="en-IN"/>
          </a:p>
        </p:txBody>
      </p:sp>
    </p:spTree>
    <p:extLst>
      <p:ext uri="{BB962C8B-B14F-4D97-AF65-F5344CB8AC3E}">
        <p14:creationId xmlns:p14="http://schemas.microsoft.com/office/powerpoint/2010/main" val="1101805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7991-9492-4AFC-AA9D-769891271CC2}"/>
              </a:ext>
            </a:extLst>
          </p:cNvPr>
          <p:cNvSpPr>
            <a:spLocks noGrp="1"/>
          </p:cNvSpPr>
          <p:nvPr>
            <p:ph type="ctrTitle"/>
          </p:nvPr>
        </p:nvSpPr>
        <p:spPr/>
        <p:txBody>
          <a:bodyPr/>
          <a:lstStyle/>
          <a:p>
            <a:r>
              <a:rPr lang="en-IN" dirty="0"/>
              <a:t>Interrupts and System Calls</a:t>
            </a:r>
          </a:p>
        </p:txBody>
      </p:sp>
      <p:sp>
        <p:nvSpPr>
          <p:cNvPr id="3" name="Subtitle 2">
            <a:extLst>
              <a:ext uri="{FF2B5EF4-FFF2-40B4-BE49-F238E27FC236}">
                <a16:creationId xmlns:a16="http://schemas.microsoft.com/office/drawing/2014/main" id="{A4791434-DC41-409D-AEA5-21F1C68A3A46}"/>
              </a:ext>
            </a:extLst>
          </p:cNvPr>
          <p:cNvSpPr>
            <a:spLocks noGrp="1"/>
          </p:cNvSpPr>
          <p:nvPr>
            <p:ph type="subTitle" idx="1"/>
          </p:nvPr>
        </p:nvSpPr>
        <p:spPr/>
        <p:txBody>
          <a:bodyPr/>
          <a:lstStyle/>
          <a:p>
            <a:r>
              <a:rPr lang="en-IN"/>
              <a:t>Manish Shrivastava</a:t>
            </a:r>
          </a:p>
        </p:txBody>
      </p:sp>
    </p:spTree>
    <p:extLst>
      <p:ext uri="{BB962C8B-B14F-4D97-AF65-F5344CB8AC3E}">
        <p14:creationId xmlns:p14="http://schemas.microsoft.com/office/powerpoint/2010/main" val="68754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communication techniques</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a:ea typeface="ＭＳ Ｐゴシック" pitchFamily="34" charset="-128"/>
              </a:rPr>
              <a:t>Two kinds of data transfer</a:t>
            </a:r>
          </a:p>
          <a:p>
            <a:pPr lvl="1">
              <a:buFontTx/>
              <a:buChar char="•"/>
            </a:pPr>
            <a:r>
              <a:rPr lang="en-US" sz="2000" b="1" dirty="0">
                <a:ea typeface="ＭＳ Ｐゴシック" pitchFamily="34" charset="-128"/>
              </a:rPr>
              <a:t>Program data transfer</a:t>
            </a:r>
            <a:r>
              <a:rPr lang="en-US" sz="2000" dirty="0">
                <a:ea typeface="ＭＳ Ｐゴシック" pitchFamily="34" charset="-128"/>
              </a:rPr>
              <a:t>: CPU checks the I/O status</a:t>
            </a:r>
          </a:p>
          <a:p>
            <a:pPr lvl="2">
              <a:buFontTx/>
              <a:buChar char="•"/>
            </a:pPr>
            <a:r>
              <a:rPr lang="en-US" sz="1800" dirty="0">
                <a:ea typeface="ＭＳ Ｐゴシック" pitchFamily="34" charset="-128"/>
              </a:rPr>
              <a:t>The I/O module does not interrupt the processor.</a:t>
            </a:r>
          </a:p>
          <a:p>
            <a:pPr lvl="2">
              <a:buFontTx/>
              <a:buChar char="•"/>
            </a:pPr>
            <a:r>
              <a:rPr lang="en-US" sz="1800" dirty="0">
                <a:ea typeface="ＭＳ Ｐゴシック" pitchFamily="34" charset="-128"/>
              </a:rPr>
              <a:t>Processor is responsible for extracting the data from main memory and shifting data out of main memory.</a:t>
            </a:r>
          </a:p>
          <a:p>
            <a:pPr lvl="2">
              <a:buFontTx/>
              <a:buChar char="•"/>
            </a:pPr>
            <a:r>
              <a:rPr lang="en-US" sz="1800" dirty="0">
                <a:ea typeface="ＭＳ Ｐゴシック" pitchFamily="34" charset="-128"/>
              </a:rPr>
              <a:t>It is a time-consuming process that keeps the processor busy unnecessarily.</a:t>
            </a:r>
          </a:p>
          <a:p>
            <a:pPr lvl="1">
              <a:buFontTx/>
              <a:buChar char="•"/>
            </a:pPr>
            <a:endParaRPr lang="en-US" sz="2000" b="1" dirty="0">
              <a:ea typeface="ＭＳ Ｐゴシック" pitchFamily="34" charset="-128"/>
            </a:endParaRPr>
          </a:p>
          <a:p>
            <a:pPr lvl="1">
              <a:buFontTx/>
              <a:buChar char="•"/>
            </a:pPr>
            <a:r>
              <a:rPr lang="en-US" sz="2000" b="1" dirty="0">
                <a:ea typeface="ＭＳ Ｐゴシック" pitchFamily="34" charset="-128"/>
              </a:rPr>
              <a:t>Interrupt driven data transfer:</a:t>
            </a:r>
            <a:r>
              <a:rPr lang="en-US" sz="2000" dirty="0">
                <a:ea typeface="ＭＳ Ｐゴシック" pitchFamily="34" charset="-128"/>
              </a:rPr>
              <a:t> when I/O is ready it interrupts the CPU</a:t>
            </a:r>
          </a:p>
          <a:p>
            <a:pPr lvl="2">
              <a:buFontTx/>
              <a:buChar char="•"/>
            </a:pPr>
            <a:r>
              <a:rPr lang="en-US" sz="1800" dirty="0">
                <a:ea typeface="ＭＳ Ｐゴシック" pitchFamily="34" charset="-128"/>
              </a:rPr>
              <a:t>In Interrupt driven data transfer, the I/O module will interrupt the processor to request service when it is ready to exchange data with the processor. </a:t>
            </a:r>
          </a:p>
          <a:p>
            <a:pPr lvl="1">
              <a:buFontTx/>
              <a:buChar char="•"/>
            </a:pPr>
            <a:endParaRPr lang="en-US" sz="2000" dirty="0">
              <a:ea typeface="ＭＳ Ｐゴシック" pitchFamily="34" charset="-128"/>
            </a:endParaRPr>
          </a:p>
        </p:txBody>
      </p:sp>
    </p:spTree>
    <p:extLst>
      <p:ext uri="{BB962C8B-B14F-4D97-AF65-F5344CB8AC3E}">
        <p14:creationId xmlns:p14="http://schemas.microsoft.com/office/powerpoint/2010/main" val="13016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Computer</a:t>
            </a:r>
          </a:p>
        </p:txBody>
      </p:sp>
      <p:sp>
        <p:nvSpPr>
          <p:cNvPr id="3" name="Content Placeholder 2"/>
          <p:cNvSpPr>
            <a:spLocks noGrp="1"/>
          </p:cNvSpPr>
          <p:nvPr>
            <p:ph idx="1"/>
          </p:nvPr>
        </p:nvSpPr>
        <p:spPr/>
        <p:txBody>
          <a:bodyPr>
            <a:noAutofit/>
          </a:bodyPr>
          <a:lstStyle/>
          <a:p>
            <a:pPr algn="just"/>
            <a:r>
              <a:rPr lang="en-US" sz="2400" dirty="0"/>
              <a:t>The above description is adequate for simple interrupt-driven I/O, but there are three needs in modern computing which complicate the picture:</a:t>
            </a:r>
          </a:p>
          <a:p>
            <a:pPr lvl="1" algn="just">
              <a:spcAft>
                <a:spcPts val="600"/>
              </a:spcAft>
            </a:pPr>
            <a:r>
              <a:rPr lang="en-US" sz="2000" dirty="0"/>
              <a:t>The need to defer interrupt handling during critical processing,</a:t>
            </a:r>
          </a:p>
          <a:p>
            <a:pPr lvl="1" algn="just">
              <a:spcAft>
                <a:spcPts val="600"/>
              </a:spcAft>
            </a:pPr>
            <a:r>
              <a:rPr lang="en-US" sz="2000" dirty="0"/>
              <a:t>The need to determine </a:t>
            </a:r>
            <a:r>
              <a:rPr lang="en-US" sz="2000" b="1" i="1" dirty="0"/>
              <a:t>which</a:t>
            </a:r>
            <a:r>
              <a:rPr lang="en-US" sz="2000" dirty="0"/>
              <a:t> interrupt handler to invoke, without having to poll all devices to see which one needs attention, and</a:t>
            </a:r>
          </a:p>
          <a:p>
            <a:pPr lvl="1" algn="just">
              <a:spcAft>
                <a:spcPts val="600"/>
              </a:spcAft>
            </a:pPr>
            <a:r>
              <a:rPr lang="en-US" sz="2000" dirty="0"/>
              <a:t>The need for multi-level interrupts, so the system can differentiate between high- and low-priority interrupts for proper response.</a:t>
            </a:r>
          </a:p>
          <a:p>
            <a:pPr algn="just"/>
            <a:endParaRPr lang="en-US" sz="2400" dirty="0"/>
          </a:p>
          <a:p>
            <a:pPr marL="0" indent="0">
              <a:buNone/>
            </a:pPr>
            <a:endParaRPr lang="en-US" sz="2400" dirty="0"/>
          </a:p>
        </p:txBody>
      </p:sp>
    </p:spTree>
    <p:extLst>
      <p:ext uri="{BB962C8B-B14F-4D97-AF65-F5344CB8AC3E}">
        <p14:creationId xmlns:p14="http://schemas.microsoft.com/office/powerpoint/2010/main" val="299760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10000"/>
          </a:bodyPr>
          <a:lstStyle/>
          <a:p>
            <a:pPr algn="just"/>
            <a:r>
              <a:rPr lang="en-US" sz="3400" dirty="0"/>
              <a:t>These issues are handled in modern computer architectures with </a:t>
            </a:r>
            <a:r>
              <a:rPr lang="en-US" sz="3400" b="1" i="1" dirty="0"/>
              <a:t>interrupt-controller</a:t>
            </a:r>
            <a:r>
              <a:rPr lang="en-US" sz="3400" dirty="0"/>
              <a:t> hardware.</a:t>
            </a:r>
          </a:p>
          <a:p>
            <a:pPr lvl="1" algn="just">
              <a:spcAft>
                <a:spcPts val="600"/>
              </a:spcAft>
            </a:pPr>
            <a:r>
              <a:rPr lang="en-US" dirty="0"/>
              <a:t>Most CPUs now have two interrupt-request lines: One that is </a:t>
            </a:r>
            <a:r>
              <a:rPr lang="en-US" b="1" i="1" dirty="0"/>
              <a:t>non-</a:t>
            </a:r>
            <a:r>
              <a:rPr lang="en-US" b="1" i="1" dirty="0" err="1"/>
              <a:t>maskable</a:t>
            </a:r>
            <a:r>
              <a:rPr lang="en-US" b="1" i="1" dirty="0"/>
              <a:t> </a:t>
            </a:r>
            <a:r>
              <a:rPr lang="en-US" dirty="0"/>
              <a:t>for critical error conditions and one that is </a:t>
            </a:r>
            <a:r>
              <a:rPr lang="en-US" b="1" i="1" dirty="0" err="1"/>
              <a:t>maskable</a:t>
            </a:r>
            <a:r>
              <a:rPr lang="en-US" b="1" i="1" dirty="0"/>
              <a:t>,</a:t>
            </a:r>
            <a:r>
              <a:rPr lang="en-US" dirty="0"/>
              <a:t> that the CPU can temporarily ignore during critical processing.</a:t>
            </a:r>
          </a:p>
          <a:p>
            <a:pPr lvl="1" algn="just">
              <a:spcAft>
                <a:spcPts val="600"/>
              </a:spcAft>
            </a:pPr>
            <a:r>
              <a:rPr lang="en-US" dirty="0"/>
              <a:t>The interrupt mechanism accepts an </a:t>
            </a:r>
            <a:r>
              <a:rPr lang="en-US" b="1" i="1" dirty="0"/>
              <a:t>address, </a:t>
            </a:r>
            <a:r>
              <a:rPr lang="en-US" dirty="0"/>
              <a:t>which is usually one of a small set of numbers for an offset into a table called the </a:t>
            </a:r>
            <a:r>
              <a:rPr lang="en-US" b="1" i="1" dirty="0"/>
              <a:t>interrupt vector.</a:t>
            </a:r>
            <a:r>
              <a:rPr lang="en-US" dirty="0"/>
              <a:t> This table holds the addresses of routines prepared to process specific interrupts.</a:t>
            </a:r>
          </a:p>
          <a:p>
            <a:pPr lvl="1" algn="just">
              <a:spcAft>
                <a:spcPts val="600"/>
              </a:spcAft>
            </a:pPr>
            <a:r>
              <a:rPr lang="en-US" dirty="0"/>
              <a:t>The number of possible interrupt handlers still exceeds the range of defined interrupt numbers, so multiple handlers can be </a:t>
            </a:r>
            <a:r>
              <a:rPr lang="en-US" b="1" i="1" dirty="0"/>
              <a:t>interrupt chained</a:t>
            </a:r>
            <a:r>
              <a:rPr lang="en-US" dirty="0"/>
              <a:t>. Effectively the addresses held in the interrupt vectors are the head pointers for linked-lists of interrupt handlers.</a:t>
            </a:r>
          </a:p>
          <a:p>
            <a:pPr lvl="1" algn="just">
              <a:spcAft>
                <a:spcPts val="600"/>
              </a:spcAft>
            </a:pPr>
            <a:r>
              <a:rPr lang="en-US" dirty="0"/>
              <a:t>Modern interrupt hardware also supports </a:t>
            </a:r>
            <a:r>
              <a:rPr lang="en-US" b="1" i="1" dirty="0"/>
              <a:t>interrupt priority levels</a:t>
            </a:r>
            <a:r>
              <a:rPr lang="en-US" dirty="0"/>
              <a:t>, allowing systems to mask off only lower-priority interrupts while servicing a high-priority interrupt, or conversely to allow a high-priority signal to interrupt the processing of a low-priority one.</a:t>
            </a:r>
          </a:p>
        </p:txBody>
      </p:sp>
    </p:spTree>
    <p:extLst>
      <p:ext uri="{BB962C8B-B14F-4D97-AF65-F5344CB8AC3E}">
        <p14:creationId xmlns:p14="http://schemas.microsoft.com/office/powerpoint/2010/main" val="285625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1705" y="1556792"/>
            <a:ext cx="5888707" cy="503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4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Controller</a:t>
            </a:r>
          </a:p>
        </p:txBody>
      </p:sp>
      <p:sp>
        <p:nvSpPr>
          <p:cNvPr id="3" name="Content Placeholder 2"/>
          <p:cNvSpPr>
            <a:spLocks noGrp="1"/>
          </p:cNvSpPr>
          <p:nvPr>
            <p:ph idx="1"/>
          </p:nvPr>
        </p:nvSpPr>
        <p:spPr/>
        <p:txBody>
          <a:bodyPr>
            <a:normAutofit fontScale="85000" lnSpcReduction="20000"/>
          </a:bodyPr>
          <a:lstStyle/>
          <a:p>
            <a:pPr>
              <a:spcAft>
                <a:spcPts val="600"/>
              </a:spcAft>
            </a:pPr>
            <a:r>
              <a:rPr lang="en-US" dirty="0"/>
              <a:t>At boot time the system determines which devices are present, and loads the appropriate handler addresses into the interrupt table.</a:t>
            </a:r>
          </a:p>
          <a:p>
            <a:pPr>
              <a:spcAft>
                <a:spcPts val="600"/>
              </a:spcAft>
            </a:pPr>
            <a:r>
              <a:rPr lang="en-US" dirty="0"/>
              <a:t>During operation, devices signal errors or the completion of commands via interrupts.</a:t>
            </a:r>
          </a:p>
          <a:p>
            <a:pPr>
              <a:spcAft>
                <a:spcPts val="600"/>
              </a:spcAft>
            </a:pPr>
            <a:r>
              <a:rPr lang="en-US" dirty="0"/>
              <a:t>Exceptions, such as dividing by zero, invalid memory accesses, or attempts to access kernel mode instructions can be signaled via interrupts.</a:t>
            </a:r>
          </a:p>
          <a:p>
            <a:pPr>
              <a:spcAft>
                <a:spcPts val="600"/>
              </a:spcAft>
            </a:pPr>
            <a:r>
              <a:rPr lang="en-US" dirty="0"/>
              <a:t>Time slicing and context switches can also be implemented using the interrupt mechanism.</a:t>
            </a:r>
          </a:p>
          <a:p>
            <a:pPr lvl="1"/>
            <a:r>
              <a:rPr lang="en-US" dirty="0"/>
              <a:t>The scheduler sets a hardware timer before transferring control over to a user process.</a:t>
            </a:r>
          </a:p>
          <a:p>
            <a:pPr lvl="1"/>
            <a:r>
              <a:rPr lang="en-US" dirty="0"/>
              <a:t>When the timer raises the interrupt request line, the CPU performs a state-save, and transfers control over to the proper interrupt handler, which in turn runs the scheduler.</a:t>
            </a:r>
          </a:p>
          <a:p>
            <a:pPr lvl="1"/>
            <a:r>
              <a:rPr lang="en-US" dirty="0"/>
              <a:t>The scheduler does a state-restore of a </a:t>
            </a:r>
            <a:r>
              <a:rPr lang="en-US" b="1" i="1" dirty="0"/>
              <a:t>different </a:t>
            </a:r>
            <a:r>
              <a:rPr lang="en-US" dirty="0"/>
              <a:t>process before resetting the timer and issuing the return-from-interrupt instruction.</a:t>
            </a:r>
          </a:p>
        </p:txBody>
      </p:sp>
    </p:spTree>
    <p:extLst>
      <p:ext uri="{BB962C8B-B14F-4D97-AF65-F5344CB8AC3E}">
        <p14:creationId xmlns:p14="http://schemas.microsoft.com/office/powerpoint/2010/main" val="49535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A similar example involves the paging system for virtual memory – </a:t>
            </a:r>
          </a:p>
          <a:p>
            <a:pPr lvl="1" algn="just"/>
            <a:r>
              <a:rPr lang="en-US" sz="2000" dirty="0"/>
              <a:t>A page fault causes an interrupt, which in turn issues an I/O request and a context switch, moving the interrupted process into the wait queue and selecting a different process to run. When the I/O request has completed  then the device interrupts, and the interrupt handler moves the process from the wait queue into the ready queue.</a:t>
            </a:r>
          </a:p>
          <a:p>
            <a:pPr algn="just"/>
            <a:endParaRPr lang="en-US" sz="2400" dirty="0"/>
          </a:p>
          <a:p>
            <a:pPr algn="just"/>
            <a:r>
              <a:rPr lang="en-US" sz="2400" dirty="0"/>
              <a:t>Some OSs (Solaris OS) use a multi-threaded kernel and priority threads to assign different threads to different interrupt handlers. This allows for the "simultaneous" handling of multiple interrupts, and the assurance that high-priority interrupts will take precedence over low-priority ones and over user processes.</a:t>
            </a:r>
          </a:p>
        </p:txBody>
      </p:sp>
    </p:spTree>
    <p:extLst>
      <p:ext uri="{BB962C8B-B14F-4D97-AF65-F5344CB8AC3E}">
        <p14:creationId xmlns:p14="http://schemas.microsoft.com/office/powerpoint/2010/main" val="301683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Interrupts</a:t>
            </a:r>
          </a:p>
        </p:txBody>
      </p:sp>
      <p:sp>
        <p:nvSpPr>
          <p:cNvPr id="3" name="Content Placeholder 2"/>
          <p:cNvSpPr>
            <a:spLocks noGrp="1"/>
          </p:cNvSpPr>
          <p:nvPr>
            <p:ph idx="1"/>
          </p:nvPr>
        </p:nvSpPr>
        <p:spPr/>
        <p:txBody>
          <a:bodyPr>
            <a:noAutofit/>
          </a:bodyPr>
          <a:lstStyle/>
          <a:p>
            <a:pPr algn="just"/>
            <a:r>
              <a:rPr lang="en-US" sz="2400" dirty="0"/>
              <a:t>System calls are implemented via </a:t>
            </a:r>
            <a:r>
              <a:rPr lang="en-US" sz="2400" b="1" i="1" dirty="0"/>
              <a:t>software interrupts, </a:t>
            </a:r>
            <a:r>
              <a:rPr lang="en-US" sz="2400" dirty="0"/>
              <a:t>a.k.a. </a:t>
            </a:r>
            <a:r>
              <a:rPr lang="en-US" sz="2400" b="1" i="1" dirty="0"/>
              <a:t>traps.</a:t>
            </a:r>
            <a:r>
              <a:rPr lang="en-US" sz="2400" dirty="0"/>
              <a:t> When a (library) program needs work performed in kernel mode, it sets command information and possibly data addresses in certain registers, and then raises a software interrupt. </a:t>
            </a:r>
          </a:p>
          <a:p>
            <a:pPr algn="just"/>
            <a:r>
              <a:rPr lang="en-US" sz="2400" dirty="0"/>
              <a:t>The completion of a disk read operation involves </a:t>
            </a:r>
            <a:r>
              <a:rPr lang="en-US" sz="2400" b="1" dirty="0"/>
              <a:t>two</a:t>
            </a:r>
            <a:r>
              <a:rPr lang="en-US" sz="2400" dirty="0"/>
              <a:t> interrupts:</a:t>
            </a:r>
          </a:p>
          <a:p>
            <a:pPr lvl="1" algn="just"/>
            <a:r>
              <a:rPr lang="en-US" sz="2000" dirty="0"/>
              <a:t>A high-priority interrupt acknowledges the device completion, and issues the next disk request so that the hardware does not sit idle.</a:t>
            </a:r>
          </a:p>
          <a:p>
            <a:pPr lvl="1" algn="just"/>
            <a:r>
              <a:rPr lang="en-US" sz="2000" dirty="0"/>
              <a:t>A lower-priority interrupt transfers the data from the kernel memory space to the user space, and then transfers the process from the waiting queue to the ready queue.</a:t>
            </a:r>
          </a:p>
        </p:txBody>
      </p:sp>
    </p:spTree>
    <p:extLst>
      <p:ext uri="{BB962C8B-B14F-4D97-AF65-F5344CB8AC3E}">
        <p14:creationId xmlns:p14="http://schemas.microsoft.com/office/powerpoint/2010/main" val="220025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rmAutofit fontScale="55000" lnSpcReduction="20000"/>
          </a:bodyPr>
          <a:lstStyle/>
          <a:p>
            <a:pPr algn="just">
              <a:spcAft>
                <a:spcPts val="600"/>
              </a:spcAft>
            </a:pPr>
            <a:r>
              <a:rPr lang="en-US" sz="3800" dirty="0"/>
              <a:t>For devices that transfer large quantities of data (such as disk controllers), it is wasteful to tie up the CPU transferring data in and out of registers one byte at a time</a:t>
            </a:r>
          </a:p>
          <a:p>
            <a:pPr marL="0" indent="0" algn="just">
              <a:spcAft>
                <a:spcPts val="600"/>
              </a:spcAft>
              <a:buNone/>
            </a:pPr>
            <a:endParaRPr lang="en-US" sz="3800" dirty="0"/>
          </a:p>
          <a:p>
            <a:pPr algn="just"/>
            <a:r>
              <a:rPr lang="en-US" sz="3800" dirty="0"/>
              <a:t>Instead this work can be off-loaded to a special processor, known as the </a:t>
            </a:r>
            <a:r>
              <a:rPr lang="en-US" sz="3800" b="1" i="1" dirty="0"/>
              <a:t>Direct Memory Access, DMA, Controller.</a:t>
            </a:r>
            <a:endParaRPr lang="en-US" sz="3800" dirty="0"/>
          </a:p>
          <a:p>
            <a:pPr lvl="1" algn="just">
              <a:spcAft>
                <a:spcPts val="600"/>
              </a:spcAft>
            </a:pPr>
            <a:r>
              <a:rPr lang="en-US" sz="3400" dirty="0"/>
              <a:t>The host issues a command to the DMA controller, indicating the details of transfer operation. The DMA interrupts the CPU when the transfer is complete.</a:t>
            </a:r>
          </a:p>
          <a:p>
            <a:pPr lvl="1" algn="just">
              <a:spcAft>
                <a:spcPts val="600"/>
              </a:spcAft>
            </a:pPr>
            <a:r>
              <a:rPr lang="en-US" sz="3400" dirty="0"/>
              <a:t>A simple DMA controller is a standard component in modern PCs, and many </a:t>
            </a:r>
            <a:r>
              <a:rPr lang="en-US" sz="3400" b="1" i="1" dirty="0"/>
              <a:t>bus-mastering</a:t>
            </a:r>
            <a:r>
              <a:rPr lang="en-US" sz="3400" dirty="0"/>
              <a:t> I/O cards contain their own DMA hardware.</a:t>
            </a:r>
          </a:p>
          <a:p>
            <a:pPr lvl="1" algn="just">
              <a:spcAft>
                <a:spcPts val="600"/>
              </a:spcAft>
            </a:pPr>
            <a:r>
              <a:rPr lang="en-US" sz="3400" dirty="0"/>
              <a:t>Handshaking between DMA controllers and their devices is accomplished through two wires called the </a:t>
            </a:r>
            <a:r>
              <a:rPr lang="en-US" sz="3400" b="1" dirty="0"/>
              <a:t>DMA-request </a:t>
            </a:r>
            <a:r>
              <a:rPr lang="en-US" sz="3400" dirty="0"/>
              <a:t>and </a:t>
            </a:r>
            <a:r>
              <a:rPr lang="en-US" sz="3400" b="1" dirty="0"/>
              <a:t>DMA-acknowledge</a:t>
            </a:r>
            <a:r>
              <a:rPr lang="en-US" sz="3400" dirty="0"/>
              <a:t> wires.</a:t>
            </a:r>
          </a:p>
          <a:p>
            <a:pPr lvl="1" algn="just">
              <a:spcAft>
                <a:spcPts val="600"/>
              </a:spcAft>
            </a:pPr>
            <a:r>
              <a:rPr lang="en-US" sz="3400" dirty="0"/>
              <a:t>While the DMA transfer is going on the CPU does not have access to the PCI bus (including main memory), but it does have access to its internal registers and primary and secondary caches.</a:t>
            </a:r>
          </a:p>
        </p:txBody>
      </p:sp>
    </p:spTree>
    <p:extLst>
      <p:ext uri="{BB962C8B-B14F-4D97-AF65-F5344CB8AC3E}">
        <p14:creationId xmlns:p14="http://schemas.microsoft.com/office/powerpoint/2010/main" val="19231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628801"/>
            <a:ext cx="7634808" cy="506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15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a:t>
            </a:r>
          </a:p>
        </p:txBody>
      </p:sp>
      <p:sp>
        <p:nvSpPr>
          <p:cNvPr id="3" name="Content Placeholder 2"/>
          <p:cNvSpPr>
            <a:spLocks noGrp="1"/>
          </p:cNvSpPr>
          <p:nvPr>
            <p:ph idx="1"/>
          </p:nvPr>
        </p:nvSpPr>
        <p:spPr/>
        <p:txBody>
          <a:bodyPr>
            <a:noAutofit/>
          </a:bodyPr>
          <a:lstStyle/>
          <a:p>
            <a:pPr algn="just"/>
            <a:r>
              <a:rPr lang="en-US" sz="2000" dirty="0"/>
              <a:t>DMA can be done in terms of either physical addresses or virtual addresses that are mapped to physical addresses. The latter approach is known as </a:t>
            </a:r>
            <a:r>
              <a:rPr lang="en-US" sz="2000" b="1" i="1" dirty="0"/>
              <a:t>Direct Virtual Memory Access, DVMA, </a:t>
            </a:r>
            <a:r>
              <a:rPr lang="en-US" sz="2000" dirty="0"/>
              <a:t>and allows direct data transfer from one memory-mapped device to another without using the main memory chips.</a:t>
            </a:r>
          </a:p>
          <a:p>
            <a:pPr algn="just"/>
            <a:endParaRPr lang="en-US" sz="2000" dirty="0"/>
          </a:p>
          <a:p>
            <a:pPr algn="just"/>
            <a:r>
              <a:rPr lang="en-US" sz="2000" dirty="0"/>
              <a:t>Direct DMA access by user processes can speed up operations, but is generally forbidden by modern systems for security and protection reasons.</a:t>
            </a:r>
          </a:p>
          <a:p>
            <a:pPr algn="just"/>
            <a:endParaRPr lang="en-US" sz="1800" dirty="0"/>
          </a:p>
          <a:p>
            <a:endParaRPr lang="en-US" sz="1800" dirty="0"/>
          </a:p>
        </p:txBody>
      </p:sp>
    </p:spTree>
    <p:extLst>
      <p:ext uri="{BB962C8B-B14F-4D97-AF65-F5344CB8AC3E}">
        <p14:creationId xmlns:p14="http://schemas.microsoft.com/office/powerpoint/2010/main" val="196160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Processing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improve the performance, interrupts are provided.</a:t>
            </a:r>
          </a:p>
          <a:p>
            <a:r>
              <a:rPr lang="en-US" sz="2200" dirty="0">
                <a:ea typeface="ＭＳ Ｐゴシック" pitchFamily="34" charset="-128"/>
              </a:rPr>
              <a:t>With interrupts, the processor can be engaged in executing other processes while an I/O operation is in progress.</a:t>
            </a:r>
          </a:p>
          <a:p>
            <a:r>
              <a:rPr lang="en-US" sz="2200" dirty="0">
                <a:ea typeface="ＭＳ Ｐゴシック" pitchFamily="34" charset="-128"/>
              </a:rPr>
              <a:t> Interrupt cycle is added to the instruction cycle.</a:t>
            </a:r>
          </a:p>
          <a:p>
            <a:endParaRPr lang="en-US" dirty="0"/>
          </a:p>
        </p:txBody>
      </p:sp>
      <p:grpSp>
        <p:nvGrpSpPr>
          <p:cNvPr id="4" name="Group 3"/>
          <p:cNvGrpSpPr/>
          <p:nvPr/>
        </p:nvGrpSpPr>
        <p:grpSpPr>
          <a:xfrm>
            <a:off x="3184525" y="3346277"/>
            <a:ext cx="5683546" cy="3385999"/>
            <a:chOff x="1676400" y="3048000"/>
            <a:chExt cx="5683546" cy="3385999"/>
          </a:xfrm>
        </p:grpSpPr>
        <p:sp>
          <p:nvSpPr>
            <p:cNvPr id="5" name="Text Box 4"/>
            <p:cNvSpPr txBox="1">
              <a:spLocks noChangeArrowheads="1"/>
            </p:cNvSpPr>
            <p:nvPr/>
          </p:nvSpPr>
          <p:spPr bwMode="auto">
            <a:xfrm>
              <a:off x="3683000" y="304800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Start</a:t>
              </a:r>
            </a:p>
          </p:txBody>
        </p:sp>
        <p:sp>
          <p:nvSpPr>
            <p:cNvPr id="6" name="Text Box 5"/>
            <p:cNvSpPr txBox="1">
              <a:spLocks noChangeArrowheads="1"/>
            </p:cNvSpPr>
            <p:nvPr/>
          </p:nvSpPr>
          <p:spPr bwMode="auto">
            <a:xfrm>
              <a:off x="3432175" y="3846513"/>
              <a:ext cx="1933575"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Fetch the next instruction</a:t>
              </a:r>
            </a:p>
          </p:txBody>
        </p:sp>
        <p:sp>
          <p:nvSpPr>
            <p:cNvPr id="7" name="Text Box 6"/>
            <p:cNvSpPr txBox="1">
              <a:spLocks noChangeArrowheads="1"/>
            </p:cNvSpPr>
            <p:nvPr/>
          </p:nvSpPr>
          <p:spPr bwMode="auto">
            <a:xfrm>
              <a:off x="3475037" y="4743450"/>
              <a:ext cx="1890713" cy="584775"/>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dirty="0">
                  <a:latin typeface="Helvetica" charset="0"/>
                </a:rPr>
                <a:t>Execute the next instruction</a:t>
              </a:r>
            </a:p>
          </p:txBody>
        </p:sp>
        <p:sp>
          <p:nvSpPr>
            <p:cNvPr id="8" name="Text Box 7"/>
            <p:cNvSpPr txBox="1">
              <a:spLocks noChangeArrowheads="1"/>
            </p:cNvSpPr>
            <p:nvPr/>
          </p:nvSpPr>
          <p:spPr bwMode="auto">
            <a:xfrm>
              <a:off x="6065837" y="4870450"/>
              <a:ext cx="768350" cy="338554"/>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Halt</a:t>
              </a:r>
            </a:p>
          </p:txBody>
        </p:sp>
        <p:sp>
          <p:nvSpPr>
            <p:cNvPr id="9" name="Line 8"/>
            <p:cNvSpPr>
              <a:spLocks noChangeShapeType="1"/>
            </p:cNvSpPr>
            <p:nvPr/>
          </p:nvSpPr>
          <p:spPr bwMode="auto">
            <a:xfrm flipH="1">
              <a:off x="4049712" y="3413125"/>
              <a:ext cx="11113" cy="42703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0" name="Line 9"/>
            <p:cNvSpPr>
              <a:spLocks noChangeShapeType="1"/>
            </p:cNvSpPr>
            <p:nvPr/>
          </p:nvSpPr>
          <p:spPr bwMode="auto">
            <a:xfrm>
              <a:off x="4060825" y="4486275"/>
              <a:ext cx="0" cy="242888"/>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1" name="Line 10"/>
            <p:cNvSpPr>
              <a:spLocks noChangeShapeType="1"/>
            </p:cNvSpPr>
            <p:nvPr/>
          </p:nvSpPr>
          <p:spPr bwMode="auto">
            <a:xfrm>
              <a:off x="4159250" y="5387975"/>
              <a:ext cx="0" cy="3175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2" name="Line 11"/>
            <p:cNvSpPr>
              <a:spLocks noChangeShapeType="1"/>
            </p:cNvSpPr>
            <p:nvPr/>
          </p:nvSpPr>
          <p:spPr bwMode="auto">
            <a:xfrm flipV="1">
              <a:off x="3013075" y="3851275"/>
              <a:ext cx="0" cy="1658938"/>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3" name="Line 12"/>
            <p:cNvSpPr>
              <a:spLocks noChangeShapeType="1"/>
            </p:cNvSpPr>
            <p:nvPr/>
          </p:nvSpPr>
          <p:spPr bwMode="auto">
            <a:xfrm flipV="1">
              <a:off x="3000375" y="3632200"/>
              <a:ext cx="1049337" cy="207963"/>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4" name="Text Box 13"/>
            <p:cNvSpPr txBox="1">
              <a:spLocks noChangeArrowheads="1"/>
            </p:cNvSpPr>
            <p:nvPr/>
          </p:nvSpPr>
          <p:spPr bwMode="auto">
            <a:xfrm>
              <a:off x="3468687" y="5726113"/>
              <a:ext cx="2182813" cy="707886"/>
            </a:xfrm>
            <a:prstGeom prst="rect">
              <a:avLst/>
            </a:prstGeom>
            <a:noFill/>
            <a:ln w="9525">
              <a:solidFill>
                <a:srgbClr val="000000"/>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sz="1600">
                  <a:latin typeface="Helvetica" charset="0"/>
                </a:rPr>
                <a:t>Check for interrupt</a:t>
              </a:r>
            </a:p>
            <a:p>
              <a:pPr>
                <a:spcBef>
                  <a:spcPct val="50000"/>
                </a:spcBef>
              </a:pPr>
              <a:r>
                <a:rPr lang="en-US" sz="1600">
                  <a:latin typeface="Helvetica" charset="0"/>
                </a:rPr>
                <a:t>Process Interrupt.</a:t>
              </a:r>
            </a:p>
          </p:txBody>
        </p:sp>
        <p:sp>
          <p:nvSpPr>
            <p:cNvPr id="15" name="Line 14"/>
            <p:cNvSpPr>
              <a:spLocks noChangeShapeType="1"/>
            </p:cNvSpPr>
            <p:nvPr/>
          </p:nvSpPr>
          <p:spPr bwMode="auto">
            <a:xfrm>
              <a:off x="5354637" y="5059363"/>
              <a:ext cx="695325" cy="11112"/>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6" name="Line 15"/>
            <p:cNvSpPr>
              <a:spLocks noChangeShapeType="1"/>
            </p:cNvSpPr>
            <p:nvPr/>
          </p:nvSpPr>
          <p:spPr bwMode="auto">
            <a:xfrm>
              <a:off x="3001962" y="5473700"/>
              <a:ext cx="0" cy="646113"/>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7" name="Line 16"/>
            <p:cNvSpPr>
              <a:spLocks noChangeShapeType="1"/>
            </p:cNvSpPr>
            <p:nvPr/>
          </p:nvSpPr>
          <p:spPr bwMode="auto">
            <a:xfrm>
              <a:off x="3025775" y="6083300"/>
              <a:ext cx="427037" cy="0"/>
            </a:xfrm>
            <a:prstGeom prst="line">
              <a:avLst/>
            </a:prstGeom>
            <a:no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18" name="Text Box 17"/>
            <p:cNvSpPr txBox="1">
              <a:spLocks noChangeArrowheads="1"/>
            </p:cNvSpPr>
            <p:nvPr/>
          </p:nvSpPr>
          <p:spPr bwMode="auto">
            <a:xfrm>
              <a:off x="1676400" y="4743450"/>
              <a:ext cx="1053494" cy="584775"/>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a:t>
              </a:r>
            </a:p>
            <a:p>
              <a:r>
                <a:rPr lang="en-US" sz="1600">
                  <a:latin typeface="Helvetica" charset="0"/>
                </a:rPr>
                <a:t>Disabled</a:t>
              </a:r>
            </a:p>
          </p:txBody>
        </p:sp>
        <p:sp>
          <p:nvSpPr>
            <p:cNvPr id="19" name="Text Box 18"/>
            <p:cNvSpPr txBox="1">
              <a:spLocks noChangeArrowheads="1"/>
            </p:cNvSpPr>
            <p:nvPr/>
          </p:nvSpPr>
          <p:spPr bwMode="auto">
            <a:xfrm>
              <a:off x="4603750" y="5353050"/>
              <a:ext cx="182774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Interrupts enables</a:t>
              </a:r>
            </a:p>
          </p:txBody>
        </p:sp>
        <p:sp>
          <p:nvSpPr>
            <p:cNvPr id="20" name="Line 19"/>
            <p:cNvSpPr>
              <a:spLocks noChangeShapeType="1"/>
            </p:cNvSpPr>
            <p:nvPr/>
          </p:nvSpPr>
          <p:spPr bwMode="auto">
            <a:xfrm flipH="1">
              <a:off x="3001962" y="5083175"/>
              <a:ext cx="450850" cy="12700"/>
            </a:xfrm>
            <a:prstGeom prst="line">
              <a:avLst/>
            </a:prstGeom>
            <a:noFill/>
            <a:ln w="9525">
              <a:solidFill>
                <a:schemeClr val="tx1"/>
              </a:solidFill>
              <a:round/>
              <a:headEnd/>
              <a:tailEnd type="triangle" w="med" len="me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p>
          </p:txBody>
        </p:sp>
        <p:sp>
          <p:nvSpPr>
            <p:cNvPr id="21" name="Text Box 20"/>
            <p:cNvSpPr txBox="1">
              <a:spLocks noChangeArrowheads="1"/>
            </p:cNvSpPr>
            <p:nvPr/>
          </p:nvSpPr>
          <p:spPr bwMode="auto">
            <a:xfrm>
              <a:off x="5994400" y="3646488"/>
              <a:ext cx="1221809"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Helvetica" charset="0"/>
                </a:rPr>
                <a:t>Fetch cycle</a:t>
              </a:r>
            </a:p>
          </p:txBody>
        </p:sp>
        <p:sp>
          <p:nvSpPr>
            <p:cNvPr id="22" name="Text Box 21"/>
            <p:cNvSpPr txBox="1">
              <a:spLocks noChangeArrowheads="1"/>
            </p:cNvSpPr>
            <p:nvPr/>
          </p:nvSpPr>
          <p:spPr bwMode="auto">
            <a:xfrm>
              <a:off x="5554662" y="4548188"/>
              <a:ext cx="1449436"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Execute cycle</a:t>
              </a:r>
            </a:p>
          </p:txBody>
        </p:sp>
        <p:sp>
          <p:nvSpPr>
            <p:cNvPr id="23" name="Text Box 22"/>
            <p:cNvSpPr txBox="1">
              <a:spLocks noChangeArrowheads="1"/>
            </p:cNvSpPr>
            <p:nvPr/>
          </p:nvSpPr>
          <p:spPr bwMode="auto">
            <a:xfrm>
              <a:off x="5884862" y="6011863"/>
              <a:ext cx="1475084" cy="338554"/>
            </a:xfrm>
            <a:prstGeom prst="rect">
              <a:avLst/>
            </a:prstGeom>
            <a:noFill/>
            <a:ln w="9525">
              <a:noFill/>
              <a:miter lim="800000"/>
              <a:headEnd/>
              <a:tailEnd/>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Helvetica" charset="0"/>
                </a:rPr>
                <a:t>Interrupt cycle</a:t>
              </a:r>
            </a:p>
          </p:txBody>
        </p:sp>
      </p:grpSp>
    </p:spTree>
    <p:extLst>
      <p:ext uri="{BB962C8B-B14F-4D97-AF65-F5344CB8AC3E}">
        <p14:creationId xmlns:p14="http://schemas.microsoft.com/office/powerpoint/2010/main" val="268516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400" dirty="0"/>
              <a:t> The system calls are the instruction set of the OS virtual processor.</a:t>
            </a:r>
          </a:p>
          <a:p>
            <a:pPr>
              <a:lnSpc>
                <a:spcPct val="90000"/>
              </a:lnSpc>
            </a:pPr>
            <a:endParaRPr lang="en-US" sz="2400" dirty="0"/>
          </a:p>
          <a:p>
            <a:pPr>
              <a:lnSpc>
                <a:spcPct val="90000"/>
              </a:lnSpc>
            </a:pPr>
            <a:r>
              <a:rPr lang="en-US" sz="2400" dirty="0"/>
              <a:t>Programming interface to the services provided by the OS.</a:t>
            </a:r>
          </a:p>
          <a:p>
            <a:pPr>
              <a:lnSpc>
                <a:spcPct val="90000"/>
              </a:lnSpc>
            </a:pPr>
            <a:endParaRPr lang="en-US" sz="2400" dirty="0"/>
          </a:p>
          <a:p>
            <a:pPr>
              <a:lnSpc>
                <a:spcPct val="90000"/>
              </a:lnSpc>
            </a:pPr>
            <a:r>
              <a:rPr lang="en-US" sz="2400" dirty="0"/>
              <a:t>Typically written in a high-level language (C or C++).</a:t>
            </a:r>
          </a:p>
          <a:p>
            <a:pPr>
              <a:lnSpc>
                <a:spcPct val="90000"/>
              </a:lnSpc>
            </a:pPr>
            <a:endParaRPr lang="en-US" sz="2400" dirty="0"/>
          </a:p>
          <a:p>
            <a:pPr>
              <a:lnSpc>
                <a:spcPct val="90000"/>
              </a:lnSpc>
            </a:pPr>
            <a:r>
              <a:rPr lang="en-US" sz="2400" dirty="0"/>
              <a:t>Mostly accessed by programs via a high-level </a:t>
            </a:r>
            <a:r>
              <a:rPr lang="en-US" sz="2400" b="1" dirty="0"/>
              <a:t>Application Program Interface (API)</a:t>
            </a:r>
            <a:r>
              <a:rPr lang="en-US" sz="2400" dirty="0"/>
              <a:t> rather than direct system call use.</a:t>
            </a:r>
          </a:p>
          <a:p>
            <a:pPr>
              <a:lnSpc>
                <a:spcPct val="90000"/>
              </a:lnSpc>
            </a:pPr>
            <a:endParaRPr lang="en-US" sz="2400" dirty="0"/>
          </a:p>
          <a:p>
            <a:pPr>
              <a:lnSpc>
                <a:spcPct val="90000"/>
              </a:lnSpc>
            </a:pPr>
            <a:r>
              <a:rPr lang="en-US" sz="2400" dirty="0"/>
              <a:t>Three most common APIs are Win32 API for Windows, *POSIX API for POSIX-based systems (including virtually all versions of UNIX, Linux, and Mac OS X), and Java API for the Java virtual machine (JVM).</a:t>
            </a:r>
          </a:p>
        </p:txBody>
      </p:sp>
      <p:sp>
        <p:nvSpPr>
          <p:cNvPr id="4" name="Rectangle 3"/>
          <p:cNvSpPr/>
          <p:nvPr/>
        </p:nvSpPr>
        <p:spPr>
          <a:xfrm>
            <a:off x="1343472" y="6505600"/>
            <a:ext cx="3492944" cy="307777"/>
          </a:xfrm>
          <a:prstGeom prst="rect">
            <a:avLst/>
          </a:prstGeom>
        </p:spPr>
        <p:txBody>
          <a:bodyPr wrap="none">
            <a:spAutoFit/>
          </a:bodyPr>
          <a:lstStyle/>
          <a:p>
            <a:r>
              <a:rPr lang="en-US" sz="1400" dirty="0"/>
              <a:t>*Portable Operating System Interface (POSIX)</a:t>
            </a:r>
          </a:p>
        </p:txBody>
      </p:sp>
    </p:spTree>
    <p:extLst>
      <p:ext uri="{BB962C8B-B14F-4D97-AF65-F5344CB8AC3E}">
        <p14:creationId xmlns:p14="http://schemas.microsoft.com/office/powerpoint/2010/main" val="658634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System Calls</a:t>
            </a:r>
          </a:p>
        </p:txBody>
      </p:sp>
      <p:sp>
        <p:nvSpPr>
          <p:cNvPr id="3" name="Content Placeholder 2"/>
          <p:cNvSpPr>
            <a:spLocks noGrp="1"/>
          </p:cNvSpPr>
          <p:nvPr>
            <p:ph idx="1"/>
          </p:nvPr>
        </p:nvSpPr>
        <p:spPr/>
        <p:txBody>
          <a:bodyPr/>
          <a:lstStyle/>
          <a:p>
            <a:r>
              <a:rPr lang="en-US" sz="2400" dirty="0"/>
              <a:t>System call sequence to copy the contents of one file to another file</a:t>
            </a:r>
          </a:p>
          <a:p>
            <a:endParaRPr lang="en-US" dirty="0"/>
          </a:p>
        </p:txBody>
      </p:sp>
      <p:pic>
        <p:nvPicPr>
          <p:cNvPr id="4" name="Picture 3"/>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2855640" y="2276872"/>
            <a:ext cx="6450212" cy="4365104"/>
          </a:xfrm>
          <a:prstGeom prst="rect">
            <a:avLst/>
          </a:prstGeom>
          <a:noFill/>
          <a:ln w="9525">
            <a:noFill/>
            <a:miter lim="800000"/>
            <a:headEnd/>
            <a:tailEnd/>
          </a:ln>
        </p:spPr>
      </p:pic>
    </p:spTree>
    <p:extLst>
      <p:ext uri="{BB962C8B-B14F-4D97-AF65-F5344CB8AC3E}">
        <p14:creationId xmlns:p14="http://schemas.microsoft.com/office/powerpoint/2010/main" val="2631717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Standard API</a:t>
            </a:r>
          </a:p>
        </p:txBody>
      </p:sp>
      <p:sp>
        <p:nvSpPr>
          <p:cNvPr id="3" name="Content Placeholder 2"/>
          <p:cNvSpPr>
            <a:spLocks noGrp="1"/>
          </p:cNvSpPr>
          <p:nvPr>
            <p:ph idx="1"/>
          </p:nvPr>
        </p:nvSpPr>
        <p:spPr/>
        <p:txBody>
          <a:bodyPr>
            <a:noAutofit/>
          </a:bodyPr>
          <a:lstStyle/>
          <a:p>
            <a:pPr>
              <a:lnSpc>
                <a:spcPct val="90000"/>
              </a:lnSpc>
            </a:pPr>
            <a:r>
              <a:rPr lang="en-US" sz="2400" dirty="0"/>
              <a:t>Consider the </a:t>
            </a:r>
            <a:r>
              <a:rPr lang="en-US" sz="2400" dirty="0" err="1"/>
              <a:t>ReadFile</a:t>
            </a:r>
            <a:r>
              <a:rPr lang="en-US" sz="2400" dirty="0"/>
              <a:t>() function in the Win32 API—a function for reading from a file</a:t>
            </a:r>
            <a:br>
              <a:rPr lang="en-US" sz="2400" dirty="0"/>
            </a:br>
            <a:br>
              <a:rPr lang="en-US" sz="2400" dirty="0"/>
            </a:br>
            <a:br>
              <a:rPr lang="en-US" sz="2400" dirty="0"/>
            </a:br>
            <a:br>
              <a:rPr lang="en-US" sz="2400" dirty="0"/>
            </a:br>
            <a:endParaRPr lang="en-US" sz="2400" dirty="0"/>
          </a:p>
          <a:p>
            <a:pPr>
              <a:lnSpc>
                <a:spcPct val="90000"/>
              </a:lnSpc>
              <a:buFont typeface="Monotype Sorts" pitchFamily="2" charset="2"/>
              <a:buNone/>
            </a:pPr>
            <a:br>
              <a:rPr lang="en-US" sz="2400" dirty="0"/>
            </a:br>
            <a:br>
              <a:rPr lang="en-US" sz="2400" dirty="0"/>
            </a:br>
            <a:br>
              <a:rPr lang="en-US" sz="2400" dirty="0"/>
            </a:br>
            <a:r>
              <a:rPr lang="en-US" sz="2400" dirty="0"/>
              <a:t>A description of the parameters passed to </a:t>
            </a:r>
            <a:r>
              <a:rPr lang="en-US" sz="2400" dirty="0" err="1"/>
              <a:t>ReadFile</a:t>
            </a:r>
            <a:r>
              <a:rPr lang="en-US" sz="2400" dirty="0"/>
              <a:t>()</a:t>
            </a:r>
          </a:p>
          <a:p>
            <a:pPr lvl="1">
              <a:lnSpc>
                <a:spcPct val="90000"/>
              </a:lnSpc>
            </a:pPr>
            <a:r>
              <a:rPr lang="en-US" sz="1800" dirty="0"/>
              <a:t>HANDLE file—the file to be read</a:t>
            </a:r>
          </a:p>
          <a:p>
            <a:pPr lvl="1">
              <a:lnSpc>
                <a:spcPct val="90000"/>
              </a:lnSpc>
            </a:pPr>
            <a:r>
              <a:rPr lang="en-US" sz="1800" dirty="0"/>
              <a:t>LPVOID buffer—a buffer where the data will be read into and written from</a:t>
            </a:r>
          </a:p>
          <a:p>
            <a:pPr lvl="1">
              <a:lnSpc>
                <a:spcPct val="90000"/>
              </a:lnSpc>
            </a:pPr>
            <a:r>
              <a:rPr lang="en-US" sz="1800" dirty="0"/>
              <a:t>DWORD </a:t>
            </a:r>
            <a:r>
              <a:rPr lang="en-US" sz="1800" dirty="0" err="1"/>
              <a:t>bytesToRead</a:t>
            </a:r>
            <a:r>
              <a:rPr lang="en-US" sz="1800" dirty="0"/>
              <a:t>—the number of bytes to be read into the buffer</a:t>
            </a:r>
          </a:p>
          <a:p>
            <a:pPr lvl="1">
              <a:lnSpc>
                <a:spcPct val="90000"/>
              </a:lnSpc>
            </a:pPr>
            <a:r>
              <a:rPr lang="en-US" sz="1800" dirty="0"/>
              <a:t>LPDWORD </a:t>
            </a:r>
            <a:r>
              <a:rPr lang="en-US" sz="1800" dirty="0" err="1"/>
              <a:t>bytesRead</a:t>
            </a:r>
            <a:r>
              <a:rPr lang="en-US" sz="1800" dirty="0"/>
              <a:t>—the number of bytes read during the last read</a:t>
            </a:r>
          </a:p>
          <a:p>
            <a:pPr lvl="1">
              <a:lnSpc>
                <a:spcPct val="90000"/>
              </a:lnSpc>
            </a:pPr>
            <a:r>
              <a:rPr lang="en-US" sz="1800" dirty="0"/>
              <a:t>LPOVERLAPPED </a:t>
            </a:r>
            <a:r>
              <a:rPr lang="en-US" sz="1800" dirty="0" err="1"/>
              <a:t>ovl</a:t>
            </a:r>
            <a:r>
              <a:rPr lang="en-US" sz="1800" dirty="0"/>
              <a:t>—indicates if overlapped I/O is being used</a:t>
            </a:r>
          </a:p>
          <a:p>
            <a:pPr>
              <a:lnSpc>
                <a:spcPct val="90000"/>
              </a:lnSpc>
            </a:pPr>
            <a:endParaRPr lang="en-US" sz="2000" dirty="0"/>
          </a:p>
          <a:p>
            <a:endParaRPr lang="en-US" sz="3600" dirty="0"/>
          </a:p>
        </p:txBody>
      </p:sp>
      <p:pic>
        <p:nvPicPr>
          <p:cNvPr id="4" name="Picture 3"/>
          <p:cNvPicPr>
            <a:picLocks noChangeAspect="1" noChangeArrowheads="1"/>
          </p:cNvPicPr>
          <p:nvPr/>
        </p:nvPicPr>
        <p:blipFill>
          <a:blip r:embed="rId3"/>
          <a:srcRect l="1031" t="29628" r="1031" b="29379"/>
          <a:stretch>
            <a:fillRect/>
          </a:stretch>
        </p:blipFill>
        <p:spPr bwMode="auto">
          <a:xfrm>
            <a:off x="3035822" y="2252142"/>
            <a:ext cx="6732587" cy="2112963"/>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1688267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Implementation</a:t>
            </a:r>
          </a:p>
        </p:txBody>
      </p:sp>
      <p:sp>
        <p:nvSpPr>
          <p:cNvPr id="3" name="Content Placeholder 2"/>
          <p:cNvSpPr>
            <a:spLocks noGrp="1"/>
          </p:cNvSpPr>
          <p:nvPr>
            <p:ph idx="1"/>
          </p:nvPr>
        </p:nvSpPr>
        <p:spPr/>
        <p:txBody>
          <a:bodyPr>
            <a:normAutofit lnSpcReduction="10000"/>
          </a:bodyPr>
          <a:lstStyle/>
          <a:p>
            <a:r>
              <a:rPr lang="en-US" sz="2400" dirty="0"/>
              <a:t>Typically, a number associated with each system call</a:t>
            </a:r>
          </a:p>
          <a:p>
            <a:pPr lvl="1"/>
            <a:r>
              <a:rPr lang="en-US" sz="2200" dirty="0"/>
              <a:t>System-call interface maintains a table indexed according to these numbers</a:t>
            </a:r>
          </a:p>
          <a:p>
            <a:pPr lvl="1"/>
            <a:endParaRPr lang="en-US" sz="600" dirty="0"/>
          </a:p>
          <a:p>
            <a:endParaRPr lang="en-US" sz="2400" dirty="0"/>
          </a:p>
          <a:p>
            <a:r>
              <a:rPr lang="en-US" sz="2400" dirty="0"/>
              <a:t>The system call interface invokes intended system call in OS kernel and returns status of the system call and any return values</a:t>
            </a:r>
          </a:p>
          <a:p>
            <a:endParaRPr lang="en-US" sz="800" dirty="0"/>
          </a:p>
          <a:p>
            <a:endParaRPr lang="en-US" sz="2400" dirty="0"/>
          </a:p>
          <a:p>
            <a:r>
              <a:rPr lang="en-US" sz="2400" dirty="0"/>
              <a:t>The caller need know nothing about how the system call is implemented</a:t>
            </a:r>
          </a:p>
          <a:p>
            <a:pPr lvl="1"/>
            <a:r>
              <a:rPr lang="en-US" sz="2200" dirty="0"/>
              <a:t>Just needs to obey API and understand what OS will do as a result call</a:t>
            </a:r>
          </a:p>
          <a:p>
            <a:pPr lvl="1"/>
            <a:r>
              <a:rPr lang="en-US" sz="2200" dirty="0"/>
              <a:t>Most details of  OS interface hidden from programmer by API  </a:t>
            </a:r>
          </a:p>
          <a:p>
            <a:pPr marL="1085850" lvl="2"/>
            <a:r>
              <a:rPr lang="en-US" dirty="0"/>
              <a:t>Managed by run-time support library (set of functions built into libraries included with compiler)</a:t>
            </a:r>
          </a:p>
          <a:p>
            <a:endParaRPr lang="en-US" sz="2400" dirty="0"/>
          </a:p>
        </p:txBody>
      </p:sp>
    </p:spTree>
    <p:extLst>
      <p:ext uri="{BB962C8B-B14F-4D97-AF65-F5344CB8AC3E}">
        <p14:creationId xmlns:p14="http://schemas.microsoft.com/office/powerpoint/2010/main" val="384882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 System Call – OS Relationship</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279577" y="1628800"/>
            <a:ext cx="7759019" cy="4752528"/>
          </a:xfrm>
          <a:prstGeom prst="rect">
            <a:avLst/>
          </a:prstGeom>
          <a:noFill/>
          <a:ln w="9525">
            <a:noFill/>
            <a:miter lim="800000"/>
            <a:headEnd/>
            <a:tailEnd/>
          </a:ln>
        </p:spPr>
      </p:pic>
    </p:spTree>
    <p:extLst>
      <p:ext uri="{BB962C8B-B14F-4D97-AF65-F5344CB8AC3E}">
        <p14:creationId xmlns:p14="http://schemas.microsoft.com/office/powerpoint/2010/main" val="1443827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 Library Example</a:t>
            </a:r>
          </a:p>
        </p:txBody>
      </p:sp>
      <p:sp>
        <p:nvSpPr>
          <p:cNvPr id="3" name="Content Placeholder 2"/>
          <p:cNvSpPr>
            <a:spLocks noGrp="1"/>
          </p:cNvSpPr>
          <p:nvPr>
            <p:ph idx="1"/>
          </p:nvPr>
        </p:nvSpPr>
        <p:spPr>
          <a:xfrm>
            <a:off x="1158240" y="1600202"/>
            <a:ext cx="3929648" cy="4525963"/>
          </a:xfrm>
        </p:spPr>
        <p:txBody>
          <a:bodyPr/>
          <a:lstStyle/>
          <a:p>
            <a:r>
              <a:rPr lang="en-US" sz="2400" dirty="0"/>
              <a:t>C program invoking </a:t>
            </a:r>
            <a:r>
              <a:rPr lang="en-US" sz="2400" dirty="0" err="1"/>
              <a:t>printf</a:t>
            </a:r>
            <a:r>
              <a:rPr lang="en-US" sz="2400" dirty="0"/>
              <a:t>() library call, which calls write() system call</a:t>
            </a:r>
          </a:p>
          <a:p>
            <a:endParaRPr lang="en-US" dirty="0"/>
          </a:p>
        </p:txBody>
      </p:sp>
      <p:pic>
        <p:nvPicPr>
          <p:cNvPr id="4" name="Picture 3"/>
          <p:cNvPicPr>
            <a:picLocks noChangeAspect="1" noChangeArrowheads="1"/>
          </p:cNvPicPr>
          <p:nvPr/>
        </p:nvPicPr>
        <p:blipFill>
          <a:blip r:embed="rId2"/>
          <a:srcRect l="18286" t="2666" r="17346" b="1784"/>
          <a:stretch>
            <a:fillRect/>
          </a:stretch>
        </p:blipFill>
        <p:spPr bwMode="auto">
          <a:xfrm>
            <a:off x="6296628" y="1555488"/>
            <a:ext cx="4983948" cy="5257888"/>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114658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Parameter Passing</a:t>
            </a:r>
          </a:p>
        </p:txBody>
      </p:sp>
      <p:sp>
        <p:nvSpPr>
          <p:cNvPr id="3" name="Content Placeholder 2"/>
          <p:cNvSpPr>
            <a:spLocks noGrp="1"/>
          </p:cNvSpPr>
          <p:nvPr>
            <p:ph idx="1"/>
          </p:nvPr>
        </p:nvSpPr>
        <p:spPr/>
        <p:txBody>
          <a:bodyPr>
            <a:normAutofit lnSpcReduction="10000"/>
          </a:bodyPr>
          <a:lstStyle/>
          <a:p>
            <a:pPr>
              <a:lnSpc>
                <a:spcPct val="90000"/>
              </a:lnSpc>
            </a:pPr>
            <a:r>
              <a:rPr lang="en-US" sz="2400" dirty="0"/>
              <a:t>Often, more information is required than simply identity of desired system call</a:t>
            </a:r>
          </a:p>
          <a:p>
            <a:pPr lvl="1">
              <a:lnSpc>
                <a:spcPct val="90000"/>
              </a:lnSpc>
            </a:pPr>
            <a:r>
              <a:rPr lang="en-US" sz="2000" dirty="0"/>
              <a:t>Exact type and amount of information vary according to OS and call</a:t>
            </a:r>
          </a:p>
          <a:p>
            <a:pPr lvl="1">
              <a:lnSpc>
                <a:spcPct val="90000"/>
              </a:lnSpc>
            </a:pPr>
            <a:endParaRPr lang="en-US" sz="1000" dirty="0"/>
          </a:p>
          <a:p>
            <a:pPr>
              <a:lnSpc>
                <a:spcPct val="90000"/>
              </a:lnSpc>
            </a:pPr>
            <a:endParaRPr lang="en-US" sz="2400" dirty="0"/>
          </a:p>
          <a:p>
            <a:pPr>
              <a:lnSpc>
                <a:spcPct val="90000"/>
              </a:lnSpc>
            </a:pPr>
            <a:r>
              <a:rPr lang="en-US" sz="2400" dirty="0"/>
              <a:t>Three general methods used to pass parameters to the OS</a:t>
            </a:r>
          </a:p>
          <a:p>
            <a:pPr lvl="1">
              <a:lnSpc>
                <a:spcPct val="90000"/>
              </a:lnSpc>
            </a:pPr>
            <a:r>
              <a:rPr lang="en-US" sz="2000" dirty="0"/>
              <a:t>Simplest:  pass the parameters in </a:t>
            </a:r>
            <a:r>
              <a:rPr lang="en-US" sz="2000" i="1" dirty="0"/>
              <a:t>registers</a:t>
            </a:r>
          </a:p>
          <a:p>
            <a:pPr marL="1085850" lvl="2"/>
            <a:r>
              <a:rPr lang="en-US" dirty="0"/>
              <a:t> In some cases, may be more parameters than registers</a:t>
            </a:r>
          </a:p>
          <a:p>
            <a:pPr lvl="1">
              <a:lnSpc>
                <a:spcPct val="90000"/>
              </a:lnSpc>
            </a:pPr>
            <a:r>
              <a:rPr lang="en-US" sz="2000" dirty="0"/>
              <a:t>Parameters stored in a </a:t>
            </a:r>
            <a:r>
              <a:rPr lang="en-US" sz="2000" i="1" dirty="0"/>
              <a:t>block, </a:t>
            </a:r>
            <a:r>
              <a:rPr lang="en-US" sz="2000" dirty="0"/>
              <a:t>or table, in memory, and address of block passed as a parameter in a register </a:t>
            </a:r>
          </a:p>
          <a:p>
            <a:pPr marL="1085850" lvl="2"/>
            <a:r>
              <a:rPr lang="en-US" dirty="0"/>
              <a:t>This approach taken by Linux and Solaris</a:t>
            </a:r>
          </a:p>
          <a:p>
            <a:pPr lvl="1">
              <a:lnSpc>
                <a:spcPct val="90000"/>
              </a:lnSpc>
            </a:pPr>
            <a:r>
              <a:rPr lang="en-US" sz="2000" dirty="0"/>
              <a:t>Parameters placed, or </a:t>
            </a:r>
            <a:r>
              <a:rPr lang="en-US" sz="2000" i="1" dirty="0"/>
              <a:t>pushed, </a:t>
            </a:r>
            <a:r>
              <a:rPr lang="en-US" sz="2000" dirty="0"/>
              <a:t>onto the </a:t>
            </a:r>
            <a:r>
              <a:rPr lang="en-US" sz="2000" i="1" dirty="0"/>
              <a:t>stack </a:t>
            </a:r>
            <a:r>
              <a:rPr lang="en-US" sz="2000" dirty="0"/>
              <a:t>by the program and </a:t>
            </a:r>
            <a:r>
              <a:rPr lang="en-US" sz="2000" i="1" dirty="0"/>
              <a:t>popped </a:t>
            </a:r>
            <a:r>
              <a:rPr lang="en-US" sz="2000" dirty="0"/>
              <a:t>off the stack by the operating system</a:t>
            </a:r>
          </a:p>
          <a:p>
            <a:pPr lvl="1">
              <a:lnSpc>
                <a:spcPct val="90000"/>
              </a:lnSpc>
            </a:pPr>
            <a:r>
              <a:rPr lang="en-US" sz="2000" dirty="0"/>
              <a:t>Block and stack methods do not limit the number or length of parameters being passed</a:t>
            </a:r>
          </a:p>
          <a:p>
            <a:pPr lvl="1">
              <a:lnSpc>
                <a:spcPct val="90000"/>
              </a:lnSpc>
            </a:pPr>
            <a:endParaRPr lang="en-US" sz="2000" dirty="0"/>
          </a:p>
          <a:p>
            <a:endParaRPr lang="en-US" dirty="0"/>
          </a:p>
        </p:txBody>
      </p:sp>
    </p:spTree>
    <p:extLst>
      <p:ext uri="{BB962C8B-B14F-4D97-AF65-F5344CB8AC3E}">
        <p14:creationId xmlns:p14="http://schemas.microsoft.com/office/powerpoint/2010/main" val="3429069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Passing via Table</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063553" y="1700808"/>
            <a:ext cx="8776433" cy="4608512"/>
          </a:xfrm>
          <a:prstGeom prst="rect">
            <a:avLst/>
          </a:prstGeom>
          <a:noFill/>
          <a:ln w="9525">
            <a:noFill/>
            <a:miter lim="800000"/>
            <a:headEnd/>
            <a:tailEnd/>
          </a:ln>
        </p:spPr>
      </p:pic>
    </p:spTree>
    <p:extLst>
      <p:ext uri="{BB962C8B-B14F-4D97-AF65-F5344CB8AC3E}">
        <p14:creationId xmlns:p14="http://schemas.microsoft.com/office/powerpoint/2010/main" val="2902791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85000" lnSpcReduction="20000"/>
          </a:bodyPr>
          <a:lstStyle/>
          <a:p>
            <a:r>
              <a:rPr lang="en-US" dirty="0"/>
              <a:t>Process control</a:t>
            </a:r>
          </a:p>
          <a:p>
            <a:pPr lvl="1"/>
            <a:r>
              <a:rPr lang="en-US" dirty="0"/>
              <a:t>end, abort</a:t>
            </a:r>
          </a:p>
          <a:p>
            <a:pPr lvl="1"/>
            <a:r>
              <a:rPr lang="en-US" dirty="0"/>
              <a:t>load, execute</a:t>
            </a:r>
          </a:p>
          <a:p>
            <a:pPr lvl="1"/>
            <a:r>
              <a:rPr lang="en-US" dirty="0"/>
              <a:t>create process, terminate process</a:t>
            </a:r>
          </a:p>
          <a:p>
            <a:pPr lvl="1"/>
            <a:r>
              <a:rPr lang="en-US" dirty="0"/>
              <a:t>get process attributes, set process attributes</a:t>
            </a:r>
          </a:p>
          <a:p>
            <a:pPr lvl="1"/>
            <a:r>
              <a:rPr lang="en-US" dirty="0"/>
              <a:t>wait for time</a:t>
            </a:r>
          </a:p>
          <a:p>
            <a:pPr lvl="1"/>
            <a:r>
              <a:rPr lang="en-US" dirty="0"/>
              <a:t>wait event, signal event</a:t>
            </a:r>
          </a:p>
          <a:p>
            <a:pPr lvl="1"/>
            <a:r>
              <a:rPr lang="en-US" dirty="0"/>
              <a:t>allocate and free memory</a:t>
            </a:r>
          </a:p>
          <a:p>
            <a:endParaRPr lang="en-US" dirty="0"/>
          </a:p>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endParaRPr lang="en-US" dirty="0"/>
          </a:p>
        </p:txBody>
      </p:sp>
    </p:spTree>
    <p:extLst>
      <p:ext uri="{BB962C8B-B14F-4D97-AF65-F5344CB8AC3E}">
        <p14:creationId xmlns:p14="http://schemas.microsoft.com/office/powerpoint/2010/main" val="1086595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p:txBody>
          <a:bodyPr>
            <a:normAutofit fontScale="62500" lnSpcReduction="20000"/>
          </a:bodyPr>
          <a:lstStyle/>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endParaRPr lang="en-US" dirty="0"/>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endParaRPr lang="en-US" dirty="0"/>
          </a:p>
          <a:p>
            <a:r>
              <a:rPr lang="en-US" dirty="0"/>
              <a:t>Communications</a:t>
            </a:r>
          </a:p>
          <a:p>
            <a:pPr lvl="1"/>
            <a:r>
              <a:rPr lang="en-US" dirty="0"/>
              <a:t>create, delete communication connection</a:t>
            </a:r>
          </a:p>
          <a:p>
            <a:pPr lvl="1"/>
            <a:r>
              <a:rPr lang="en-US" dirty="0"/>
              <a:t>send, receive messages</a:t>
            </a:r>
          </a:p>
          <a:p>
            <a:pPr lvl="1"/>
            <a:r>
              <a:rPr lang="en-US" dirty="0"/>
              <a:t>transfer status information</a:t>
            </a:r>
          </a:p>
          <a:p>
            <a:pPr lvl="1"/>
            <a:r>
              <a:rPr lang="en-US" dirty="0"/>
              <a:t>attach and detach remote devices</a:t>
            </a:r>
          </a:p>
          <a:p>
            <a:endParaRPr lang="en-US" dirty="0"/>
          </a:p>
        </p:txBody>
      </p:sp>
    </p:spTree>
    <p:extLst>
      <p:ext uri="{BB962C8B-B14F-4D97-AF65-F5344CB8AC3E}">
        <p14:creationId xmlns:p14="http://schemas.microsoft.com/office/powerpoint/2010/main" val="58949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Common Functions of Interrupts</a:t>
            </a:r>
            <a:endParaRPr lang="en-US" dirty="0"/>
          </a:p>
        </p:txBody>
      </p:sp>
      <p:sp>
        <p:nvSpPr>
          <p:cNvPr id="3" name="Content Placeholder 2"/>
          <p:cNvSpPr>
            <a:spLocks noGrp="1"/>
          </p:cNvSpPr>
          <p:nvPr>
            <p:ph idx="1"/>
          </p:nvPr>
        </p:nvSpPr>
        <p:spPr/>
        <p:txBody>
          <a:bodyPr>
            <a:normAutofit/>
          </a:bodyPr>
          <a:lstStyle/>
          <a:p>
            <a:pPr>
              <a:spcAft>
                <a:spcPts val="600"/>
              </a:spcAft>
            </a:pPr>
            <a:r>
              <a:rPr lang="en-US" sz="2200" dirty="0">
                <a:ea typeface="ＭＳ Ｐゴシック" pitchFamily="34" charset="-128"/>
              </a:rPr>
              <a:t>Interrupt transfers control to the interrupt service routine generally, through the </a:t>
            </a:r>
            <a:r>
              <a:rPr lang="en-US" sz="2200" b="1" i="1" dirty="0">
                <a:ea typeface="ＭＳ Ｐゴシック" pitchFamily="34" charset="-128"/>
              </a:rPr>
              <a:t>interrupt vector</a:t>
            </a:r>
            <a:r>
              <a:rPr lang="en-US" sz="2200" dirty="0">
                <a:ea typeface="ＭＳ Ｐゴシック" pitchFamily="34" charset="-128"/>
              </a:rPr>
              <a:t>, which contains the addresses of all the service routines.</a:t>
            </a:r>
          </a:p>
          <a:p>
            <a:pPr>
              <a:spcAft>
                <a:spcPts val="600"/>
              </a:spcAft>
            </a:pPr>
            <a:r>
              <a:rPr lang="en-US" sz="2200" dirty="0">
                <a:ea typeface="ＭＳ Ｐゴシック" pitchFamily="34" charset="-128"/>
              </a:rPr>
              <a:t>Interrupt architecture must save the address of the interrupted instruction.</a:t>
            </a:r>
          </a:p>
          <a:p>
            <a:pPr>
              <a:spcAft>
                <a:spcPts val="600"/>
              </a:spcAft>
            </a:pPr>
            <a:r>
              <a:rPr lang="en-US" sz="2200" dirty="0">
                <a:ea typeface="ＭＳ Ｐゴシック" pitchFamily="34" charset="-128"/>
              </a:rPr>
              <a:t>Incoming interrupts are </a:t>
            </a:r>
            <a:r>
              <a:rPr lang="en-US" sz="2200" i="1" dirty="0">
                <a:ea typeface="ＭＳ Ｐゴシック" pitchFamily="34" charset="-128"/>
              </a:rPr>
              <a:t>disabled</a:t>
            </a:r>
            <a:r>
              <a:rPr lang="en-US" sz="2200" dirty="0">
                <a:ea typeface="ＭＳ Ｐゴシック" pitchFamily="34" charset="-128"/>
              </a:rPr>
              <a:t> while another interrupt is being processed to prevent a </a:t>
            </a:r>
            <a:r>
              <a:rPr lang="en-US" sz="2200" i="1" dirty="0">
                <a:ea typeface="ＭＳ Ｐゴシック" pitchFamily="34" charset="-128"/>
              </a:rPr>
              <a:t>lost interrupt</a:t>
            </a:r>
            <a:r>
              <a:rPr lang="en-US" sz="2200" dirty="0">
                <a:ea typeface="ＭＳ Ｐゴシック" pitchFamily="34" charset="-128"/>
              </a:rPr>
              <a:t>.</a:t>
            </a:r>
          </a:p>
          <a:p>
            <a:pPr>
              <a:spcAft>
                <a:spcPts val="600"/>
              </a:spcAft>
            </a:pPr>
            <a:r>
              <a:rPr lang="en-US" sz="2200" dirty="0">
                <a:ea typeface="ＭＳ Ｐゴシック" pitchFamily="34" charset="-128"/>
              </a:rPr>
              <a:t>A </a:t>
            </a:r>
            <a:r>
              <a:rPr lang="en-US" sz="2200" b="1" i="1" dirty="0">
                <a:ea typeface="ＭＳ Ｐゴシック" pitchFamily="34" charset="-128"/>
              </a:rPr>
              <a:t>trap</a:t>
            </a:r>
            <a:r>
              <a:rPr lang="en-US" sz="2200" dirty="0">
                <a:ea typeface="ＭＳ Ｐゴシック" pitchFamily="34" charset="-128"/>
              </a:rPr>
              <a:t> is a software-generated interrupt caused either by an error or a user request.</a:t>
            </a:r>
          </a:p>
          <a:p>
            <a:pPr>
              <a:spcAft>
                <a:spcPts val="600"/>
              </a:spcAft>
            </a:pPr>
            <a:r>
              <a:rPr lang="en-US" sz="2200" b="1" dirty="0">
                <a:ea typeface="ＭＳ Ｐゴシック" pitchFamily="34" charset="-128"/>
              </a:rPr>
              <a:t>An operating system is </a:t>
            </a:r>
            <a:r>
              <a:rPr lang="en-US" sz="2200" b="1" i="1" dirty="0">
                <a:ea typeface="ＭＳ Ｐゴシック" pitchFamily="34" charset="-128"/>
              </a:rPr>
              <a:t>interrupt</a:t>
            </a:r>
            <a:r>
              <a:rPr lang="en-US" sz="2200" b="1" dirty="0">
                <a:ea typeface="ＭＳ Ｐゴシック" pitchFamily="34" charset="-128"/>
              </a:rPr>
              <a:t> driven.</a:t>
            </a:r>
          </a:p>
          <a:p>
            <a:pPr>
              <a:spcAft>
                <a:spcPts val="600"/>
              </a:spcAft>
            </a:pPr>
            <a:endParaRPr lang="en-US" sz="2000" dirty="0"/>
          </a:p>
        </p:txBody>
      </p:sp>
    </p:spTree>
    <p:extLst>
      <p:ext uri="{BB962C8B-B14F-4D97-AF65-F5344CB8AC3E}">
        <p14:creationId xmlns:p14="http://schemas.microsoft.com/office/powerpoint/2010/main" val="3556155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Windows and </a:t>
            </a:r>
            <a:br>
              <a:rPr lang="en-US" dirty="0"/>
            </a:br>
            <a:r>
              <a:rPr lang="en-US" dirty="0"/>
              <a:t>Unix System Calls</a:t>
            </a:r>
          </a:p>
        </p:txBody>
      </p:sp>
      <p:sp>
        <p:nvSpPr>
          <p:cNvPr id="3" name="Content Placeholder 2"/>
          <p:cNvSpPr>
            <a:spLocks noGrp="1"/>
          </p:cNvSpPr>
          <p:nvPr>
            <p:ph idx="1"/>
          </p:nvPr>
        </p:nvSpPr>
        <p:spPr/>
        <p:txBody>
          <a:bodyPr/>
          <a:lstStyle/>
          <a:p>
            <a:endParaRPr lang="en-US"/>
          </a:p>
        </p:txBody>
      </p:sp>
      <p:pic>
        <p:nvPicPr>
          <p:cNvPr id="4" name="Picture 3" descr="OS8-p61"/>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141593" y="1556793"/>
            <a:ext cx="5638164" cy="5027737"/>
          </a:xfrm>
          <a:prstGeom prst="rect">
            <a:avLst/>
          </a:prstGeom>
          <a:noFill/>
          <a:ln w="9525">
            <a:noFill/>
            <a:miter lim="800000"/>
            <a:headEnd/>
            <a:tailEnd/>
          </a:ln>
        </p:spPr>
      </p:pic>
    </p:spTree>
    <p:extLst>
      <p:ext uri="{BB962C8B-B14F-4D97-AF65-F5344CB8AC3E}">
        <p14:creationId xmlns:p14="http://schemas.microsoft.com/office/powerpoint/2010/main" val="3245429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System Calls: Process Control</a:t>
            </a:r>
            <a:br>
              <a:rPr lang="en-US" dirty="0"/>
            </a:br>
            <a:r>
              <a:rPr lang="en-US" dirty="0"/>
              <a:t>Example: MS-DOS</a:t>
            </a:r>
          </a:p>
        </p:txBody>
      </p:sp>
      <p:sp>
        <p:nvSpPr>
          <p:cNvPr id="3" name="Content Placeholder 2"/>
          <p:cNvSpPr>
            <a:spLocks noGrp="1"/>
          </p:cNvSpPr>
          <p:nvPr>
            <p:ph idx="1"/>
          </p:nvPr>
        </p:nvSpPr>
        <p:spPr/>
        <p:txBody>
          <a:bodyPr/>
          <a:lstStyle/>
          <a:p>
            <a:r>
              <a:rPr lang="en-US" sz="2400" dirty="0"/>
              <a:t>Single-tasking</a:t>
            </a:r>
          </a:p>
          <a:p>
            <a:r>
              <a:rPr lang="en-US" sz="2400" dirty="0"/>
              <a:t>Shell invoked when system booted</a:t>
            </a:r>
          </a:p>
          <a:p>
            <a:r>
              <a:rPr lang="en-US" sz="2400" dirty="0"/>
              <a:t>Simple method to run program</a:t>
            </a:r>
          </a:p>
          <a:p>
            <a:pPr lvl="1"/>
            <a:r>
              <a:rPr lang="en-US" sz="2000" dirty="0"/>
              <a:t>No process created</a:t>
            </a:r>
          </a:p>
          <a:p>
            <a:r>
              <a:rPr lang="en-US" sz="2400" dirty="0"/>
              <a:t>Single memory space</a:t>
            </a:r>
          </a:p>
          <a:p>
            <a:r>
              <a:rPr lang="en-US" sz="2400" dirty="0"/>
              <a:t>Loads program into memory, overwriting all but the kernel</a:t>
            </a:r>
          </a:p>
          <a:p>
            <a:r>
              <a:rPr lang="en-US" sz="2400" dirty="0"/>
              <a:t>Program exit -&gt; shell reloaded</a:t>
            </a:r>
          </a:p>
          <a:p>
            <a:endParaRPr lang="en-US" dirty="0"/>
          </a:p>
        </p:txBody>
      </p:sp>
    </p:spTree>
    <p:extLst>
      <p:ext uri="{BB962C8B-B14F-4D97-AF65-F5344CB8AC3E}">
        <p14:creationId xmlns:p14="http://schemas.microsoft.com/office/powerpoint/2010/main" val="578945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MS-DOS execution</a:t>
            </a:r>
          </a:p>
        </p:txBody>
      </p:sp>
      <p:sp>
        <p:nvSpPr>
          <p:cNvPr id="3" name="Content Placeholder 2"/>
          <p:cNvSpPr>
            <a:spLocks noGrp="1"/>
          </p:cNvSpPr>
          <p:nvPr>
            <p:ph idx="1"/>
          </p:nvPr>
        </p:nvSpPr>
        <p:spPr/>
        <p:txBody>
          <a:bodyPr/>
          <a:lstStyle/>
          <a:p>
            <a:endParaRPr lang="en-US"/>
          </a:p>
        </p:txBody>
      </p:sp>
      <p:pic>
        <p:nvPicPr>
          <p:cNvPr id="4" name="Picture 3" descr="2"/>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359696" y="1700809"/>
            <a:ext cx="5557986" cy="4699563"/>
          </a:xfrm>
          <a:prstGeom prst="rect">
            <a:avLst/>
          </a:prstGeom>
          <a:noFill/>
          <a:ln w="9525">
            <a:noFill/>
            <a:miter lim="800000"/>
            <a:headEnd/>
            <a:tailEnd/>
          </a:ln>
        </p:spPr>
      </p:pic>
    </p:spTree>
    <p:extLst>
      <p:ext uri="{BB962C8B-B14F-4D97-AF65-F5344CB8AC3E}">
        <p14:creationId xmlns:p14="http://schemas.microsoft.com/office/powerpoint/2010/main" val="1325024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Control Example: FreeBSD</a:t>
            </a:r>
          </a:p>
        </p:txBody>
      </p:sp>
      <p:sp>
        <p:nvSpPr>
          <p:cNvPr id="3" name="Content Placeholder 2"/>
          <p:cNvSpPr>
            <a:spLocks noGrp="1"/>
          </p:cNvSpPr>
          <p:nvPr>
            <p:ph idx="1"/>
          </p:nvPr>
        </p:nvSpPr>
        <p:spPr/>
        <p:txBody>
          <a:bodyPr>
            <a:normAutofit/>
          </a:bodyPr>
          <a:lstStyle/>
          <a:p>
            <a:r>
              <a:rPr lang="en-US" dirty="0"/>
              <a:t>Unix variant</a:t>
            </a:r>
          </a:p>
          <a:p>
            <a:r>
              <a:rPr lang="en-US" dirty="0"/>
              <a:t>Multitasking</a:t>
            </a:r>
          </a:p>
          <a:p>
            <a:r>
              <a:rPr lang="en-US" dirty="0"/>
              <a:t>User login -&gt; invoke user’s choice of shell</a:t>
            </a:r>
          </a:p>
          <a:p>
            <a:r>
              <a:rPr lang="en-US" dirty="0"/>
              <a:t>Shell executes fork() system call to create process</a:t>
            </a:r>
          </a:p>
          <a:p>
            <a:pPr lvl="1"/>
            <a:r>
              <a:rPr lang="en-US" dirty="0"/>
              <a:t>Executes exec() to load program into process</a:t>
            </a:r>
          </a:p>
          <a:p>
            <a:pPr lvl="1"/>
            <a:r>
              <a:rPr lang="en-US" dirty="0"/>
              <a:t>Shell waits for process to terminate or continues with user commands</a:t>
            </a:r>
          </a:p>
          <a:p>
            <a:r>
              <a:rPr lang="en-US" dirty="0"/>
              <a:t>Process exits with code of 0 – no error or &gt; 0 – error code</a:t>
            </a:r>
          </a:p>
          <a:p>
            <a:endParaRPr lang="en-US" dirty="0"/>
          </a:p>
          <a:p>
            <a:endParaRPr lang="en-US" dirty="0"/>
          </a:p>
        </p:txBody>
      </p:sp>
    </p:spTree>
    <p:extLst>
      <p:ext uri="{BB962C8B-B14F-4D97-AF65-F5344CB8AC3E}">
        <p14:creationId xmlns:p14="http://schemas.microsoft.com/office/powerpoint/2010/main" val="920205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FreeBSD Running Multiple Programs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l="31691" t="500" r="31691" b="500"/>
          <a:stretch>
            <a:fillRect/>
          </a:stretch>
        </p:blipFill>
        <p:spPr bwMode="auto">
          <a:xfrm>
            <a:off x="4926707" y="1628801"/>
            <a:ext cx="2305050" cy="4676775"/>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198416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Linux system calls</a:t>
            </a:r>
          </a:p>
        </p:txBody>
      </p:sp>
      <p:sp>
        <p:nvSpPr>
          <p:cNvPr id="3" name="Content Placeholder 2"/>
          <p:cNvSpPr>
            <a:spLocks noGrp="1"/>
          </p:cNvSpPr>
          <p:nvPr>
            <p:ph idx="1"/>
          </p:nvPr>
        </p:nvSpPr>
        <p:spPr>
          <a:xfrm>
            <a:off x="838200" y="1825625"/>
            <a:ext cx="5015484" cy="4351338"/>
          </a:xfrm>
        </p:spPr>
        <p:txBody>
          <a:bodyPr>
            <a:normAutofit/>
          </a:bodyPr>
          <a:lstStyle/>
          <a:p>
            <a:r>
              <a:rPr lang="en-US" altLang="zh-TW" sz="2000"/>
              <a:t>Operating systems offer processes running in User Mode </a:t>
            </a:r>
            <a:r>
              <a:rPr lang="en-US" altLang="zh-TW" sz="2000" b="1" i="1"/>
              <a:t>a set of interfaces</a:t>
            </a:r>
            <a:r>
              <a:rPr lang="en-US" altLang="zh-TW" sz="2000"/>
              <a:t> to interact with </a:t>
            </a:r>
            <a:r>
              <a:rPr lang="en-US" altLang="zh-TW" sz="2000" b="1" i="1"/>
              <a:t>hardware devices</a:t>
            </a:r>
            <a:r>
              <a:rPr lang="en-US" altLang="zh-TW" sz="2000"/>
              <a:t> such as </a:t>
            </a:r>
          </a:p>
          <a:p>
            <a:pPr lvl="1"/>
            <a:r>
              <a:rPr lang="en-US" altLang="zh-TW" sz="2000"/>
              <a:t>the </a:t>
            </a:r>
            <a:r>
              <a:rPr lang="en-US" altLang="zh-TW" sz="2000" b="1"/>
              <a:t>CPU</a:t>
            </a:r>
          </a:p>
          <a:p>
            <a:pPr lvl="1"/>
            <a:r>
              <a:rPr lang="en-US" altLang="zh-TW" sz="2000"/>
              <a:t>disks   </a:t>
            </a:r>
          </a:p>
          <a:p>
            <a:pPr lvl="1"/>
            <a:r>
              <a:rPr lang="en-US" altLang="zh-TW" sz="2000"/>
              <a:t>printers.</a:t>
            </a:r>
          </a:p>
          <a:p>
            <a:endParaRPr lang="en-US" altLang="zh-TW" sz="2000" b="1"/>
          </a:p>
          <a:p>
            <a:r>
              <a:rPr lang="en-US" altLang="zh-TW" sz="2000" b="1"/>
              <a:t>Unix</a:t>
            </a:r>
            <a:r>
              <a:rPr lang="en-US" altLang="zh-TW" sz="2000"/>
              <a:t> systems implement most interfaces between </a:t>
            </a:r>
            <a:r>
              <a:rPr lang="en-US" altLang="zh-TW" sz="2000" b="1" i="1"/>
              <a:t>User Mode processes</a:t>
            </a:r>
            <a:r>
              <a:rPr lang="en-US" altLang="zh-TW" sz="2000"/>
              <a:t> and </a:t>
            </a:r>
            <a:r>
              <a:rPr lang="en-US" altLang="zh-TW" sz="2000" b="1" i="1"/>
              <a:t>hardware devices</a:t>
            </a:r>
            <a:r>
              <a:rPr lang="en-US" altLang="zh-TW" sz="2000"/>
              <a:t> by means of </a:t>
            </a:r>
            <a:r>
              <a:rPr lang="en-US" altLang="zh-TW" sz="2000" b="1" i="1"/>
              <a:t>system calls</a:t>
            </a:r>
            <a:r>
              <a:rPr lang="en-US" altLang="zh-TW" sz="2000"/>
              <a:t> issued to the kernel.</a:t>
            </a:r>
            <a:endParaRPr lang="en-US" sz="2000"/>
          </a:p>
        </p:txBody>
      </p:sp>
      <p:pic>
        <p:nvPicPr>
          <p:cNvPr id="5" name="Picture 4">
            <a:extLst>
              <a:ext uri="{FF2B5EF4-FFF2-40B4-BE49-F238E27FC236}">
                <a16:creationId xmlns:a16="http://schemas.microsoft.com/office/drawing/2014/main" id="{5702F8D8-4769-D640-906F-7928954525C5}"/>
              </a:ext>
            </a:extLst>
          </p:cNvPr>
          <p:cNvPicPr>
            <a:picLocks noChangeAspect="1"/>
          </p:cNvPicPr>
          <p:nvPr/>
        </p:nvPicPr>
        <p:blipFill rotWithShape="1">
          <a:blip r:embed="rId2"/>
          <a:srcRect l="3887" r="8152" b="-2"/>
          <a:stretch/>
        </p:blipFill>
        <p:spPr>
          <a:xfrm>
            <a:off x="6338316" y="1904281"/>
            <a:ext cx="5074070" cy="4272681"/>
          </a:xfrm>
          <a:prstGeom prst="rect">
            <a:avLst/>
          </a:prstGeom>
        </p:spPr>
      </p:pic>
    </p:spTree>
    <p:extLst>
      <p:ext uri="{BB962C8B-B14F-4D97-AF65-F5344CB8AC3E}">
        <p14:creationId xmlns:p14="http://schemas.microsoft.com/office/powerpoint/2010/main" val="4046559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POSIX APIs vs. System Calls</a:t>
            </a:r>
            <a:endParaRPr lang="en-US" dirty="0"/>
          </a:p>
        </p:txBody>
      </p:sp>
      <p:sp>
        <p:nvSpPr>
          <p:cNvPr id="3" name="Content Placeholder 2"/>
          <p:cNvSpPr>
            <a:spLocks noGrp="1"/>
          </p:cNvSpPr>
          <p:nvPr>
            <p:ph idx="1"/>
          </p:nvPr>
        </p:nvSpPr>
        <p:spPr/>
        <p:txBody>
          <a:bodyPr>
            <a:normAutofit/>
          </a:bodyPr>
          <a:lstStyle/>
          <a:p>
            <a:r>
              <a:rPr lang="en-US" dirty="0"/>
              <a:t>An </a:t>
            </a:r>
            <a:r>
              <a:rPr lang="en-US" i="1" dirty="0"/>
              <a:t>application programmer interface</a:t>
            </a:r>
            <a:r>
              <a:rPr lang="en-US" dirty="0"/>
              <a:t> (API) is a function definition that specifies how to obtain a given service.</a:t>
            </a:r>
          </a:p>
          <a:p>
            <a:endParaRPr lang="en-US" dirty="0"/>
          </a:p>
          <a:p>
            <a:endParaRPr lang="en-US" dirty="0"/>
          </a:p>
          <a:p>
            <a:r>
              <a:rPr lang="en-US" dirty="0"/>
              <a:t>A </a:t>
            </a:r>
            <a:r>
              <a:rPr lang="en-US" i="1" dirty="0"/>
              <a:t>system call </a:t>
            </a:r>
            <a:r>
              <a:rPr lang="en-US" dirty="0"/>
              <a:t>is an explicit request to the kernel made via a software interrupt.</a:t>
            </a:r>
          </a:p>
          <a:p>
            <a:endParaRPr lang="en-US" dirty="0"/>
          </a:p>
        </p:txBody>
      </p:sp>
    </p:spTree>
    <p:extLst>
      <p:ext uri="{BB962C8B-B14F-4D97-AF65-F5344CB8AC3E}">
        <p14:creationId xmlns:p14="http://schemas.microsoft.com/office/powerpoint/2010/main" val="296315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From a Wrapper Routine to a System Call</a:t>
            </a:r>
            <a:endParaRPr lang="en-US" dirty="0"/>
          </a:p>
        </p:txBody>
      </p:sp>
      <p:sp>
        <p:nvSpPr>
          <p:cNvPr id="3" name="Content Placeholder 2"/>
          <p:cNvSpPr>
            <a:spLocks noGrp="1"/>
          </p:cNvSpPr>
          <p:nvPr>
            <p:ph idx="1"/>
          </p:nvPr>
        </p:nvSpPr>
        <p:spPr/>
        <p:txBody>
          <a:bodyPr>
            <a:normAutofit/>
          </a:bodyPr>
          <a:lstStyle/>
          <a:p>
            <a:r>
              <a:rPr lang="en-US" sz="2400" dirty="0"/>
              <a:t>Unix systems include several libraries of functions that provide APIs to programmers. </a:t>
            </a:r>
          </a:p>
          <a:p>
            <a:endParaRPr lang="en-US" sz="2400" dirty="0"/>
          </a:p>
          <a:p>
            <a:r>
              <a:rPr lang="en-US" sz="2400" dirty="0"/>
              <a:t>Some of the APIs defined by the </a:t>
            </a:r>
            <a:r>
              <a:rPr lang="en-US" sz="2400" b="1" i="1" dirty="0" err="1"/>
              <a:t>libc</a:t>
            </a:r>
            <a:r>
              <a:rPr lang="en-US" sz="2400" dirty="0"/>
              <a:t> standard C library refer to wrapper routines (routines whose only purpose is to issue a system call).</a:t>
            </a:r>
          </a:p>
          <a:p>
            <a:endParaRPr lang="en-US" sz="2400" dirty="0"/>
          </a:p>
          <a:p>
            <a:r>
              <a:rPr lang="en-US" sz="2400" dirty="0"/>
              <a:t>Usually, each system call has a corresponding wrapper routine, which defines the API that application programs should employ. </a:t>
            </a:r>
          </a:p>
          <a:p>
            <a:endParaRPr lang="en-US" sz="2400" dirty="0"/>
          </a:p>
        </p:txBody>
      </p:sp>
    </p:spTree>
    <p:extLst>
      <p:ext uri="{BB962C8B-B14F-4D97-AF65-F5344CB8AC3E}">
        <p14:creationId xmlns:p14="http://schemas.microsoft.com/office/powerpoint/2010/main" val="2768187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t>API</a:t>
            </a:r>
            <a:r>
              <a:rPr lang="en-US" altLang="zh-TW" dirty="0"/>
              <a:t>s and System Calls</a:t>
            </a:r>
            <a:endParaRPr lang="en-US" dirty="0"/>
          </a:p>
        </p:txBody>
      </p:sp>
      <p:sp>
        <p:nvSpPr>
          <p:cNvPr id="3" name="Content Placeholder 2"/>
          <p:cNvSpPr>
            <a:spLocks noGrp="1"/>
          </p:cNvSpPr>
          <p:nvPr>
            <p:ph idx="1"/>
          </p:nvPr>
        </p:nvSpPr>
        <p:spPr/>
        <p:txBody>
          <a:bodyPr/>
          <a:lstStyle/>
          <a:p>
            <a:r>
              <a:rPr lang="en-US" altLang="zh-TW" dirty="0"/>
              <a:t>An </a:t>
            </a:r>
            <a:r>
              <a:rPr lang="en-US" altLang="zh-TW" b="1" dirty="0"/>
              <a:t>API</a:t>
            </a:r>
            <a:r>
              <a:rPr lang="en-US" altLang="zh-TW" dirty="0"/>
              <a:t> does not necessarily correspond to a specific system call. </a:t>
            </a:r>
          </a:p>
          <a:p>
            <a:pPr lvl="1"/>
            <a:r>
              <a:rPr lang="en-US" altLang="zh-TW" dirty="0"/>
              <a:t>First of all, the </a:t>
            </a:r>
            <a:r>
              <a:rPr lang="en-US" altLang="zh-TW" b="1" dirty="0"/>
              <a:t>API</a:t>
            </a:r>
            <a:r>
              <a:rPr lang="en-US" altLang="zh-TW" dirty="0"/>
              <a:t> could offer its services directly in User Mode. (For something abstract such as math functions, there may be no reason to make system calls.) </a:t>
            </a:r>
          </a:p>
          <a:p>
            <a:pPr lvl="1"/>
            <a:r>
              <a:rPr lang="en-US" altLang="zh-TW" dirty="0"/>
              <a:t>Second, a single </a:t>
            </a:r>
            <a:r>
              <a:rPr lang="en-US" altLang="zh-TW" b="1" dirty="0"/>
              <a:t>API</a:t>
            </a:r>
            <a:r>
              <a:rPr lang="en-US" altLang="zh-TW" dirty="0"/>
              <a:t> function could make several system calls.</a:t>
            </a:r>
          </a:p>
          <a:p>
            <a:pPr lvl="1"/>
            <a:r>
              <a:rPr lang="en-US" altLang="zh-TW" dirty="0"/>
              <a:t>Moreover, several </a:t>
            </a:r>
            <a:r>
              <a:rPr lang="en-US" altLang="zh-TW" b="1" dirty="0"/>
              <a:t>API</a:t>
            </a:r>
            <a:r>
              <a:rPr lang="en-US" altLang="zh-TW" dirty="0"/>
              <a:t> functions could make the same system call, but wrap extra functionality around it. </a:t>
            </a:r>
          </a:p>
          <a:p>
            <a:endParaRPr lang="en-US" dirty="0"/>
          </a:p>
        </p:txBody>
      </p:sp>
    </p:spTree>
    <p:extLst>
      <p:ext uri="{BB962C8B-B14F-4D97-AF65-F5344CB8AC3E}">
        <p14:creationId xmlns:p14="http://schemas.microsoft.com/office/powerpoint/2010/main" val="103861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Example of Different APIs Issuing the Same System Call</a:t>
            </a:r>
            <a:endParaRPr lang="en-US" dirty="0"/>
          </a:p>
        </p:txBody>
      </p:sp>
      <p:sp>
        <p:nvSpPr>
          <p:cNvPr id="3" name="Content Placeholder 2"/>
          <p:cNvSpPr>
            <a:spLocks noGrp="1"/>
          </p:cNvSpPr>
          <p:nvPr>
            <p:ph idx="1"/>
          </p:nvPr>
        </p:nvSpPr>
        <p:spPr/>
        <p:txBody>
          <a:bodyPr>
            <a:normAutofit/>
          </a:bodyPr>
          <a:lstStyle/>
          <a:p>
            <a:r>
              <a:rPr lang="en-US" sz="2400" dirty="0"/>
              <a:t>In Linux, the </a:t>
            </a:r>
            <a:r>
              <a:rPr lang="en-US" sz="2400" i="1" dirty="0" err="1"/>
              <a:t>malloc</a:t>
            </a:r>
            <a:r>
              <a:rPr lang="en-US" sz="2400" i="1" dirty="0"/>
              <a:t>( )</a:t>
            </a:r>
            <a:r>
              <a:rPr lang="en-US" sz="2400" dirty="0"/>
              <a:t>, </a:t>
            </a:r>
            <a:r>
              <a:rPr lang="en-US" sz="2400" i="1" dirty="0" err="1"/>
              <a:t>calloc</a:t>
            </a:r>
            <a:r>
              <a:rPr lang="en-US" sz="2400" i="1" dirty="0"/>
              <a:t>( )</a:t>
            </a:r>
            <a:r>
              <a:rPr lang="en-US" sz="2400" dirty="0"/>
              <a:t>, and</a:t>
            </a:r>
            <a:r>
              <a:rPr lang="en-US" sz="2400" i="1" dirty="0"/>
              <a:t> free( )</a:t>
            </a:r>
            <a:r>
              <a:rPr lang="en-US" sz="2400" dirty="0"/>
              <a:t> APIs are implemented in the </a:t>
            </a:r>
            <a:r>
              <a:rPr lang="en-US" sz="2400" i="1" dirty="0" err="1"/>
              <a:t>libc</a:t>
            </a:r>
            <a:r>
              <a:rPr lang="en-US" sz="2400" dirty="0"/>
              <a:t> library. </a:t>
            </a:r>
          </a:p>
          <a:p>
            <a:endParaRPr lang="en-US" sz="2400" dirty="0"/>
          </a:p>
          <a:p>
            <a:r>
              <a:rPr lang="en-US" sz="2400" dirty="0"/>
              <a:t>The code in this library keeps track of the allocation and deallocation requests and uses the </a:t>
            </a:r>
            <a:r>
              <a:rPr lang="en-US" sz="2400" i="1" dirty="0" err="1"/>
              <a:t>brk</a:t>
            </a:r>
            <a:r>
              <a:rPr lang="en-US" sz="2400" i="1" dirty="0"/>
              <a:t>( )</a:t>
            </a:r>
            <a:r>
              <a:rPr lang="en-US" sz="2400" dirty="0"/>
              <a:t> system call to enlarge or shrink the process heap.</a:t>
            </a:r>
          </a:p>
          <a:p>
            <a:endParaRPr lang="en-US" sz="2400" dirty="0"/>
          </a:p>
          <a:p>
            <a:r>
              <a:rPr lang="en-US" sz="2400" dirty="0"/>
              <a:t>  Linux defines a set of seven macros  called  _syscall0 through _syscall6.</a:t>
            </a:r>
          </a:p>
          <a:p>
            <a:endParaRPr lang="en-US" sz="2400" dirty="0"/>
          </a:p>
          <a:p>
            <a:r>
              <a:rPr lang="en-US" sz="2400" dirty="0"/>
              <a:t>Example: _syscall3(</a:t>
            </a:r>
            <a:r>
              <a:rPr lang="en-US" sz="2400" dirty="0" err="1"/>
              <a:t>int,write,int,fd,const</a:t>
            </a:r>
            <a:r>
              <a:rPr lang="en-US" sz="2400" dirty="0"/>
              <a:t> char *,</a:t>
            </a:r>
            <a:r>
              <a:rPr lang="en-US" sz="2400" dirty="0" err="1"/>
              <a:t>buf,unsigned</a:t>
            </a:r>
            <a:r>
              <a:rPr lang="en-US" sz="2400" dirty="0"/>
              <a:t> </a:t>
            </a:r>
            <a:r>
              <a:rPr lang="en-US" sz="2400" dirty="0" err="1"/>
              <a:t>int,count</a:t>
            </a:r>
            <a:r>
              <a:rPr lang="en-US" sz="2400" dirty="0"/>
              <a:t>)</a:t>
            </a:r>
          </a:p>
          <a:p>
            <a:endParaRPr lang="en-US" sz="2400" dirty="0"/>
          </a:p>
        </p:txBody>
      </p:sp>
    </p:spTree>
    <p:extLst>
      <p:ext uri="{BB962C8B-B14F-4D97-AF65-F5344CB8AC3E}">
        <p14:creationId xmlns:p14="http://schemas.microsoft.com/office/powerpoint/2010/main" val="135581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Controller Interrupting</a:t>
            </a:r>
            <a:endParaRPr lang="en-US" dirty="0"/>
          </a:p>
        </p:txBody>
      </p:sp>
      <p:sp>
        <p:nvSpPr>
          <p:cNvPr id="3" name="Content Placeholder 2"/>
          <p:cNvSpPr>
            <a:spLocks noGrp="1"/>
          </p:cNvSpPr>
          <p:nvPr>
            <p:ph idx="1"/>
          </p:nvPr>
        </p:nvSpPr>
        <p:spPr/>
        <p:txBody>
          <a:bodyPr>
            <a:normAutofit/>
          </a:bodyPr>
          <a:lstStyle/>
          <a:p>
            <a:r>
              <a:rPr lang="en-US" sz="2200" dirty="0">
                <a:ea typeface="ＭＳ Ｐゴシック" pitchFamily="34" charset="-128"/>
              </a:rPr>
              <a:t>To start I/O operation, CPU loads the appropriate registers within the device controller</a:t>
            </a:r>
          </a:p>
          <a:p>
            <a:r>
              <a:rPr lang="en-US" sz="2200" dirty="0">
                <a:ea typeface="ＭＳ Ｐゴシック" pitchFamily="34" charset="-128"/>
              </a:rPr>
              <a:t>The device controller examines the contents of these registers to determine what action to take.</a:t>
            </a:r>
          </a:p>
          <a:p>
            <a:r>
              <a:rPr lang="en-US" sz="2200" dirty="0">
                <a:ea typeface="ＭＳ Ｐゴシック" pitchFamily="34" charset="-128"/>
              </a:rPr>
              <a:t>If it s a read operation the controller transfers the data into local buffer.</a:t>
            </a:r>
          </a:p>
          <a:p>
            <a:r>
              <a:rPr lang="en-US" sz="2200" dirty="0">
                <a:ea typeface="ＭＳ Ｐゴシック" pitchFamily="34" charset="-128"/>
              </a:rPr>
              <a:t>Then it informs the CPU  through interrupt. </a:t>
            </a:r>
          </a:p>
          <a:p>
            <a:r>
              <a:rPr lang="en-US" sz="2200" dirty="0">
                <a:ea typeface="ＭＳ Ｐゴシック" pitchFamily="34" charset="-128"/>
              </a:rPr>
              <a:t>The operating system preserves the state of the CPU by storing registers and the program counter.</a:t>
            </a:r>
          </a:p>
          <a:p>
            <a:endParaRPr lang="en-US" sz="2200" dirty="0"/>
          </a:p>
        </p:txBody>
      </p:sp>
    </p:spTree>
    <p:extLst>
      <p:ext uri="{BB962C8B-B14F-4D97-AF65-F5344CB8AC3E}">
        <p14:creationId xmlns:p14="http://schemas.microsoft.com/office/powerpoint/2010/main" val="3015990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The Return Value of a Wrapper Routine</a:t>
            </a:r>
            <a:endParaRPr lang="en-US" dirty="0"/>
          </a:p>
        </p:txBody>
      </p:sp>
      <p:sp>
        <p:nvSpPr>
          <p:cNvPr id="3" name="Content Placeholder 2"/>
          <p:cNvSpPr>
            <a:spLocks noGrp="1"/>
          </p:cNvSpPr>
          <p:nvPr>
            <p:ph idx="1"/>
          </p:nvPr>
        </p:nvSpPr>
        <p:spPr/>
        <p:txBody>
          <a:bodyPr>
            <a:noAutofit/>
          </a:bodyPr>
          <a:lstStyle/>
          <a:p>
            <a:r>
              <a:rPr lang="en-US" sz="2400" dirty="0"/>
              <a:t>Most wrapper routines return an integer value, whose meaning depends on the corresponding system call. </a:t>
            </a:r>
          </a:p>
          <a:p>
            <a:r>
              <a:rPr lang="en-US" sz="2400" dirty="0"/>
              <a:t>A return value of -1 usually indicates that the kernel was unable to satisfy the process request. </a:t>
            </a:r>
          </a:p>
          <a:p>
            <a:r>
              <a:rPr lang="en-US" sz="2400" dirty="0"/>
              <a:t>A failure in the system call handler may be caused by</a:t>
            </a:r>
          </a:p>
          <a:p>
            <a:pPr lvl="1"/>
            <a:r>
              <a:rPr lang="en-US" sz="2000" dirty="0"/>
              <a:t>invalid parameters</a:t>
            </a:r>
          </a:p>
          <a:p>
            <a:pPr lvl="1"/>
            <a:r>
              <a:rPr lang="en-US" sz="2000" dirty="0"/>
              <a:t>a lack of available resources</a:t>
            </a:r>
          </a:p>
          <a:p>
            <a:pPr lvl="1"/>
            <a:r>
              <a:rPr lang="en-US" sz="2000" dirty="0"/>
              <a:t>hardware problems, and so on. </a:t>
            </a:r>
          </a:p>
          <a:p>
            <a:r>
              <a:rPr lang="en-US" sz="2400" dirty="0"/>
              <a:t>The specific error code is contained in the </a:t>
            </a:r>
            <a:r>
              <a:rPr lang="en-US" sz="2400" b="1" i="1" dirty="0" err="1"/>
              <a:t>errno</a:t>
            </a:r>
            <a:r>
              <a:rPr lang="en-US" sz="2400" dirty="0"/>
              <a:t> variable, which is defined in the </a:t>
            </a:r>
            <a:r>
              <a:rPr lang="en-US" sz="2400" i="1" dirty="0" err="1"/>
              <a:t>libc</a:t>
            </a:r>
            <a:r>
              <a:rPr lang="en-US" sz="2400" dirty="0"/>
              <a:t> library.</a:t>
            </a:r>
          </a:p>
          <a:p>
            <a:endParaRPr lang="en-US" sz="2400" dirty="0"/>
          </a:p>
        </p:txBody>
      </p:sp>
    </p:spTree>
    <p:extLst>
      <p:ext uri="{BB962C8B-B14F-4D97-AF65-F5344CB8AC3E}">
        <p14:creationId xmlns:p14="http://schemas.microsoft.com/office/powerpoint/2010/main" val="2264571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Execution Flow of a System Call</a:t>
            </a:r>
            <a:endParaRPr lang="en-US" dirty="0"/>
          </a:p>
        </p:txBody>
      </p:sp>
      <p:sp>
        <p:nvSpPr>
          <p:cNvPr id="3" name="Content Placeholder 2"/>
          <p:cNvSpPr>
            <a:spLocks noGrp="1"/>
          </p:cNvSpPr>
          <p:nvPr>
            <p:ph idx="1"/>
          </p:nvPr>
        </p:nvSpPr>
        <p:spPr/>
        <p:txBody>
          <a:bodyPr>
            <a:normAutofit/>
          </a:bodyPr>
          <a:lstStyle/>
          <a:p>
            <a:r>
              <a:rPr lang="en-US" sz="2400" dirty="0"/>
              <a:t>When a User Mode process invokes a system call, the CPU switches to Kernel Mode and starts the execution of a kernel function. </a:t>
            </a:r>
          </a:p>
          <a:p>
            <a:endParaRPr lang="en-US" sz="2400" dirty="0"/>
          </a:p>
          <a:p>
            <a:r>
              <a:rPr lang="en-US" sz="2400" dirty="0"/>
              <a:t>As we will see in the next section, in the 80x86 architecture a Linux system call can be invoked in two different ways. </a:t>
            </a:r>
          </a:p>
          <a:p>
            <a:endParaRPr lang="en-US" sz="2400" dirty="0"/>
          </a:p>
          <a:p>
            <a:r>
              <a:rPr lang="en-US" sz="2400" dirty="0"/>
              <a:t>The net result of both methods, however, is a jump to an assembly language function called the system call handler.</a:t>
            </a:r>
          </a:p>
          <a:p>
            <a:endParaRPr lang="en-US" sz="2400" dirty="0"/>
          </a:p>
        </p:txBody>
      </p:sp>
    </p:spTree>
    <p:extLst>
      <p:ext uri="{BB962C8B-B14F-4D97-AF65-F5344CB8AC3E}">
        <p14:creationId xmlns:p14="http://schemas.microsoft.com/office/powerpoint/2010/main" val="3087443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System Call Number</a:t>
            </a:r>
            <a:endParaRPr lang="en-US" dirty="0"/>
          </a:p>
        </p:txBody>
      </p:sp>
      <p:sp>
        <p:nvSpPr>
          <p:cNvPr id="3" name="Content Placeholder 2"/>
          <p:cNvSpPr>
            <a:spLocks noGrp="1"/>
          </p:cNvSpPr>
          <p:nvPr>
            <p:ph idx="1"/>
          </p:nvPr>
        </p:nvSpPr>
        <p:spPr/>
        <p:txBody>
          <a:bodyPr>
            <a:normAutofit/>
          </a:bodyPr>
          <a:lstStyle/>
          <a:p>
            <a:r>
              <a:rPr lang="en-US" dirty="0"/>
              <a:t>Because the kernel implements many different system calls, the User Mode process must pass a parameter called the system call number to identify the required system call.</a:t>
            </a:r>
          </a:p>
          <a:p>
            <a:endParaRPr lang="en-US" dirty="0"/>
          </a:p>
          <a:p>
            <a:r>
              <a:rPr lang="en-US" dirty="0"/>
              <a:t>The </a:t>
            </a:r>
            <a:r>
              <a:rPr lang="en-US" b="1" i="1" dirty="0" err="1"/>
              <a:t>eax</a:t>
            </a:r>
            <a:r>
              <a:rPr lang="en-US" dirty="0"/>
              <a:t> register is used by Linux for this purpose. </a:t>
            </a:r>
          </a:p>
          <a:p>
            <a:endParaRPr lang="en-US" dirty="0"/>
          </a:p>
          <a:p>
            <a:r>
              <a:rPr lang="en-US" dirty="0"/>
              <a:t>Additional parameters are usually passed when invoking a system call.</a:t>
            </a:r>
          </a:p>
          <a:p>
            <a:endParaRPr lang="en-US" dirty="0"/>
          </a:p>
        </p:txBody>
      </p:sp>
    </p:spTree>
    <p:extLst>
      <p:ext uri="{BB962C8B-B14F-4D97-AF65-F5344CB8AC3E}">
        <p14:creationId xmlns:p14="http://schemas.microsoft.com/office/powerpoint/2010/main" val="421419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The Return Value of a System Call</a:t>
            </a:r>
            <a:endParaRPr lang="en-US" dirty="0"/>
          </a:p>
        </p:txBody>
      </p:sp>
      <p:sp>
        <p:nvSpPr>
          <p:cNvPr id="3" name="Content Placeholder 2"/>
          <p:cNvSpPr>
            <a:spLocks noGrp="1"/>
          </p:cNvSpPr>
          <p:nvPr>
            <p:ph idx="1"/>
          </p:nvPr>
        </p:nvSpPr>
        <p:spPr/>
        <p:txBody>
          <a:bodyPr>
            <a:normAutofit/>
          </a:bodyPr>
          <a:lstStyle/>
          <a:p>
            <a:r>
              <a:rPr lang="en-US" altLang="zh-TW" sz="2400" dirty="0"/>
              <a:t>All system calls return an integer value. </a:t>
            </a:r>
          </a:p>
          <a:p>
            <a:r>
              <a:rPr lang="en-US" altLang="zh-TW" sz="2400" u="sng" dirty="0"/>
              <a:t>The conventions for these return values</a:t>
            </a:r>
            <a:r>
              <a:rPr lang="en-US" altLang="zh-TW" sz="2400" dirty="0"/>
              <a:t> are different from </a:t>
            </a:r>
            <a:r>
              <a:rPr lang="en-US" altLang="zh-TW" sz="2400" u="sng" dirty="0"/>
              <a:t>those for wrapper routines</a:t>
            </a:r>
            <a:r>
              <a:rPr lang="en-US" altLang="zh-TW" sz="2400" dirty="0"/>
              <a:t>. In the kernel: </a:t>
            </a:r>
          </a:p>
          <a:p>
            <a:pPr lvl="2"/>
            <a:r>
              <a:rPr lang="en-US" altLang="zh-TW" dirty="0"/>
              <a:t>positive or 0 values denote a successful termination of the system call </a:t>
            </a:r>
          </a:p>
          <a:p>
            <a:pPr lvl="2"/>
            <a:r>
              <a:rPr lang="en-US" altLang="zh-TW" dirty="0"/>
              <a:t>negative values denote an error condition </a:t>
            </a:r>
          </a:p>
          <a:p>
            <a:pPr lvl="3"/>
            <a:r>
              <a:rPr lang="en-US" altLang="zh-TW" dirty="0"/>
              <a:t>In the latter case, the value is the negation of the error code that must be returned to the application program in the </a:t>
            </a:r>
            <a:r>
              <a:rPr lang="en-US" altLang="zh-TW" b="1" dirty="0" err="1">
                <a:solidFill>
                  <a:srgbClr val="009900"/>
                </a:solidFill>
                <a:latin typeface="Courier New" pitchFamily="49" charset="0"/>
              </a:rPr>
              <a:t>errno</a:t>
            </a:r>
            <a:r>
              <a:rPr lang="en-US" altLang="zh-TW" dirty="0"/>
              <a:t> variable. </a:t>
            </a:r>
          </a:p>
          <a:p>
            <a:pPr lvl="1"/>
            <a:r>
              <a:rPr lang="en-US" altLang="zh-TW" dirty="0"/>
              <a:t>The </a:t>
            </a:r>
            <a:r>
              <a:rPr lang="en-US" altLang="zh-TW" b="1" dirty="0" err="1">
                <a:solidFill>
                  <a:srgbClr val="009900"/>
                </a:solidFill>
                <a:latin typeface="Courier New" pitchFamily="49" charset="0"/>
              </a:rPr>
              <a:t>errno</a:t>
            </a:r>
            <a:r>
              <a:rPr lang="en-US" altLang="zh-TW" dirty="0"/>
              <a:t> variable is not set or used by the kernel. Instead, the wrapper routines handle the task of setting this variable after a return from a system call.</a:t>
            </a:r>
            <a:endParaRPr lang="zh-TW" altLang="en-US" dirty="0"/>
          </a:p>
          <a:p>
            <a:endParaRPr lang="en-US" dirty="0"/>
          </a:p>
        </p:txBody>
      </p:sp>
    </p:spTree>
    <p:extLst>
      <p:ext uri="{BB962C8B-B14F-4D97-AF65-F5344CB8AC3E}">
        <p14:creationId xmlns:p14="http://schemas.microsoft.com/office/powerpoint/2010/main" val="3629210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Operations Performed by a System Call</a:t>
            </a:r>
            <a:endParaRPr lang="en-US" dirty="0"/>
          </a:p>
        </p:txBody>
      </p:sp>
      <p:sp>
        <p:nvSpPr>
          <p:cNvPr id="3" name="Content Placeholder 2"/>
          <p:cNvSpPr>
            <a:spLocks noGrp="1"/>
          </p:cNvSpPr>
          <p:nvPr>
            <p:ph idx="1"/>
          </p:nvPr>
        </p:nvSpPr>
        <p:spPr/>
        <p:txBody>
          <a:bodyPr>
            <a:normAutofit/>
          </a:bodyPr>
          <a:lstStyle/>
          <a:p>
            <a:pPr>
              <a:spcAft>
                <a:spcPts val="500"/>
              </a:spcAft>
            </a:pPr>
            <a:r>
              <a:rPr lang="en-US" altLang="zh-TW" dirty="0"/>
              <a:t>The </a:t>
            </a:r>
            <a:r>
              <a:rPr lang="en-US" altLang="zh-TW" b="1" i="1" dirty="0"/>
              <a:t>system call handler</a:t>
            </a:r>
            <a:r>
              <a:rPr lang="en-US" altLang="zh-TW" dirty="0"/>
              <a:t>, which has a structure similar to that of the other </a:t>
            </a:r>
            <a:r>
              <a:rPr lang="en-US" altLang="zh-TW" b="1" i="1" dirty="0"/>
              <a:t>exception handlers</a:t>
            </a:r>
            <a:r>
              <a:rPr lang="en-US" altLang="zh-TW" dirty="0"/>
              <a:t>, performs the following operations:</a:t>
            </a:r>
          </a:p>
          <a:p>
            <a:pPr lvl="1">
              <a:spcAft>
                <a:spcPts val="500"/>
              </a:spcAft>
            </a:pPr>
            <a:r>
              <a:rPr lang="en-US" altLang="zh-TW" dirty="0"/>
              <a:t>*Saves the contents of most registers in the Kernel Mode stack.</a:t>
            </a:r>
          </a:p>
          <a:p>
            <a:pPr lvl="1">
              <a:spcAft>
                <a:spcPts val="500"/>
              </a:spcAft>
            </a:pPr>
            <a:r>
              <a:rPr lang="en-US" altLang="zh-TW" dirty="0"/>
              <a:t>Handles the system call by invoking a corresponding </a:t>
            </a:r>
            <a:r>
              <a:rPr lang="en-US" altLang="zh-TW" b="1" dirty="0"/>
              <a:t>C</a:t>
            </a:r>
            <a:r>
              <a:rPr lang="en-US" altLang="zh-TW" dirty="0"/>
              <a:t> function called the</a:t>
            </a:r>
            <a:r>
              <a:rPr lang="en-US" altLang="zh-TW" b="1" i="1" dirty="0"/>
              <a:t> system call service routine</a:t>
            </a:r>
            <a:r>
              <a:rPr lang="en-US" altLang="zh-TW" dirty="0"/>
              <a:t>.</a:t>
            </a:r>
          </a:p>
          <a:p>
            <a:pPr lvl="1">
              <a:spcAft>
                <a:spcPts val="500"/>
              </a:spcAft>
            </a:pPr>
            <a:r>
              <a:rPr lang="en-US" altLang="zh-TW" dirty="0"/>
              <a:t>*Exits from the handler: </a:t>
            </a:r>
          </a:p>
          <a:p>
            <a:pPr lvl="2">
              <a:spcAft>
                <a:spcPts val="500"/>
              </a:spcAft>
            </a:pPr>
            <a:r>
              <a:rPr lang="en-US" altLang="zh-TW" dirty="0"/>
              <a:t>the registers are loaded with the values saved in the Kernel Mode stack </a:t>
            </a:r>
          </a:p>
          <a:p>
            <a:pPr lvl="2">
              <a:spcAft>
                <a:spcPts val="500"/>
              </a:spcAft>
            </a:pPr>
            <a:r>
              <a:rPr lang="en-US" altLang="zh-TW" dirty="0"/>
              <a:t>the </a:t>
            </a:r>
            <a:r>
              <a:rPr lang="en-US" altLang="zh-TW" b="1" dirty="0"/>
              <a:t>CPU</a:t>
            </a:r>
            <a:r>
              <a:rPr lang="en-US" altLang="zh-TW" dirty="0"/>
              <a:t> is switched back from Kernel Mode to User Mode.</a:t>
            </a:r>
            <a:endParaRPr lang="zh-TW" altLang="en-US" sz="1800" dirty="0"/>
          </a:p>
          <a:p>
            <a:pPr>
              <a:spcAft>
                <a:spcPts val="500"/>
              </a:spcAft>
            </a:pPr>
            <a:endParaRPr lang="en-US" dirty="0"/>
          </a:p>
        </p:txBody>
      </p:sp>
      <p:sp>
        <p:nvSpPr>
          <p:cNvPr id="4" name="Rectangle 3"/>
          <p:cNvSpPr/>
          <p:nvPr/>
        </p:nvSpPr>
        <p:spPr>
          <a:xfrm>
            <a:off x="2063552" y="6228020"/>
            <a:ext cx="7920880" cy="369332"/>
          </a:xfrm>
          <a:prstGeom prst="rect">
            <a:avLst/>
          </a:prstGeom>
        </p:spPr>
        <p:txBody>
          <a:bodyPr wrap="square">
            <a:spAutoFit/>
          </a:bodyPr>
          <a:lstStyle/>
          <a:p>
            <a:r>
              <a:rPr lang="en-US" altLang="zh-TW" dirty="0"/>
              <a:t>*This operation is common to all system calls and is coded in assembly language.</a:t>
            </a:r>
            <a:endParaRPr lang="en-US" dirty="0"/>
          </a:p>
        </p:txBody>
      </p:sp>
    </p:spTree>
    <p:extLst>
      <p:ext uri="{BB962C8B-B14F-4D97-AF65-F5344CB8AC3E}">
        <p14:creationId xmlns:p14="http://schemas.microsoft.com/office/powerpoint/2010/main" val="1574879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Naming Rules of System Call Service Routines</a:t>
            </a:r>
            <a:endParaRPr lang="en-US" dirty="0"/>
          </a:p>
        </p:txBody>
      </p:sp>
      <p:sp>
        <p:nvSpPr>
          <p:cNvPr id="3" name="Content Placeholder 2"/>
          <p:cNvSpPr>
            <a:spLocks noGrp="1"/>
          </p:cNvSpPr>
          <p:nvPr>
            <p:ph idx="1"/>
          </p:nvPr>
        </p:nvSpPr>
        <p:spPr/>
        <p:txBody>
          <a:bodyPr/>
          <a:lstStyle/>
          <a:p>
            <a:r>
              <a:rPr lang="en-US" altLang="zh-TW" dirty="0"/>
              <a:t>The name of the service routine associated with the </a:t>
            </a:r>
            <a:r>
              <a:rPr lang="en-US" altLang="zh-TW" b="1" i="1" u="sng" dirty="0">
                <a:solidFill>
                  <a:srgbClr val="009900"/>
                </a:solidFill>
                <a:latin typeface="Courier New" pitchFamily="49" charset="0"/>
              </a:rPr>
              <a:t>xyz</a:t>
            </a:r>
            <a:r>
              <a:rPr lang="en-US" altLang="zh-TW" b="1" u="sng" dirty="0">
                <a:solidFill>
                  <a:srgbClr val="009900"/>
                </a:solidFill>
                <a:latin typeface="Courier New" pitchFamily="49" charset="0"/>
              </a:rPr>
              <a:t>( )</a:t>
            </a:r>
            <a:r>
              <a:rPr lang="en-US" altLang="zh-TW" u="sng" dirty="0"/>
              <a:t> system call</a:t>
            </a:r>
            <a:r>
              <a:rPr lang="en-US" altLang="zh-TW" dirty="0"/>
              <a:t> is usually </a:t>
            </a:r>
            <a:r>
              <a:rPr lang="en-US" altLang="zh-TW" b="1" dirty="0" err="1">
                <a:solidFill>
                  <a:srgbClr val="009900"/>
                </a:solidFill>
                <a:latin typeface="Courier New" pitchFamily="49" charset="0"/>
              </a:rPr>
              <a:t>sys_</a:t>
            </a:r>
            <a:r>
              <a:rPr lang="en-US" altLang="zh-TW" b="1" i="1" dirty="0" err="1">
                <a:solidFill>
                  <a:srgbClr val="009900"/>
                </a:solidFill>
                <a:latin typeface="Courier New" pitchFamily="49" charset="0"/>
              </a:rPr>
              <a:t>xyz</a:t>
            </a:r>
            <a:r>
              <a:rPr lang="en-US" altLang="zh-TW" b="1" dirty="0">
                <a:solidFill>
                  <a:srgbClr val="009900"/>
                </a:solidFill>
                <a:latin typeface="Courier New" pitchFamily="49" charset="0"/>
              </a:rPr>
              <a:t>( )</a:t>
            </a:r>
            <a:r>
              <a:rPr lang="en-US" altLang="zh-TW" dirty="0"/>
              <a:t>; there are, however, a few exceptions to this rule.</a:t>
            </a:r>
            <a:endParaRPr lang="zh-TW" altLang="en-US" dirty="0"/>
          </a:p>
          <a:p>
            <a:endParaRPr lang="en-US" dirty="0"/>
          </a:p>
        </p:txBody>
      </p:sp>
    </p:spTree>
    <p:extLst>
      <p:ext uri="{BB962C8B-B14F-4D97-AF65-F5344CB8AC3E}">
        <p14:creationId xmlns:p14="http://schemas.microsoft.com/office/powerpoint/2010/main" val="1252586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Control Flow Diagram of a System Call</a:t>
            </a:r>
            <a:endParaRPr lang="en-US" dirty="0"/>
          </a:p>
        </p:txBody>
      </p:sp>
      <p:sp>
        <p:nvSpPr>
          <p:cNvPr id="3" name="Content Placeholder 2"/>
          <p:cNvSpPr>
            <a:spLocks noGrp="1"/>
          </p:cNvSpPr>
          <p:nvPr>
            <p:ph idx="1"/>
          </p:nvPr>
        </p:nvSpPr>
        <p:spPr>
          <a:xfrm>
            <a:off x="1158240" y="4980308"/>
            <a:ext cx="9875520" cy="2121100"/>
          </a:xfrm>
        </p:spPr>
        <p:txBody>
          <a:bodyPr>
            <a:normAutofit/>
          </a:bodyPr>
          <a:lstStyle/>
          <a:p>
            <a:pPr>
              <a:lnSpc>
                <a:spcPct val="80000"/>
              </a:lnSpc>
            </a:pPr>
            <a:r>
              <a:rPr lang="en-US" altLang="zh-TW" sz="2400" dirty="0"/>
              <a:t>The </a:t>
            </a:r>
            <a:r>
              <a:rPr lang="en-US" altLang="zh-TW" sz="2400" b="1" dirty="0">
                <a:solidFill>
                  <a:srgbClr val="FF0000"/>
                </a:solidFill>
                <a:latin typeface="Courier New" pitchFamily="49" charset="0"/>
              </a:rPr>
              <a:t>arrows</a:t>
            </a:r>
            <a:r>
              <a:rPr lang="en-US" altLang="zh-TW" sz="2400" dirty="0"/>
              <a:t> denote the execution flow between the functions. </a:t>
            </a:r>
          </a:p>
          <a:p>
            <a:pPr>
              <a:lnSpc>
                <a:spcPct val="80000"/>
              </a:lnSpc>
            </a:pPr>
            <a:r>
              <a:rPr lang="en-US" altLang="zh-TW" sz="2400" dirty="0"/>
              <a:t>The terms "</a:t>
            </a:r>
            <a:r>
              <a:rPr lang="en-US" altLang="zh-TW" sz="2400" b="1" dirty="0">
                <a:solidFill>
                  <a:srgbClr val="009900"/>
                </a:solidFill>
                <a:latin typeface="Courier New" pitchFamily="49" charset="0"/>
              </a:rPr>
              <a:t>SYSCALL</a:t>
            </a:r>
            <a:r>
              <a:rPr lang="en-US" altLang="zh-TW" sz="2400" dirty="0"/>
              <a:t>" and "</a:t>
            </a:r>
            <a:r>
              <a:rPr lang="en-US" altLang="zh-TW" sz="2400" b="1" dirty="0">
                <a:solidFill>
                  <a:srgbClr val="009900"/>
                </a:solidFill>
                <a:latin typeface="Courier New" pitchFamily="49" charset="0"/>
              </a:rPr>
              <a:t>SYSEXIT</a:t>
            </a:r>
            <a:r>
              <a:rPr lang="en-US" altLang="zh-TW" sz="2400" dirty="0"/>
              <a:t>" are placeholders for the actual assembly language instructions that switch the </a:t>
            </a:r>
            <a:r>
              <a:rPr lang="en-US" altLang="zh-TW" sz="2400" b="1" dirty="0"/>
              <a:t>CPU</a:t>
            </a:r>
            <a:r>
              <a:rPr lang="en-US" altLang="zh-TW" sz="2400" dirty="0"/>
              <a:t>, respectively, from User Mode to Kernel Mode and from Kernel Mode to User Mode. </a:t>
            </a:r>
            <a:endParaRPr lang="zh-TW" altLang="en-US" sz="2400" dirty="0"/>
          </a:p>
        </p:txBody>
      </p:sp>
      <p:pic>
        <p:nvPicPr>
          <p:cNvPr id="4"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87488" y="1556792"/>
            <a:ext cx="8812328" cy="3384376"/>
          </a:xfrm>
          <a:prstGeom prst="rect">
            <a:avLst/>
          </a:prstGeom>
          <a:noFill/>
          <a:ln w="9525">
            <a:noFill/>
            <a:miter lim="800000"/>
            <a:headEnd/>
            <a:tailEnd/>
          </a:ln>
        </p:spPr>
      </p:pic>
    </p:spTree>
    <p:extLst>
      <p:ext uri="{BB962C8B-B14F-4D97-AF65-F5344CB8AC3E}">
        <p14:creationId xmlns:p14="http://schemas.microsoft.com/office/powerpoint/2010/main" val="618526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Control Flow Diagram of a System Call</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2207568" y="1484784"/>
            <a:ext cx="7848872" cy="4962246"/>
          </a:xfrm>
          <a:prstGeom prst="rect">
            <a:avLst/>
          </a:prstGeom>
          <a:solidFill>
            <a:sysClr val="window" lastClr="FFFFFF"/>
          </a:solidFill>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618928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6B1BDC4-3C29-403B-8A57-264014CA33E4}"/>
              </a:ext>
            </a:extLst>
          </p:cNvPr>
          <p:cNvSpPr>
            <a:spLocks noGrp="1" noChangeArrowheads="1"/>
          </p:cNvSpPr>
          <p:nvPr>
            <p:ph type="title"/>
          </p:nvPr>
        </p:nvSpPr>
        <p:spPr/>
        <p:txBody>
          <a:bodyPr/>
          <a:lstStyle/>
          <a:p>
            <a:pPr eaLnBrk="1" hangingPunct="1"/>
            <a:r>
              <a:rPr lang="en-US" altLang="zh-TW"/>
              <a:t>Process Related System Calls</a:t>
            </a:r>
          </a:p>
        </p:txBody>
      </p:sp>
      <p:sp>
        <p:nvSpPr>
          <p:cNvPr id="27651" name="Rectangle 3">
            <a:extLst>
              <a:ext uri="{FF2B5EF4-FFF2-40B4-BE49-F238E27FC236}">
                <a16:creationId xmlns:a16="http://schemas.microsoft.com/office/drawing/2014/main" id="{CB18004A-1395-4B03-841D-E16460646026}"/>
              </a:ext>
            </a:extLst>
          </p:cNvPr>
          <p:cNvSpPr>
            <a:spLocks noGrp="1" noChangeArrowheads="1"/>
          </p:cNvSpPr>
          <p:nvPr>
            <p:ph type="body" idx="1"/>
          </p:nvPr>
        </p:nvSpPr>
        <p:spPr/>
        <p:txBody>
          <a:bodyPr/>
          <a:lstStyle/>
          <a:p>
            <a:pPr eaLnBrk="1" hangingPunct="1"/>
            <a:r>
              <a:rPr lang="en-US" altLang="zh-TW" sz="2600"/>
              <a:t>The UNIX system provides several system calls to </a:t>
            </a:r>
          </a:p>
          <a:p>
            <a:pPr lvl="1" eaLnBrk="1" hangingPunct="1"/>
            <a:r>
              <a:rPr lang="en-US" altLang="zh-TW" sz="2200"/>
              <a:t>create and end program, </a:t>
            </a:r>
          </a:p>
          <a:p>
            <a:pPr lvl="1" eaLnBrk="1" hangingPunct="1"/>
            <a:r>
              <a:rPr lang="en-US" altLang="zh-TW" sz="2200"/>
              <a:t>to  send and receive software interrupts, </a:t>
            </a:r>
          </a:p>
          <a:p>
            <a:pPr lvl="1" eaLnBrk="1" hangingPunct="1"/>
            <a:r>
              <a:rPr lang="en-US" altLang="zh-TW" sz="2200"/>
              <a:t>to allocate memory, and to do other useful jobs for a process.  </a:t>
            </a:r>
          </a:p>
          <a:p>
            <a:pPr eaLnBrk="1" hangingPunct="1"/>
            <a:r>
              <a:rPr lang="en-US" altLang="zh-TW" sz="2600"/>
              <a:t>Four system calls are provided for creating a process, ending a process, and waiting for a process to complete.  </a:t>
            </a:r>
          </a:p>
          <a:p>
            <a:pPr lvl="1" eaLnBrk="1" hangingPunct="1"/>
            <a:r>
              <a:rPr lang="en-US" altLang="zh-TW" sz="2200"/>
              <a:t>These    system calls are fork(), the "exec" family, wait(), and exit().</a:t>
            </a:r>
            <a:endParaRPr lang="zh-TW" altLang="en-US" sz="2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E11BFCF-B2F7-41AA-81E5-4C7680E90BE4}"/>
              </a:ext>
            </a:extLst>
          </p:cNvPr>
          <p:cNvSpPr>
            <a:spLocks noGrp="1" noChangeArrowheads="1"/>
          </p:cNvSpPr>
          <p:nvPr>
            <p:ph type="title"/>
          </p:nvPr>
        </p:nvSpPr>
        <p:spPr/>
        <p:txBody>
          <a:bodyPr/>
          <a:lstStyle/>
          <a:p>
            <a:pPr eaLnBrk="1" hangingPunct="1"/>
            <a:r>
              <a:rPr lang="en-US" altLang="zh-TW"/>
              <a:t>exec() system calls</a:t>
            </a:r>
          </a:p>
        </p:txBody>
      </p:sp>
      <p:sp>
        <p:nvSpPr>
          <p:cNvPr id="28675" name="Rectangle 3">
            <a:extLst>
              <a:ext uri="{FF2B5EF4-FFF2-40B4-BE49-F238E27FC236}">
                <a16:creationId xmlns:a16="http://schemas.microsoft.com/office/drawing/2014/main" id="{942EA91F-7D1F-486E-9ED0-586DC33C362F}"/>
              </a:ext>
            </a:extLst>
          </p:cNvPr>
          <p:cNvSpPr>
            <a:spLocks noGrp="1" noChangeArrowheads="1"/>
          </p:cNvSpPr>
          <p:nvPr>
            <p:ph type="body" idx="1"/>
          </p:nvPr>
        </p:nvSpPr>
        <p:spPr/>
        <p:txBody>
          <a:bodyPr>
            <a:normAutofit lnSpcReduction="10000"/>
          </a:bodyPr>
          <a:lstStyle/>
          <a:p>
            <a:pPr eaLnBrk="1" hangingPunct="1">
              <a:lnSpc>
                <a:spcPct val="80000"/>
              </a:lnSpc>
            </a:pPr>
            <a:r>
              <a:rPr lang="en-US" altLang="zh-TW" sz="1500"/>
              <a:t>The UNIX system calls that transform a executable binary file into a process are the "exec" family of system calls.  The prototypes for these calls are:</a:t>
            </a:r>
          </a:p>
          <a:p>
            <a:pPr lvl="1" eaLnBrk="1" hangingPunct="1">
              <a:lnSpc>
                <a:spcPct val="80000"/>
              </a:lnSpc>
              <a:buFont typeface="Wingdings" panose="05000000000000000000" pitchFamily="2" charset="2"/>
              <a:buNone/>
            </a:pPr>
            <a:r>
              <a:rPr lang="en-US" altLang="zh-TW" sz="1300"/>
              <a:t>     </a:t>
            </a:r>
          </a:p>
          <a:p>
            <a:pPr lvl="1" eaLnBrk="1" hangingPunct="1">
              <a:lnSpc>
                <a:spcPct val="80000"/>
              </a:lnSpc>
              <a:buFont typeface="Wingdings" panose="05000000000000000000" pitchFamily="2" charset="2"/>
              <a:buNone/>
            </a:pPr>
            <a:r>
              <a:rPr lang="en-US" altLang="zh-TW" sz="1300"/>
              <a:t>     int execl(file_name, arg0 [, arg1, ..., argn], NULL)</a:t>
            </a:r>
          </a:p>
          <a:p>
            <a:pPr lvl="1" eaLnBrk="1" hangingPunct="1">
              <a:lnSpc>
                <a:spcPct val="80000"/>
              </a:lnSpc>
              <a:buFont typeface="Wingdings" panose="05000000000000000000" pitchFamily="2" charset="2"/>
              <a:buNone/>
            </a:pPr>
            <a:r>
              <a:rPr lang="en-US" altLang="zh-TW" sz="1300"/>
              <a:t>     char *file_name, *arg0, *arg1, ..., *argn;</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execv(file_name, argv)</a:t>
            </a:r>
          </a:p>
          <a:p>
            <a:pPr lvl="1" eaLnBrk="1" hangingPunct="1">
              <a:lnSpc>
                <a:spcPct val="80000"/>
              </a:lnSpc>
              <a:buFont typeface="Wingdings" panose="05000000000000000000" pitchFamily="2" charset="2"/>
              <a:buNone/>
            </a:pPr>
            <a:r>
              <a:rPr lang="en-US" altLang="zh-TW" sz="1300"/>
              <a:t>     char *file_name, *argv[];</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execle(file_name, arg0 [, arg1, ..., argn], NULL, envp)</a:t>
            </a:r>
          </a:p>
          <a:p>
            <a:pPr lvl="1" eaLnBrk="1" hangingPunct="1">
              <a:lnSpc>
                <a:spcPct val="80000"/>
              </a:lnSpc>
              <a:buFont typeface="Wingdings" panose="05000000000000000000" pitchFamily="2" charset="2"/>
              <a:buNone/>
            </a:pPr>
            <a:r>
              <a:rPr lang="en-US" altLang="zh-TW" sz="1300"/>
              <a:t>     char *file_name, *arg0, *arg1, ..., *argn, *envp[];</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execve(file_name, argv, envp)</a:t>
            </a:r>
          </a:p>
          <a:p>
            <a:pPr lvl="1" eaLnBrk="1" hangingPunct="1">
              <a:lnSpc>
                <a:spcPct val="80000"/>
              </a:lnSpc>
              <a:buFont typeface="Wingdings" panose="05000000000000000000" pitchFamily="2" charset="2"/>
              <a:buNone/>
            </a:pPr>
            <a:r>
              <a:rPr lang="en-US" altLang="zh-TW" sz="1300"/>
              <a:t>     char *file_name, *argv[], *envp[];</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execlp(file_name, arg0 [, arg1, ..., argn], NULL)</a:t>
            </a:r>
          </a:p>
          <a:p>
            <a:pPr lvl="1" eaLnBrk="1" hangingPunct="1">
              <a:lnSpc>
                <a:spcPct val="80000"/>
              </a:lnSpc>
              <a:buFont typeface="Wingdings" panose="05000000000000000000" pitchFamily="2" charset="2"/>
              <a:buNone/>
            </a:pPr>
            <a:r>
              <a:rPr lang="en-US" altLang="zh-TW" sz="1300"/>
              <a:t>     char *file_name, *arg0, *arg1, ..., *argn;</a:t>
            </a:r>
          </a:p>
          <a:p>
            <a:pPr lvl="1" eaLnBrk="1" hangingPunct="1">
              <a:lnSpc>
                <a:spcPct val="80000"/>
              </a:lnSpc>
              <a:buFont typeface="Wingdings" panose="05000000000000000000" pitchFamily="2" charset="2"/>
              <a:buNone/>
            </a:pPr>
            <a:endParaRPr lang="en-US" altLang="zh-TW" sz="1300"/>
          </a:p>
          <a:p>
            <a:pPr lvl="1" eaLnBrk="1" hangingPunct="1">
              <a:lnSpc>
                <a:spcPct val="80000"/>
              </a:lnSpc>
              <a:buFont typeface="Wingdings" panose="05000000000000000000" pitchFamily="2" charset="2"/>
              <a:buNone/>
            </a:pPr>
            <a:r>
              <a:rPr lang="en-US" altLang="zh-TW" sz="1300"/>
              <a:t>     int execvp(file_name, argv)</a:t>
            </a:r>
          </a:p>
          <a:p>
            <a:pPr lvl="1" eaLnBrk="1" hangingPunct="1">
              <a:lnSpc>
                <a:spcPct val="80000"/>
              </a:lnSpc>
              <a:buFont typeface="Wingdings" panose="05000000000000000000" pitchFamily="2" charset="2"/>
              <a:buNone/>
            </a:pPr>
            <a:r>
              <a:rPr lang="en-US" altLang="zh-TW" sz="1300"/>
              <a:t>     char *file_name, *argv[];</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lstStyle/>
          <a:p>
            <a:pPr algn="just"/>
            <a:r>
              <a:rPr lang="en-US" sz="2400" b="1" dirty="0">
                <a:ea typeface="ＭＳ Ｐゴシック" pitchFamily="34" charset="-128"/>
              </a:rPr>
              <a:t>Interrupt handler:</a:t>
            </a:r>
            <a:r>
              <a:rPr lang="en-US" sz="2400" dirty="0">
                <a:ea typeface="ＭＳ Ｐゴシック" pitchFamily="34" charset="-128"/>
              </a:rPr>
              <a:t> The CPU hardware has a wire called interrupt request line; that CPU senses after executing every instruction.</a:t>
            </a:r>
          </a:p>
          <a:p>
            <a:pPr lvl="1" algn="just"/>
            <a:r>
              <a:rPr lang="en-US" sz="2000" dirty="0">
                <a:ea typeface="ＭＳ Ｐゴシック" pitchFamily="34" charset="-128"/>
              </a:rPr>
              <a:t>When a CPU senses a signal, it saves the PC, and PSW on a stack and jump to the interrupt handler routine at a fixed address in memory.</a:t>
            </a:r>
          </a:p>
          <a:p>
            <a:pPr algn="just"/>
            <a:endParaRPr lang="en-US" sz="2400" b="1" dirty="0">
              <a:ea typeface="ＭＳ Ｐゴシック" pitchFamily="34" charset="-128"/>
            </a:endParaRPr>
          </a:p>
          <a:p>
            <a:pPr algn="just"/>
            <a:r>
              <a:rPr lang="en-US" sz="2400" b="1" dirty="0">
                <a:ea typeface="ＭＳ Ｐゴシック" pitchFamily="34" charset="-128"/>
              </a:rPr>
              <a:t>Interrupt vector:</a:t>
            </a:r>
            <a:r>
              <a:rPr lang="en-US" sz="2400" dirty="0">
                <a:ea typeface="ＭＳ Ｐゴシック" pitchFamily="34" charset="-128"/>
              </a:rPr>
              <a:t> It contains the memory addresses of specialized interrupt handlers.</a:t>
            </a:r>
          </a:p>
          <a:p>
            <a:endParaRPr lang="en-US" dirty="0"/>
          </a:p>
        </p:txBody>
      </p:sp>
    </p:spTree>
    <p:extLst>
      <p:ext uri="{BB962C8B-B14F-4D97-AF65-F5344CB8AC3E}">
        <p14:creationId xmlns:p14="http://schemas.microsoft.com/office/powerpoint/2010/main" val="555900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1483402-A1C0-47D4-A65A-3727AB1681C3}"/>
              </a:ext>
            </a:extLst>
          </p:cNvPr>
          <p:cNvSpPr>
            <a:spLocks noGrp="1" noChangeArrowheads="1"/>
          </p:cNvSpPr>
          <p:nvPr>
            <p:ph type="title"/>
          </p:nvPr>
        </p:nvSpPr>
        <p:spPr/>
        <p:txBody>
          <a:bodyPr/>
          <a:lstStyle/>
          <a:p>
            <a:pPr eaLnBrk="1" hangingPunct="1"/>
            <a:r>
              <a:rPr lang="en-US" altLang="zh-TW"/>
              <a:t>exec() system calls (Cont’d)</a:t>
            </a:r>
            <a:endParaRPr lang="zh-TW" altLang="en-US"/>
          </a:p>
        </p:txBody>
      </p:sp>
      <p:sp>
        <p:nvSpPr>
          <p:cNvPr id="29699" name="Rectangle 3">
            <a:extLst>
              <a:ext uri="{FF2B5EF4-FFF2-40B4-BE49-F238E27FC236}">
                <a16:creationId xmlns:a16="http://schemas.microsoft.com/office/drawing/2014/main" id="{281BA75F-6EAD-4AA2-A045-E0174E891D2F}"/>
              </a:ext>
            </a:extLst>
          </p:cNvPr>
          <p:cNvSpPr>
            <a:spLocks noGrp="1" noChangeArrowheads="1"/>
          </p:cNvSpPr>
          <p:nvPr>
            <p:ph type="body" idx="1"/>
          </p:nvPr>
        </p:nvSpPr>
        <p:spPr/>
        <p:txBody>
          <a:bodyPr/>
          <a:lstStyle/>
          <a:p>
            <a:pPr eaLnBrk="1" hangingPunct="1"/>
            <a:r>
              <a:rPr lang="en-US" altLang="zh-TW"/>
              <a:t>Unlike the other system calls and subroutines, a successful exec system call does not return.  Instead, control is given to the executable binary file named as the first argument.  </a:t>
            </a:r>
          </a:p>
          <a:p>
            <a:pPr eaLnBrk="1" hangingPunct="1"/>
            <a:r>
              <a:rPr lang="en-US" altLang="zh-TW"/>
              <a:t>When that file is made into a process, that process replaces the process that executed the exec system call -- a new process is not created.</a:t>
            </a:r>
            <a:endParaRPr lang="zh-TW"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5BEFF2A-672C-4B2F-AEDB-578745C3429D}"/>
              </a:ext>
            </a:extLst>
          </p:cNvPr>
          <p:cNvSpPr>
            <a:spLocks noGrp="1" noChangeArrowheads="1"/>
          </p:cNvSpPr>
          <p:nvPr>
            <p:ph type="title"/>
          </p:nvPr>
        </p:nvSpPr>
        <p:spPr/>
        <p:txBody>
          <a:bodyPr/>
          <a:lstStyle/>
          <a:p>
            <a:pPr eaLnBrk="1" hangingPunct="1"/>
            <a:r>
              <a:rPr lang="en-US" altLang="zh-TW"/>
              <a:t>exec() system calls (Cont’d)</a:t>
            </a:r>
            <a:endParaRPr lang="zh-TW" altLang="en-US"/>
          </a:p>
        </p:txBody>
      </p:sp>
      <p:sp>
        <p:nvSpPr>
          <p:cNvPr id="30723" name="Rectangle 3">
            <a:extLst>
              <a:ext uri="{FF2B5EF4-FFF2-40B4-BE49-F238E27FC236}">
                <a16:creationId xmlns:a16="http://schemas.microsoft.com/office/drawing/2014/main" id="{E6B5153F-0814-42A8-8D75-DFA3A07BD1DC}"/>
              </a:ext>
            </a:extLst>
          </p:cNvPr>
          <p:cNvSpPr>
            <a:spLocks noGrp="1" noChangeArrowheads="1"/>
          </p:cNvSpPr>
          <p:nvPr>
            <p:ph type="body" idx="1"/>
          </p:nvPr>
        </p:nvSpPr>
        <p:spPr/>
        <p:txBody>
          <a:bodyPr/>
          <a:lstStyle/>
          <a:p>
            <a:pPr eaLnBrk="1" hangingPunct="1"/>
            <a:r>
              <a:rPr lang="en-US" altLang="zh-TW"/>
              <a:t>Letters added to the end of exec indicate the type of arguments:</a:t>
            </a:r>
          </a:p>
          <a:p>
            <a:pPr lvl="1" eaLnBrk="1" hangingPunct="1"/>
            <a:r>
              <a:rPr lang="en-US" altLang="zh-TW"/>
              <a:t>l  argn is specified as a list of arguments.</a:t>
            </a:r>
          </a:p>
          <a:p>
            <a:pPr lvl="1" eaLnBrk="1" hangingPunct="1"/>
            <a:r>
              <a:rPr lang="en-US" altLang="zh-TW"/>
              <a:t>v  argv is specified as a vector (array of character pointers).</a:t>
            </a:r>
          </a:p>
          <a:p>
            <a:pPr lvl="1" eaLnBrk="1" hangingPunct="1"/>
            <a:r>
              <a:rPr lang="en-US" altLang="zh-TW"/>
              <a:t>e  environment is specified as an array of character pointers.</a:t>
            </a:r>
          </a:p>
          <a:p>
            <a:pPr lvl="1" eaLnBrk="1" hangingPunct="1"/>
            <a:r>
              <a:rPr lang="en-US" altLang="zh-TW"/>
              <a:t>p  user's PATH is searched for command, and command can be a shell program</a:t>
            </a:r>
            <a:endParaRPr lang="zh-TW"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1AE70CF-27AD-4D2A-8577-A08DC298323F}"/>
              </a:ext>
            </a:extLst>
          </p:cNvPr>
          <p:cNvSpPr>
            <a:spLocks noGrp="1" noChangeArrowheads="1"/>
          </p:cNvSpPr>
          <p:nvPr>
            <p:ph type="title"/>
          </p:nvPr>
        </p:nvSpPr>
        <p:spPr/>
        <p:txBody>
          <a:bodyPr/>
          <a:lstStyle/>
          <a:p>
            <a:pPr eaLnBrk="1" hangingPunct="1"/>
            <a:r>
              <a:rPr lang="en-US" altLang="zh-TW"/>
              <a:t>fork() system call</a:t>
            </a:r>
          </a:p>
        </p:txBody>
      </p:sp>
      <p:sp>
        <p:nvSpPr>
          <p:cNvPr id="31747" name="Rectangle 3">
            <a:extLst>
              <a:ext uri="{FF2B5EF4-FFF2-40B4-BE49-F238E27FC236}">
                <a16:creationId xmlns:a16="http://schemas.microsoft.com/office/drawing/2014/main" id="{2A0A7457-6612-4529-BD18-C03C940314AE}"/>
              </a:ext>
            </a:extLst>
          </p:cNvPr>
          <p:cNvSpPr>
            <a:spLocks noGrp="1" noChangeArrowheads="1"/>
          </p:cNvSpPr>
          <p:nvPr>
            <p:ph type="body" idx="1"/>
          </p:nvPr>
        </p:nvSpPr>
        <p:spPr/>
        <p:txBody>
          <a:bodyPr/>
          <a:lstStyle/>
          <a:p>
            <a:pPr eaLnBrk="1" hangingPunct="1">
              <a:lnSpc>
                <a:spcPct val="90000"/>
              </a:lnSpc>
            </a:pPr>
            <a:r>
              <a:rPr lang="en-US" altLang="zh-TW"/>
              <a:t>To create a new process, you must use the fork() system call.  </a:t>
            </a:r>
          </a:p>
          <a:p>
            <a:pPr lvl="1" eaLnBrk="1" hangingPunct="1">
              <a:lnSpc>
                <a:spcPct val="90000"/>
              </a:lnSpc>
            </a:pPr>
            <a:r>
              <a:rPr lang="en-US" altLang="zh-TW"/>
              <a:t>The prototype for</a:t>
            </a:r>
          </a:p>
          <a:p>
            <a:pPr eaLnBrk="1" hangingPunct="1">
              <a:lnSpc>
                <a:spcPct val="90000"/>
              </a:lnSpc>
              <a:buFont typeface="Wingdings" panose="05000000000000000000" pitchFamily="2" charset="2"/>
              <a:buNone/>
            </a:pPr>
            <a:r>
              <a:rPr lang="en-US" altLang="zh-TW"/>
              <a:t>    </a:t>
            </a:r>
            <a:r>
              <a:rPr lang="en-US" altLang="zh-TW" sz="2400"/>
              <a:t>the fork() system call is:</a:t>
            </a:r>
          </a:p>
          <a:p>
            <a:pPr eaLnBrk="1" hangingPunct="1">
              <a:lnSpc>
                <a:spcPct val="90000"/>
              </a:lnSpc>
              <a:buFont typeface="Wingdings" panose="05000000000000000000" pitchFamily="2" charset="2"/>
              <a:buNone/>
            </a:pPr>
            <a:r>
              <a:rPr lang="en-US" altLang="zh-TW" sz="2400"/>
              <a:t>     int fork()</a:t>
            </a:r>
          </a:p>
          <a:p>
            <a:pPr eaLnBrk="1" hangingPunct="1">
              <a:lnSpc>
                <a:spcPct val="90000"/>
              </a:lnSpc>
            </a:pPr>
            <a:r>
              <a:rPr lang="en-US" altLang="zh-TW"/>
              <a:t>fork() causes the UNIX system to create a new process, called the "child process", with a new process ID.  The </a:t>
            </a:r>
            <a:r>
              <a:rPr lang="en-US" altLang="zh-TW" i="1"/>
              <a:t>contents</a:t>
            </a:r>
            <a:r>
              <a:rPr lang="en-US" altLang="zh-TW"/>
              <a:t> of the child process are identical to the </a:t>
            </a:r>
            <a:r>
              <a:rPr lang="en-US" altLang="zh-TW" i="1"/>
              <a:t>contents</a:t>
            </a:r>
            <a:r>
              <a:rPr lang="en-US" altLang="zh-TW"/>
              <a:t> of the parent process.</a:t>
            </a:r>
            <a:endParaRPr lang="zh-TW"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2CECD5E-ECF7-4545-AED3-7D0EA18D57A8}"/>
              </a:ext>
            </a:extLst>
          </p:cNvPr>
          <p:cNvSpPr>
            <a:spLocks noGrp="1" noChangeArrowheads="1"/>
          </p:cNvSpPr>
          <p:nvPr>
            <p:ph type="title"/>
          </p:nvPr>
        </p:nvSpPr>
        <p:spPr/>
        <p:txBody>
          <a:bodyPr/>
          <a:lstStyle/>
          <a:p>
            <a:pPr eaLnBrk="1" hangingPunct="1"/>
            <a:r>
              <a:rPr lang="en-US" altLang="zh-TW"/>
              <a:t>fork() system call (Cont’d)</a:t>
            </a:r>
            <a:endParaRPr lang="zh-TW" altLang="en-US"/>
          </a:p>
        </p:txBody>
      </p:sp>
      <p:sp>
        <p:nvSpPr>
          <p:cNvPr id="32771" name="Rectangle 3">
            <a:extLst>
              <a:ext uri="{FF2B5EF4-FFF2-40B4-BE49-F238E27FC236}">
                <a16:creationId xmlns:a16="http://schemas.microsoft.com/office/drawing/2014/main" id="{66B714BC-9421-44CA-85D9-93C1F83A2AFE}"/>
              </a:ext>
            </a:extLst>
          </p:cNvPr>
          <p:cNvSpPr>
            <a:spLocks noGrp="1" noChangeArrowheads="1"/>
          </p:cNvSpPr>
          <p:nvPr>
            <p:ph type="body" idx="1"/>
          </p:nvPr>
        </p:nvSpPr>
        <p:spPr/>
        <p:txBody>
          <a:bodyPr/>
          <a:lstStyle/>
          <a:p>
            <a:pPr eaLnBrk="1" hangingPunct="1">
              <a:lnSpc>
                <a:spcPct val="90000"/>
              </a:lnSpc>
            </a:pPr>
            <a:r>
              <a:rPr lang="en-US" altLang="zh-TW" sz="2600"/>
              <a:t>The new process inherits several characteristics of the old process.  Among  the characteristics inherited are:</a:t>
            </a:r>
          </a:p>
          <a:p>
            <a:pPr lvl="1" eaLnBrk="1" hangingPunct="1">
              <a:lnSpc>
                <a:spcPct val="90000"/>
              </a:lnSpc>
            </a:pPr>
            <a:r>
              <a:rPr lang="en-US" altLang="zh-TW" sz="2200"/>
              <a:t>The environment.</a:t>
            </a:r>
          </a:p>
          <a:p>
            <a:pPr lvl="1" eaLnBrk="1" hangingPunct="1">
              <a:lnSpc>
                <a:spcPct val="90000"/>
              </a:lnSpc>
            </a:pPr>
            <a:r>
              <a:rPr lang="en-US" altLang="zh-TW" sz="2200"/>
              <a:t>All signal settings.</a:t>
            </a:r>
          </a:p>
          <a:p>
            <a:pPr lvl="1" eaLnBrk="1" hangingPunct="1">
              <a:lnSpc>
                <a:spcPct val="90000"/>
              </a:lnSpc>
            </a:pPr>
            <a:r>
              <a:rPr lang="en-US" altLang="zh-TW" sz="2200"/>
              <a:t>The set user ID and set group ID status.</a:t>
            </a:r>
          </a:p>
          <a:p>
            <a:pPr lvl="1" eaLnBrk="1" hangingPunct="1">
              <a:lnSpc>
                <a:spcPct val="90000"/>
              </a:lnSpc>
            </a:pPr>
            <a:r>
              <a:rPr lang="en-US" altLang="zh-TW" sz="2200"/>
              <a:t>The time left until an alarm clock signal.</a:t>
            </a:r>
          </a:p>
          <a:p>
            <a:pPr lvl="1" eaLnBrk="1" hangingPunct="1">
              <a:lnSpc>
                <a:spcPct val="90000"/>
              </a:lnSpc>
            </a:pPr>
            <a:r>
              <a:rPr lang="en-US" altLang="zh-TW" sz="2200"/>
              <a:t>The current working directory and the root directory.</a:t>
            </a:r>
          </a:p>
          <a:p>
            <a:pPr lvl="1" eaLnBrk="1" hangingPunct="1">
              <a:lnSpc>
                <a:spcPct val="90000"/>
              </a:lnSpc>
            </a:pPr>
            <a:r>
              <a:rPr lang="en-US" altLang="zh-TW" sz="2200"/>
              <a:t>The file creation mask as established with umask().</a:t>
            </a:r>
          </a:p>
          <a:p>
            <a:pPr eaLnBrk="1" hangingPunct="1">
              <a:lnSpc>
                <a:spcPct val="90000"/>
              </a:lnSpc>
            </a:pPr>
            <a:r>
              <a:rPr lang="en-US" altLang="zh-TW" sz="2600"/>
              <a:t>fork() returns zero in the child process and non-zero (the child's process ID) in the parent process.</a:t>
            </a:r>
            <a:endParaRPr lang="zh-TW" altLang="en-US" sz="2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5CE1D3A-F10D-416F-9162-93517130C43A}"/>
              </a:ext>
            </a:extLst>
          </p:cNvPr>
          <p:cNvSpPr>
            <a:spLocks noGrp="1" noChangeArrowheads="1"/>
          </p:cNvSpPr>
          <p:nvPr>
            <p:ph type="title"/>
          </p:nvPr>
        </p:nvSpPr>
        <p:spPr/>
        <p:txBody>
          <a:bodyPr/>
          <a:lstStyle/>
          <a:p>
            <a:pPr eaLnBrk="1" hangingPunct="1"/>
            <a:r>
              <a:rPr lang="en-US" altLang="zh-TW"/>
              <a:t>wait() system call</a:t>
            </a:r>
          </a:p>
        </p:txBody>
      </p:sp>
      <p:sp>
        <p:nvSpPr>
          <p:cNvPr id="33795" name="Rectangle 3">
            <a:extLst>
              <a:ext uri="{FF2B5EF4-FFF2-40B4-BE49-F238E27FC236}">
                <a16:creationId xmlns:a16="http://schemas.microsoft.com/office/drawing/2014/main" id="{2859D4A3-9E2D-4D43-96A4-08B58241BB1D}"/>
              </a:ext>
            </a:extLst>
          </p:cNvPr>
          <p:cNvSpPr>
            <a:spLocks noGrp="1" noChangeArrowheads="1"/>
          </p:cNvSpPr>
          <p:nvPr>
            <p:ph type="body" idx="1"/>
          </p:nvPr>
        </p:nvSpPr>
        <p:spPr/>
        <p:txBody>
          <a:bodyPr/>
          <a:lstStyle/>
          <a:p>
            <a:pPr eaLnBrk="1" hangingPunct="1"/>
            <a:r>
              <a:rPr lang="en-US" altLang="zh-TW" sz="2600"/>
              <a:t>You can control the execution of child processes by calling wait() in the parent.  </a:t>
            </a:r>
          </a:p>
          <a:p>
            <a:pPr eaLnBrk="1" hangingPunct="1"/>
            <a:r>
              <a:rPr lang="en-US" altLang="zh-TW" sz="2600"/>
              <a:t>wait() forces the parent to suspend execution until the child is finished.  </a:t>
            </a:r>
          </a:p>
          <a:p>
            <a:pPr eaLnBrk="1" hangingPunct="1"/>
            <a:r>
              <a:rPr lang="en-US" altLang="zh-TW" sz="2600"/>
              <a:t>wait() returns the process ID of a child process that finished.</a:t>
            </a:r>
          </a:p>
          <a:p>
            <a:pPr eaLnBrk="1" hangingPunct="1"/>
            <a:r>
              <a:rPr lang="en-US" altLang="zh-TW" sz="2600"/>
              <a:t>If the child finishes before the parent gets around to calling wait(), then when wait() is called by the parent, it will return immediately with the child's process ID.</a:t>
            </a:r>
            <a:endParaRPr lang="zh-TW" altLang="en-US" sz="26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A079A31-11E9-4D50-B66F-F82880690633}"/>
              </a:ext>
            </a:extLst>
          </p:cNvPr>
          <p:cNvSpPr>
            <a:spLocks noGrp="1" noChangeArrowheads="1"/>
          </p:cNvSpPr>
          <p:nvPr>
            <p:ph type="title"/>
          </p:nvPr>
        </p:nvSpPr>
        <p:spPr/>
        <p:txBody>
          <a:bodyPr/>
          <a:lstStyle/>
          <a:p>
            <a:pPr eaLnBrk="1" hangingPunct="1"/>
            <a:r>
              <a:rPr lang="en-US" altLang="zh-TW"/>
              <a:t>wait() system call (Cont’d)</a:t>
            </a:r>
            <a:endParaRPr lang="zh-TW" altLang="en-US"/>
          </a:p>
        </p:txBody>
      </p:sp>
      <p:sp>
        <p:nvSpPr>
          <p:cNvPr id="34819" name="Rectangle 3">
            <a:extLst>
              <a:ext uri="{FF2B5EF4-FFF2-40B4-BE49-F238E27FC236}">
                <a16:creationId xmlns:a16="http://schemas.microsoft.com/office/drawing/2014/main" id="{D777EF96-A994-468C-9DBB-F93E340DDAEB}"/>
              </a:ext>
            </a:extLst>
          </p:cNvPr>
          <p:cNvSpPr>
            <a:spLocks noGrp="1" noChangeArrowheads="1"/>
          </p:cNvSpPr>
          <p:nvPr>
            <p:ph type="body" idx="1"/>
          </p:nvPr>
        </p:nvSpPr>
        <p:spPr/>
        <p:txBody>
          <a:bodyPr/>
          <a:lstStyle/>
          <a:p>
            <a:pPr eaLnBrk="1" hangingPunct="1"/>
            <a:r>
              <a:rPr lang="en-US" altLang="zh-TW"/>
              <a:t>The prototype for the wait() system call is:</a:t>
            </a:r>
          </a:p>
          <a:p>
            <a:pPr eaLnBrk="1" hangingPunct="1">
              <a:buFont typeface="Wingdings" panose="05000000000000000000" pitchFamily="2" charset="2"/>
              <a:buNone/>
            </a:pPr>
            <a:r>
              <a:rPr lang="en-US" altLang="zh-TW"/>
              <a:t>     </a:t>
            </a:r>
            <a:r>
              <a:rPr lang="en-US" altLang="zh-TW" sz="2600"/>
              <a:t>int wait(status)</a:t>
            </a:r>
          </a:p>
          <a:p>
            <a:pPr eaLnBrk="1" hangingPunct="1">
              <a:buFont typeface="Wingdings" panose="05000000000000000000" pitchFamily="2" charset="2"/>
              <a:buNone/>
            </a:pPr>
            <a:r>
              <a:rPr lang="en-US" altLang="zh-TW" sz="2600"/>
              <a:t>     int *status;</a:t>
            </a:r>
          </a:p>
          <a:p>
            <a:pPr eaLnBrk="1" hangingPunct="1"/>
            <a:r>
              <a:rPr lang="en-US" altLang="zh-TW"/>
              <a:t>“status” is a pointer to an integer where the UNIX system stores the value returned by the child process.  wait() returns the process ID of the process that ended.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7DB4E03-13D2-4202-86AC-C4F773111CF1}"/>
              </a:ext>
            </a:extLst>
          </p:cNvPr>
          <p:cNvSpPr>
            <a:spLocks noGrp="1" noChangeArrowheads="1"/>
          </p:cNvSpPr>
          <p:nvPr>
            <p:ph type="title"/>
          </p:nvPr>
        </p:nvSpPr>
        <p:spPr/>
        <p:txBody>
          <a:bodyPr/>
          <a:lstStyle/>
          <a:p>
            <a:pPr eaLnBrk="1" hangingPunct="1"/>
            <a:r>
              <a:rPr lang="en-US" altLang="zh-TW"/>
              <a:t>exit() system call</a:t>
            </a:r>
          </a:p>
        </p:txBody>
      </p:sp>
      <p:sp>
        <p:nvSpPr>
          <p:cNvPr id="35843" name="Rectangle 3">
            <a:extLst>
              <a:ext uri="{FF2B5EF4-FFF2-40B4-BE49-F238E27FC236}">
                <a16:creationId xmlns:a16="http://schemas.microsoft.com/office/drawing/2014/main" id="{03F24B9F-3A7E-4514-B783-687DE772D70C}"/>
              </a:ext>
            </a:extLst>
          </p:cNvPr>
          <p:cNvSpPr>
            <a:spLocks noGrp="1" noChangeArrowheads="1"/>
          </p:cNvSpPr>
          <p:nvPr>
            <p:ph type="body" idx="1"/>
          </p:nvPr>
        </p:nvSpPr>
        <p:spPr/>
        <p:txBody>
          <a:bodyPr/>
          <a:lstStyle/>
          <a:p>
            <a:pPr eaLnBrk="1" hangingPunct="1">
              <a:lnSpc>
                <a:spcPct val="90000"/>
              </a:lnSpc>
            </a:pPr>
            <a:r>
              <a:rPr lang="en-US" altLang="zh-TW" sz="2100"/>
              <a:t>The exit() system call ends a process and returns a value to it parent. </a:t>
            </a:r>
          </a:p>
          <a:p>
            <a:pPr eaLnBrk="1" hangingPunct="1">
              <a:lnSpc>
                <a:spcPct val="90000"/>
              </a:lnSpc>
            </a:pPr>
            <a:r>
              <a:rPr lang="en-US" altLang="zh-TW" sz="2100"/>
              <a:t>The prototype for the exit() system call is:</a:t>
            </a:r>
          </a:p>
          <a:p>
            <a:pPr eaLnBrk="1" hangingPunct="1">
              <a:lnSpc>
                <a:spcPct val="90000"/>
              </a:lnSpc>
              <a:buFont typeface="Wingdings" panose="05000000000000000000" pitchFamily="2" charset="2"/>
              <a:buNone/>
            </a:pPr>
            <a:r>
              <a:rPr lang="en-US" altLang="zh-TW" sz="2100"/>
              <a:t>     </a:t>
            </a:r>
            <a:r>
              <a:rPr lang="en-US" altLang="zh-TW" sz="1900"/>
              <a:t>void exit(status)</a:t>
            </a:r>
          </a:p>
          <a:p>
            <a:pPr eaLnBrk="1" hangingPunct="1">
              <a:lnSpc>
                <a:spcPct val="90000"/>
              </a:lnSpc>
              <a:buFont typeface="Wingdings" panose="05000000000000000000" pitchFamily="2" charset="2"/>
              <a:buNone/>
            </a:pPr>
            <a:r>
              <a:rPr lang="en-US" altLang="zh-TW" sz="1900"/>
              <a:t>     int status;</a:t>
            </a:r>
          </a:p>
          <a:p>
            <a:pPr eaLnBrk="1" hangingPunct="1">
              <a:lnSpc>
                <a:spcPct val="90000"/>
              </a:lnSpc>
            </a:pPr>
            <a:endParaRPr lang="en-US" altLang="zh-TW" sz="1900"/>
          </a:p>
          <a:p>
            <a:pPr eaLnBrk="1" hangingPunct="1">
              <a:lnSpc>
                <a:spcPct val="90000"/>
              </a:lnSpc>
            </a:pPr>
            <a:r>
              <a:rPr lang="en-US" altLang="zh-TW" sz="2100"/>
              <a:t>where status is an integer between 0 and 255.  This number is returned to the parent via wait() as the exit status of the process.</a:t>
            </a:r>
          </a:p>
          <a:p>
            <a:pPr eaLnBrk="1" hangingPunct="1">
              <a:lnSpc>
                <a:spcPct val="90000"/>
              </a:lnSpc>
            </a:pPr>
            <a:r>
              <a:rPr lang="en-US" altLang="zh-TW" sz="2100"/>
              <a:t>By convention, when a process exits with a status of zero that means it didn't encounter any problems; when a process exit with a non-zero status that means it did have problems.</a:t>
            </a:r>
            <a:endParaRPr lang="zh-TW" altLang="en-US" sz="21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30EE6FD-CDDA-4E25-9475-177BA6266EC6}"/>
              </a:ext>
            </a:extLst>
          </p:cNvPr>
          <p:cNvSpPr>
            <a:spLocks noGrp="1" noChangeArrowheads="1"/>
          </p:cNvSpPr>
          <p:nvPr>
            <p:ph type="title"/>
          </p:nvPr>
        </p:nvSpPr>
        <p:spPr/>
        <p:txBody>
          <a:bodyPr/>
          <a:lstStyle/>
          <a:p>
            <a:pPr eaLnBrk="1" hangingPunct="1"/>
            <a:r>
              <a:rPr lang="en-US" altLang="zh-TW"/>
              <a:t>Software Interrupt</a:t>
            </a:r>
          </a:p>
        </p:txBody>
      </p:sp>
      <p:sp>
        <p:nvSpPr>
          <p:cNvPr id="37891" name="Rectangle 3">
            <a:extLst>
              <a:ext uri="{FF2B5EF4-FFF2-40B4-BE49-F238E27FC236}">
                <a16:creationId xmlns:a16="http://schemas.microsoft.com/office/drawing/2014/main" id="{8B657720-87EF-4B80-8144-3D669E09475D}"/>
              </a:ext>
            </a:extLst>
          </p:cNvPr>
          <p:cNvSpPr>
            <a:spLocks noGrp="1" noChangeArrowheads="1"/>
          </p:cNvSpPr>
          <p:nvPr>
            <p:ph type="body" idx="1"/>
          </p:nvPr>
        </p:nvSpPr>
        <p:spPr/>
        <p:txBody>
          <a:bodyPr/>
          <a:lstStyle/>
          <a:p>
            <a:pPr eaLnBrk="1" hangingPunct="1"/>
            <a:r>
              <a:rPr lang="en-US" altLang="zh-TW" sz="2600"/>
              <a:t>The UNIX system provides a facility for sending and receiving software interrupts, also called SIGNALS.  </a:t>
            </a:r>
          </a:p>
          <a:p>
            <a:pPr eaLnBrk="1" hangingPunct="1"/>
            <a:r>
              <a:rPr lang="en-US" altLang="zh-TW" sz="2600"/>
              <a:t>Signals are sent to a process when a predefined condition happens.  </a:t>
            </a:r>
          </a:p>
          <a:p>
            <a:pPr eaLnBrk="1" hangingPunct="1"/>
            <a:r>
              <a:rPr lang="en-US" altLang="zh-TW" sz="2600"/>
              <a:t>The number of signals available is system  dependent. </a:t>
            </a:r>
          </a:p>
          <a:p>
            <a:pPr eaLnBrk="1" hangingPunct="1"/>
            <a:r>
              <a:rPr lang="en-US" altLang="zh-TW" sz="2600"/>
              <a:t>The signal name is defined in /usr/include/sys/signal.h as a manifest  constant.</a:t>
            </a:r>
            <a:endParaRPr lang="zh-TW" altLang="en-US" sz="2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E3C9186-B83E-4ECC-BC56-3255CE7EAAB3}"/>
              </a:ext>
            </a:extLst>
          </p:cNvPr>
          <p:cNvSpPr>
            <a:spLocks noGrp="1" noChangeArrowheads="1"/>
          </p:cNvSpPr>
          <p:nvPr>
            <p:ph type="title"/>
          </p:nvPr>
        </p:nvSpPr>
        <p:spPr/>
        <p:txBody>
          <a:bodyPr/>
          <a:lstStyle/>
          <a:p>
            <a:pPr eaLnBrk="1" hangingPunct="1"/>
            <a:r>
              <a:rPr lang="en-US" altLang="zh-TW"/>
              <a:t>Signal</a:t>
            </a:r>
          </a:p>
        </p:txBody>
      </p:sp>
      <p:sp>
        <p:nvSpPr>
          <p:cNvPr id="38915" name="Rectangle 3">
            <a:extLst>
              <a:ext uri="{FF2B5EF4-FFF2-40B4-BE49-F238E27FC236}">
                <a16:creationId xmlns:a16="http://schemas.microsoft.com/office/drawing/2014/main" id="{2A8B76D2-4371-4B0A-B582-30921DCBEB25}"/>
              </a:ext>
            </a:extLst>
          </p:cNvPr>
          <p:cNvSpPr>
            <a:spLocks noGrp="1" noChangeArrowheads="1"/>
          </p:cNvSpPr>
          <p:nvPr>
            <p:ph type="body" idx="1"/>
          </p:nvPr>
        </p:nvSpPr>
        <p:spPr/>
        <p:txBody>
          <a:bodyPr/>
          <a:lstStyle/>
          <a:p>
            <a:pPr eaLnBrk="1" hangingPunct="1">
              <a:lnSpc>
                <a:spcPct val="90000"/>
              </a:lnSpc>
            </a:pPr>
            <a:r>
              <a:rPr lang="en-US" altLang="zh-TW" sz="2100"/>
              <a:t>Programs can respond to signals three different ways.</a:t>
            </a:r>
          </a:p>
          <a:p>
            <a:pPr lvl="1" eaLnBrk="1" hangingPunct="1">
              <a:lnSpc>
                <a:spcPct val="90000"/>
              </a:lnSpc>
            </a:pPr>
            <a:r>
              <a:rPr lang="en-US" altLang="zh-TW" sz="2000" b="1"/>
              <a:t>Ignore the signal.</a:t>
            </a:r>
            <a:r>
              <a:rPr lang="en-US" altLang="zh-TW" sz="2000"/>
              <a:t>  This means that the program will never be informed of the signal no matter how many times it occurs. The only exception to this      is the SIGKILL signal which can neither be ignored nor caught.</a:t>
            </a:r>
          </a:p>
          <a:p>
            <a:pPr lvl="1" eaLnBrk="1" hangingPunct="1">
              <a:lnSpc>
                <a:spcPct val="90000"/>
              </a:lnSpc>
            </a:pPr>
            <a:r>
              <a:rPr lang="en-US" altLang="zh-TW" sz="2000" b="1"/>
              <a:t>A signal can be set to its default state</a:t>
            </a:r>
            <a:r>
              <a:rPr lang="en-US" altLang="zh-TW" sz="2000"/>
              <a:t>, which means that the process will be ended when it receives that signal.  In addition, if the process receives any of SIGQUIT, SIGILL, SIGIOT, SIGEMT, SIGFPE, SIGBUS, SIGSEGV, or SIGSYS, the UNIX system will produce a core image (core dump), if possible, in the directory where the process was executing when it received the program-ending signal.</a:t>
            </a:r>
          </a:p>
          <a:p>
            <a:pPr lvl="1" eaLnBrk="1" hangingPunct="1">
              <a:lnSpc>
                <a:spcPct val="90000"/>
              </a:lnSpc>
            </a:pPr>
            <a:r>
              <a:rPr lang="en-US" altLang="zh-TW" sz="2000" b="1"/>
              <a:t>Catch the signal</a:t>
            </a:r>
            <a:r>
              <a:rPr lang="en-US" altLang="zh-TW" sz="2000"/>
              <a:t>.  When the signal occurs, the UNIX system will transfer control to a previously defined subroutine where it can respond to the signal as is appropriate for the program.</a:t>
            </a:r>
            <a:endParaRPr lang="zh-TW"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4EDE13CE-4DEA-4219-A721-6FCB5CC05D4F}"/>
              </a:ext>
            </a:extLst>
          </p:cNvPr>
          <p:cNvSpPr>
            <a:spLocks noChangeArrowheads="1"/>
          </p:cNvSpPr>
          <p:nvPr/>
        </p:nvSpPr>
        <p:spPr bwMode="auto">
          <a:xfrm>
            <a:off x="1981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3900" b="1">
                <a:solidFill>
                  <a:schemeClr val="tx2"/>
                </a:solidFill>
              </a:rPr>
              <a:t>Signal</a:t>
            </a:r>
            <a:endParaRPr lang="zh-TW" altLang="en-US" sz="3900" b="1">
              <a:solidFill>
                <a:schemeClr val="tx2"/>
              </a:solidFill>
            </a:endParaRPr>
          </a:p>
        </p:txBody>
      </p:sp>
      <p:sp>
        <p:nvSpPr>
          <p:cNvPr id="39939" name="Rectangle 5">
            <a:extLst>
              <a:ext uri="{FF2B5EF4-FFF2-40B4-BE49-F238E27FC236}">
                <a16:creationId xmlns:a16="http://schemas.microsoft.com/office/drawing/2014/main" id="{1275E268-A235-42A4-8245-D59C7BC6FC40}"/>
              </a:ext>
            </a:extLst>
          </p:cNvPr>
          <p:cNvSpPr>
            <a:spLocks noChangeArrowheads="1"/>
          </p:cNvSpPr>
          <p:nvPr/>
        </p:nvSpPr>
        <p:spPr bwMode="auto">
          <a:xfrm>
            <a:off x="1981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新細明體" panose="02020500000000000000" pitchFamily="18" charset="-120"/>
              </a:defRPr>
            </a:lvl1pPr>
            <a:lvl2pPr marL="692150" indent="-347663"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tx2"/>
              </a:buClr>
              <a:buSzPct val="70000"/>
              <a:buFont typeface="Wingdings" panose="05000000000000000000" pitchFamily="2" charset="2"/>
              <a:buChar char="l"/>
            </a:pPr>
            <a:r>
              <a:rPr lang="en-US" altLang="zh-TW" sz="3000"/>
              <a:t>Related system calls</a:t>
            </a:r>
          </a:p>
          <a:p>
            <a:pPr lvl="1" eaLnBrk="1" hangingPunct="1">
              <a:spcBef>
                <a:spcPct val="20000"/>
              </a:spcBef>
              <a:buClr>
                <a:schemeClr val="accent2"/>
              </a:buClr>
              <a:buSzPct val="70000"/>
              <a:buFont typeface="Wingdings" panose="05000000000000000000" pitchFamily="2" charset="2"/>
              <a:buChar char="l"/>
            </a:pPr>
            <a:r>
              <a:rPr lang="en-US" altLang="zh-TW" sz="2600"/>
              <a:t>signal</a:t>
            </a:r>
          </a:p>
          <a:p>
            <a:pPr lvl="1" eaLnBrk="1" hangingPunct="1">
              <a:spcBef>
                <a:spcPct val="20000"/>
              </a:spcBef>
              <a:buClr>
                <a:schemeClr val="accent2"/>
              </a:buClr>
              <a:buSzPct val="70000"/>
              <a:buFont typeface="Wingdings" panose="05000000000000000000" pitchFamily="2" charset="2"/>
              <a:buChar char="l"/>
            </a:pPr>
            <a:r>
              <a:rPr lang="en-US" altLang="zh-TW" sz="2600"/>
              <a:t>kill</a:t>
            </a:r>
          </a:p>
          <a:p>
            <a:pPr lvl="1" eaLnBrk="1" hangingPunct="1">
              <a:spcBef>
                <a:spcPct val="20000"/>
              </a:spcBef>
              <a:buClr>
                <a:schemeClr val="accent2"/>
              </a:buClr>
              <a:buSzPct val="70000"/>
              <a:buFont typeface="Wingdings" panose="05000000000000000000" pitchFamily="2" charset="2"/>
              <a:buChar char="l"/>
            </a:pPr>
            <a:r>
              <a:rPr lang="en-US" altLang="zh-TW" sz="2600"/>
              <a:t>alarm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Interrupt Handling</a:t>
            </a:r>
            <a:endParaRPr lang="en-US" dirty="0"/>
          </a:p>
        </p:txBody>
      </p:sp>
      <p:sp>
        <p:nvSpPr>
          <p:cNvPr id="3" name="Content Placeholder 2"/>
          <p:cNvSpPr>
            <a:spLocks noGrp="1"/>
          </p:cNvSpPr>
          <p:nvPr>
            <p:ph idx="1"/>
          </p:nvPr>
        </p:nvSpPr>
        <p:spPr/>
        <p:txBody>
          <a:bodyPr>
            <a:noAutofit/>
          </a:bodyPr>
          <a:lstStyle/>
          <a:p>
            <a:pPr algn="just"/>
            <a:r>
              <a:rPr lang="en-US" sz="2000" dirty="0"/>
              <a:t>Interrupts allow devices to notify the CPU when they have data to transfer or when an operation is complete, allowing the CPU to perform other duties when no I/O transfers need its immediate attention.</a:t>
            </a:r>
          </a:p>
          <a:p>
            <a:pPr algn="just"/>
            <a:r>
              <a:rPr lang="en-US" sz="2000" dirty="0"/>
              <a:t>The CPU has an </a:t>
            </a:r>
            <a:r>
              <a:rPr lang="en-US" sz="2000" b="1" i="1" dirty="0"/>
              <a:t>interrupt-request line</a:t>
            </a:r>
            <a:r>
              <a:rPr lang="en-US" sz="2000" dirty="0"/>
              <a:t> that is sensed after every instruction.</a:t>
            </a:r>
          </a:p>
          <a:p>
            <a:pPr lvl="1" algn="just"/>
            <a:r>
              <a:rPr lang="en-US" sz="2000" dirty="0"/>
              <a:t>A device's controller </a:t>
            </a:r>
            <a:r>
              <a:rPr lang="en-US" sz="2000" b="1" i="1" dirty="0"/>
              <a:t>raises</a:t>
            </a:r>
            <a:r>
              <a:rPr lang="en-US" sz="2000" dirty="0"/>
              <a:t> an interrupt by asserting a signal on the interrupt request line.</a:t>
            </a:r>
          </a:p>
          <a:p>
            <a:pPr lvl="1" algn="just"/>
            <a:r>
              <a:rPr lang="en-US" sz="2000" dirty="0"/>
              <a:t>The CPU then performs a state save, and transfers control to the </a:t>
            </a:r>
            <a:r>
              <a:rPr lang="en-US" sz="2000" b="1" i="1" dirty="0"/>
              <a:t>interrupt handler</a:t>
            </a:r>
            <a:r>
              <a:rPr lang="en-US" sz="2000" dirty="0"/>
              <a:t> routine at a fixed address in memory. ( The CPU </a:t>
            </a:r>
            <a:r>
              <a:rPr lang="en-US" sz="2000" b="1" i="1" dirty="0"/>
              <a:t>catches</a:t>
            </a:r>
            <a:r>
              <a:rPr lang="en-US" sz="2000" dirty="0"/>
              <a:t> the interrupt and </a:t>
            </a:r>
            <a:r>
              <a:rPr lang="en-US" sz="2000" b="1" i="1" dirty="0"/>
              <a:t>dispatches</a:t>
            </a:r>
            <a:r>
              <a:rPr lang="en-US" sz="2000" dirty="0"/>
              <a:t> the interrupt handler. )</a:t>
            </a:r>
          </a:p>
          <a:p>
            <a:pPr lvl="1" algn="just"/>
            <a:r>
              <a:rPr lang="en-US" sz="2000" dirty="0"/>
              <a:t>The interrupt handler determines the cause of the interrupt, performs the necessary processing, performs a state restore, and executes a </a:t>
            </a:r>
            <a:r>
              <a:rPr lang="en-US" sz="2000" b="1" i="1" dirty="0"/>
              <a:t>return from interrupt</a:t>
            </a:r>
            <a:r>
              <a:rPr lang="en-US" sz="2000" dirty="0"/>
              <a:t> instruction to return control to the CPU. ( The interrupt handler </a:t>
            </a:r>
            <a:r>
              <a:rPr lang="en-US" sz="2000" b="1" i="1" dirty="0"/>
              <a:t>clears</a:t>
            </a:r>
            <a:r>
              <a:rPr lang="en-US" sz="2000" dirty="0"/>
              <a:t> the interrupt by servicing the device. )</a:t>
            </a:r>
          </a:p>
          <a:p>
            <a:pPr lvl="2" algn="just"/>
            <a:r>
              <a:rPr lang="en-US" sz="1600" dirty="0"/>
              <a:t>( Note that the state restored does not need to be the same state as the one that was saved when the interrupt went off. )</a:t>
            </a:r>
          </a:p>
          <a:p>
            <a:pPr marL="0" indent="0" algn="just">
              <a:buNone/>
            </a:pPr>
            <a:endParaRPr lang="en-US" sz="2000" dirty="0"/>
          </a:p>
        </p:txBody>
      </p:sp>
    </p:spTree>
    <p:extLst>
      <p:ext uri="{BB962C8B-B14F-4D97-AF65-F5344CB8AC3E}">
        <p14:creationId xmlns:p14="http://schemas.microsoft.com/office/powerpoint/2010/main" val="6313351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5D92ADB-76E8-4569-A05B-A3A86949C761}"/>
              </a:ext>
            </a:extLst>
          </p:cNvPr>
          <p:cNvSpPr>
            <a:spLocks noGrp="1" noChangeArrowheads="1"/>
          </p:cNvSpPr>
          <p:nvPr>
            <p:ph type="title"/>
          </p:nvPr>
        </p:nvSpPr>
        <p:spPr/>
        <p:txBody>
          <a:bodyPr/>
          <a:lstStyle/>
          <a:p>
            <a:pPr eaLnBrk="1" hangingPunct="1"/>
            <a:r>
              <a:rPr lang="en-US" altLang="zh-TW"/>
              <a:t>signal() system call</a:t>
            </a:r>
          </a:p>
        </p:txBody>
      </p:sp>
      <p:sp>
        <p:nvSpPr>
          <p:cNvPr id="40963" name="Rectangle 3">
            <a:extLst>
              <a:ext uri="{FF2B5EF4-FFF2-40B4-BE49-F238E27FC236}">
                <a16:creationId xmlns:a16="http://schemas.microsoft.com/office/drawing/2014/main" id="{E73AC3B8-962B-46DF-8963-9484CE4DC055}"/>
              </a:ext>
            </a:extLst>
          </p:cNvPr>
          <p:cNvSpPr>
            <a:spLocks noGrp="1" noChangeArrowheads="1"/>
          </p:cNvSpPr>
          <p:nvPr>
            <p:ph type="body" idx="1"/>
          </p:nvPr>
        </p:nvSpPr>
        <p:spPr/>
        <p:txBody>
          <a:bodyPr/>
          <a:lstStyle/>
          <a:p>
            <a:pPr eaLnBrk="1" hangingPunct="1">
              <a:lnSpc>
                <a:spcPct val="90000"/>
              </a:lnSpc>
            </a:pPr>
            <a:r>
              <a:rPr lang="en-US" altLang="zh-TW"/>
              <a:t>You define how you want to respond to a signal with the signal() system call. The prototype is:</a:t>
            </a:r>
          </a:p>
          <a:p>
            <a:pPr eaLnBrk="1" hangingPunct="1">
              <a:lnSpc>
                <a:spcPct val="90000"/>
              </a:lnSpc>
            </a:pPr>
            <a:endParaRPr lang="en-US" altLang="zh-TW"/>
          </a:p>
          <a:p>
            <a:pPr eaLnBrk="1" hangingPunct="1">
              <a:lnSpc>
                <a:spcPct val="90000"/>
              </a:lnSpc>
              <a:buFont typeface="Wingdings" panose="05000000000000000000" pitchFamily="2" charset="2"/>
              <a:buNone/>
            </a:pPr>
            <a:r>
              <a:rPr lang="en-US" altLang="zh-TW"/>
              <a:t>     </a:t>
            </a:r>
            <a:r>
              <a:rPr lang="en-US" altLang="zh-TW" sz="2600"/>
              <a:t>#include &lt;sys/signal.h&gt;</a:t>
            </a:r>
          </a:p>
          <a:p>
            <a:pPr eaLnBrk="1" hangingPunct="1">
              <a:lnSpc>
                <a:spcPct val="90000"/>
              </a:lnSpc>
              <a:buFont typeface="Wingdings" panose="05000000000000000000" pitchFamily="2" charset="2"/>
              <a:buNone/>
            </a:pPr>
            <a:endParaRPr lang="en-US" altLang="zh-TW" sz="2600"/>
          </a:p>
          <a:p>
            <a:pPr eaLnBrk="1" hangingPunct="1">
              <a:lnSpc>
                <a:spcPct val="90000"/>
              </a:lnSpc>
              <a:buFont typeface="Wingdings" panose="05000000000000000000" pitchFamily="2" charset="2"/>
              <a:buNone/>
            </a:pPr>
            <a:r>
              <a:rPr lang="en-US" altLang="zh-TW" sz="2600"/>
              <a:t>     int (* signal ( signal_name, function ))</a:t>
            </a:r>
          </a:p>
          <a:p>
            <a:pPr eaLnBrk="1" hangingPunct="1">
              <a:lnSpc>
                <a:spcPct val="90000"/>
              </a:lnSpc>
              <a:buFont typeface="Wingdings" panose="05000000000000000000" pitchFamily="2" charset="2"/>
              <a:buNone/>
            </a:pPr>
            <a:r>
              <a:rPr lang="en-US" altLang="zh-TW" sz="2600"/>
              <a:t>     int signal_name;</a:t>
            </a:r>
          </a:p>
          <a:p>
            <a:pPr eaLnBrk="1" hangingPunct="1">
              <a:lnSpc>
                <a:spcPct val="90000"/>
              </a:lnSpc>
              <a:buFont typeface="Wingdings" panose="05000000000000000000" pitchFamily="2" charset="2"/>
              <a:buNone/>
            </a:pPr>
            <a:r>
              <a:rPr lang="en-US" altLang="zh-TW" sz="2600"/>
              <a:t>     int (* function)();</a:t>
            </a:r>
            <a:endParaRPr lang="zh-TW" altLang="en-US" sz="2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1A45F0A-344B-415E-A56F-C6128B20E770}"/>
              </a:ext>
            </a:extLst>
          </p:cNvPr>
          <p:cNvSpPr>
            <a:spLocks noGrp="1" noChangeArrowheads="1"/>
          </p:cNvSpPr>
          <p:nvPr>
            <p:ph type="title"/>
          </p:nvPr>
        </p:nvSpPr>
        <p:spPr/>
        <p:txBody>
          <a:bodyPr/>
          <a:lstStyle/>
          <a:p>
            <a:pPr eaLnBrk="1" hangingPunct="1"/>
            <a:r>
              <a:rPr lang="en-US" altLang="zh-TW"/>
              <a:t>kill() system call</a:t>
            </a:r>
          </a:p>
        </p:txBody>
      </p:sp>
      <p:sp>
        <p:nvSpPr>
          <p:cNvPr id="41987" name="Rectangle 3">
            <a:extLst>
              <a:ext uri="{FF2B5EF4-FFF2-40B4-BE49-F238E27FC236}">
                <a16:creationId xmlns:a16="http://schemas.microsoft.com/office/drawing/2014/main" id="{254DCEA9-DD6E-42F1-8B21-429E7CC226A2}"/>
              </a:ext>
            </a:extLst>
          </p:cNvPr>
          <p:cNvSpPr>
            <a:spLocks noGrp="1" noChangeArrowheads="1"/>
          </p:cNvSpPr>
          <p:nvPr>
            <p:ph type="body" idx="1"/>
          </p:nvPr>
        </p:nvSpPr>
        <p:spPr/>
        <p:txBody>
          <a:bodyPr/>
          <a:lstStyle/>
          <a:p>
            <a:pPr eaLnBrk="1" hangingPunct="1"/>
            <a:r>
              <a:rPr lang="en-US" altLang="zh-TW"/>
              <a:t>The UNIX system sends a signal to a process when something happens, such as typing the interrupt key on a terminal, or attempting to execute an illegal     instruction.  Signals are also sent to a process with the kill() system call. Its prototype is:</a:t>
            </a:r>
          </a:p>
          <a:p>
            <a:pPr eaLnBrk="1" hangingPunct="1"/>
            <a:endParaRPr lang="en-US" altLang="zh-TW"/>
          </a:p>
          <a:p>
            <a:pPr eaLnBrk="1" hangingPunct="1">
              <a:buFont typeface="Wingdings" panose="05000000000000000000" pitchFamily="2" charset="2"/>
              <a:buNone/>
            </a:pPr>
            <a:r>
              <a:rPr lang="en-US" altLang="zh-TW"/>
              <a:t>     </a:t>
            </a:r>
            <a:r>
              <a:rPr lang="en-US" altLang="zh-TW" sz="2600"/>
              <a:t>int kill (process_id, signal_name )</a:t>
            </a:r>
          </a:p>
          <a:p>
            <a:pPr eaLnBrk="1" hangingPunct="1">
              <a:buFont typeface="Wingdings" panose="05000000000000000000" pitchFamily="2" charset="2"/>
              <a:buNone/>
            </a:pPr>
            <a:r>
              <a:rPr lang="en-US" altLang="zh-TW" sz="2600"/>
              <a:t>     int process_it, signal_name;</a:t>
            </a:r>
            <a:endParaRPr lang="zh-TW" altLang="en-US" sz="2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A9442A5-FD18-4147-976C-1FB395E6DD86}"/>
              </a:ext>
            </a:extLst>
          </p:cNvPr>
          <p:cNvSpPr>
            <a:spLocks noGrp="1" noChangeArrowheads="1"/>
          </p:cNvSpPr>
          <p:nvPr>
            <p:ph type="title"/>
          </p:nvPr>
        </p:nvSpPr>
        <p:spPr/>
        <p:txBody>
          <a:bodyPr/>
          <a:lstStyle/>
          <a:p>
            <a:pPr eaLnBrk="1" hangingPunct="1"/>
            <a:r>
              <a:rPr lang="en-US" altLang="zh-TW"/>
              <a:t>alarm() system call</a:t>
            </a:r>
          </a:p>
        </p:txBody>
      </p:sp>
      <p:sp>
        <p:nvSpPr>
          <p:cNvPr id="43011" name="Rectangle 3">
            <a:extLst>
              <a:ext uri="{FF2B5EF4-FFF2-40B4-BE49-F238E27FC236}">
                <a16:creationId xmlns:a16="http://schemas.microsoft.com/office/drawing/2014/main" id="{35C5EE2B-378C-4444-82CA-785674B496A0}"/>
              </a:ext>
            </a:extLst>
          </p:cNvPr>
          <p:cNvSpPr>
            <a:spLocks noGrp="1" noChangeArrowheads="1"/>
          </p:cNvSpPr>
          <p:nvPr>
            <p:ph type="body" idx="1"/>
          </p:nvPr>
        </p:nvSpPr>
        <p:spPr/>
        <p:txBody>
          <a:bodyPr/>
          <a:lstStyle/>
          <a:p>
            <a:pPr eaLnBrk="1" hangingPunct="1">
              <a:lnSpc>
                <a:spcPct val="90000"/>
              </a:lnSpc>
            </a:pPr>
            <a:r>
              <a:rPr lang="en-US" altLang="zh-TW" sz="2600"/>
              <a:t>Every process has an alarm clock stored in its system-data segment.  When the alarm goes off, signal SIGALRM is sent to the calling process.  A child inherits its parent's alarm clock value, but the actual clock isn't shared.</a:t>
            </a:r>
          </a:p>
          <a:p>
            <a:pPr eaLnBrk="1" hangingPunct="1">
              <a:lnSpc>
                <a:spcPct val="90000"/>
              </a:lnSpc>
            </a:pPr>
            <a:r>
              <a:rPr lang="en-US" altLang="zh-TW" sz="2600"/>
              <a:t>The alarm clock remains set across an exec. The prototype for alarm() is:</a:t>
            </a:r>
          </a:p>
          <a:p>
            <a:pPr eaLnBrk="1" hangingPunct="1">
              <a:lnSpc>
                <a:spcPct val="90000"/>
              </a:lnSpc>
              <a:buFont typeface="Wingdings" panose="05000000000000000000" pitchFamily="2" charset="2"/>
              <a:buNone/>
            </a:pPr>
            <a:r>
              <a:rPr lang="en-US" altLang="zh-TW" sz="2600"/>
              <a:t>     unsigned int alarm(seconds)</a:t>
            </a:r>
          </a:p>
          <a:p>
            <a:pPr eaLnBrk="1" hangingPunct="1">
              <a:lnSpc>
                <a:spcPct val="90000"/>
              </a:lnSpc>
              <a:buFont typeface="Wingdings" panose="05000000000000000000" pitchFamily="2" charset="2"/>
              <a:buNone/>
            </a:pPr>
            <a:r>
              <a:rPr lang="en-US" altLang="zh-TW" sz="2600"/>
              <a:t>     unsigned int seconds;</a:t>
            </a:r>
          </a:p>
          <a:p>
            <a:pPr eaLnBrk="1" hangingPunct="1">
              <a:lnSpc>
                <a:spcPct val="90000"/>
              </a:lnSpc>
            </a:pPr>
            <a:r>
              <a:rPr lang="en-US" altLang="zh-TW" sz="2600"/>
              <a:t>Check </a:t>
            </a:r>
          </a:p>
          <a:p>
            <a:pPr lvl="1" eaLnBrk="1" hangingPunct="1">
              <a:lnSpc>
                <a:spcPct val="90000"/>
              </a:lnSpc>
            </a:pPr>
            <a:r>
              <a:rPr lang="en-US" altLang="zh-TW" sz="2200"/>
              <a:t>timesup.c</a:t>
            </a:r>
            <a:r>
              <a:rPr lang="zh-TW" altLang="en-US" sz="220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File Creation</a:t>
            </a:r>
          </a:p>
        </p:txBody>
      </p:sp>
      <p:sp>
        <p:nvSpPr>
          <p:cNvPr id="3" name="Content Placeholder 2"/>
          <p:cNvSpPr>
            <a:spLocks noGrp="1"/>
          </p:cNvSpPr>
          <p:nvPr>
            <p:ph idx="1"/>
          </p:nvPr>
        </p:nvSpPr>
        <p:spPr/>
        <p:txBody>
          <a:bodyPr>
            <a:normAutofit fontScale="32500" lnSpcReduction="20000"/>
          </a:bodyPr>
          <a:lstStyle/>
          <a:p>
            <a:pPr>
              <a:buNone/>
            </a:pPr>
            <a:r>
              <a:rPr lang="en-US" sz="3600" dirty="0"/>
              <a:t>/* </a:t>
            </a:r>
            <a:r>
              <a:rPr lang="en-US" sz="3600" dirty="0" err="1"/>
              <a:t>creat.c</a:t>
            </a:r>
            <a:r>
              <a:rPr lang="en-US" sz="3600" dirty="0"/>
              <a:t> */ </a:t>
            </a:r>
          </a:p>
          <a:p>
            <a:pPr>
              <a:buNone/>
            </a:pPr>
            <a:r>
              <a:rPr lang="en-US" sz="3600" dirty="0"/>
              <a:t>#include &lt;</a:t>
            </a:r>
            <a:r>
              <a:rPr lang="en-US" sz="3600" dirty="0" err="1"/>
              <a:t>stdio.h</a:t>
            </a:r>
            <a:r>
              <a:rPr lang="en-US" sz="3600" dirty="0"/>
              <a:t>&gt; </a:t>
            </a:r>
          </a:p>
          <a:p>
            <a:pPr>
              <a:buNone/>
            </a:pPr>
            <a:r>
              <a:rPr lang="en-US" sz="3600" dirty="0"/>
              <a:t>#include &lt;sys/</a:t>
            </a:r>
            <a:r>
              <a:rPr lang="en-US" sz="3600" dirty="0" err="1"/>
              <a:t>types.h</a:t>
            </a:r>
            <a:r>
              <a:rPr lang="en-US" sz="3600" dirty="0"/>
              <a:t>&gt; /* defines types used by sys/</a:t>
            </a:r>
            <a:r>
              <a:rPr lang="en-US" sz="3600" dirty="0" err="1"/>
              <a:t>stat.h</a:t>
            </a:r>
            <a:r>
              <a:rPr lang="en-US" sz="3600" dirty="0"/>
              <a:t> */ </a:t>
            </a:r>
          </a:p>
          <a:p>
            <a:pPr>
              <a:buNone/>
            </a:pPr>
            <a:r>
              <a:rPr lang="en-US" sz="3600" b="1" dirty="0">
                <a:solidFill>
                  <a:srgbClr val="FF0000"/>
                </a:solidFill>
              </a:rPr>
              <a:t>#include &lt;sys/</a:t>
            </a:r>
            <a:r>
              <a:rPr lang="en-US" sz="3600" b="1" dirty="0" err="1">
                <a:solidFill>
                  <a:srgbClr val="FF0000"/>
                </a:solidFill>
              </a:rPr>
              <a:t>stat.h</a:t>
            </a:r>
            <a:r>
              <a:rPr lang="en-US" sz="3600" b="1" dirty="0">
                <a:solidFill>
                  <a:srgbClr val="FF0000"/>
                </a:solidFill>
              </a:rPr>
              <a:t>&gt; </a:t>
            </a:r>
            <a:r>
              <a:rPr lang="en-US" sz="3600" b="1" dirty="0"/>
              <a:t>/* defines S_IREAD &amp; S_IWRITE */ </a:t>
            </a:r>
          </a:p>
          <a:p>
            <a:pPr>
              <a:buNone/>
            </a:pPr>
            <a:r>
              <a:rPr lang="en-US" sz="3600" dirty="0" err="1"/>
              <a:t>int</a:t>
            </a:r>
            <a:r>
              <a:rPr lang="en-US" sz="3600" dirty="0"/>
              <a:t> main() { </a:t>
            </a:r>
          </a:p>
          <a:p>
            <a:pPr>
              <a:buNone/>
            </a:pPr>
            <a:r>
              <a:rPr lang="en-US" sz="3600" dirty="0"/>
              <a:t>	</a:t>
            </a:r>
            <a:r>
              <a:rPr lang="en-US" sz="3600" dirty="0" err="1"/>
              <a:t>int</a:t>
            </a:r>
            <a:r>
              <a:rPr lang="en-US" sz="3600" dirty="0"/>
              <a:t> </a:t>
            </a:r>
            <a:r>
              <a:rPr lang="en-US" sz="3600" dirty="0" err="1"/>
              <a:t>fd</a:t>
            </a:r>
            <a:r>
              <a:rPr lang="en-US" sz="3600" dirty="0"/>
              <a:t>; </a:t>
            </a:r>
          </a:p>
          <a:p>
            <a:pPr>
              <a:buNone/>
            </a:pPr>
            <a:r>
              <a:rPr lang="en-US" sz="3600" dirty="0"/>
              <a:t>	</a:t>
            </a:r>
            <a:r>
              <a:rPr lang="en-US" sz="3600" dirty="0" err="1"/>
              <a:t>fd</a:t>
            </a:r>
            <a:r>
              <a:rPr lang="en-US" sz="3600" dirty="0"/>
              <a:t> = </a:t>
            </a:r>
            <a:r>
              <a:rPr lang="en-US" sz="3600" dirty="0" err="1"/>
              <a:t>creat</a:t>
            </a:r>
            <a:r>
              <a:rPr lang="en-US" sz="3600" dirty="0"/>
              <a:t>("datafile.dat", S_IREAD | S_IWRITE); </a:t>
            </a:r>
          </a:p>
          <a:p>
            <a:pPr>
              <a:buNone/>
            </a:pPr>
            <a:r>
              <a:rPr lang="en-US" sz="3600" dirty="0"/>
              <a:t>	if (</a:t>
            </a:r>
            <a:r>
              <a:rPr lang="en-US" sz="3600" dirty="0" err="1"/>
              <a:t>fd</a:t>
            </a:r>
            <a:r>
              <a:rPr lang="en-US" sz="3600" dirty="0"/>
              <a:t> == -1) </a:t>
            </a:r>
          </a:p>
          <a:p>
            <a:pPr>
              <a:buNone/>
            </a:pPr>
            <a:r>
              <a:rPr lang="en-US" sz="3600" dirty="0"/>
              <a:t>		</a:t>
            </a:r>
            <a:r>
              <a:rPr lang="en-US" sz="3600" dirty="0" err="1"/>
              <a:t>printf</a:t>
            </a:r>
            <a:r>
              <a:rPr lang="en-US" sz="3600" dirty="0"/>
              <a:t>("Error in opening datafile.dat\n"); </a:t>
            </a:r>
          </a:p>
          <a:p>
            <a:pPr>
              <a:buNone/>
            </a:pPr>
            <a:r>
              <a:rPr lang="en-US" sz="3600" dirty="0"/>
              <a:t>	else { </a:t>
            </a:r>
          </a:p>
          <a:p>
            <a:pPr>
              <a:buNone/>
            </a:pPr>
            <a:r>
              <a:rPr lang="en-US" sz="3600" dirty="0"/>
              <a:t>		</a:t>
            </a:r>
            <a:r>
              <a:rPr lang="en-US" sz="3600" dirty="0" err="1"/>
              <a:t>printf</a:t>
            </a:r>
            <a:r>
              <a:rPr lang="en-US" sz="3600" dirty="0"/>
              <a:t>("datafile.dat opened for read/write access\n"); </a:t>
            </a:r>
          </a:p>
          <a:p>
            <a:pPr>
              <a:buNone/>
            </a:pPr>
            <a:r>
              <a:rPr lang="en-US" sz="3600" dirty="0"/>
              <a:t>		</a:t>
            </a:r>
            <a:r>
              <a:rPr lang="en-US" sz="3600" dirty="0" err="1"/>
              <a:t>printf</a:t>
            </a:r>
            <a:r>
              <a:rPr lang="en-US" sz="3600" dirty="0"/>
              <a:t>("datafile.dat is currently empty\n"); </a:t>
            </a:r>
          </a:p>
          <a:p>
            <a:pPr>
              <a:buNone/>
            </a:pPr>
            <a:r>
              <a:rPr lang="en-US" sz="3600" dirty="0"/>
              <a:t>	}</a:t>
            </a:r>
          </a:p>
          <a:p>
            <a:pPr>
              <a:buNone/>
            </a:pPr>
            <a:r>
              <a:rPr lang="en-US" sz="3600" dirty="0"/>
              <a:t>	close(</a:t>
            </a:r>
            <a:r>
              <a:rPr lang="en-US" sz="3600" dirty="0" err="1"/>
              <a:t>fd</a:t>
            </a:r>
            <a:r>
              <a:rPr lang="en-US" sz="3600" dirty="0"/>
              <a:t>); </a:t>
            </a:r>
          </a:p>
          <a:p>
            <a:pPr>
              <a:buNone/>
            </a:pPr>
            <a:r>
              <a:rPr lang="en-US" sz="3600" dirty="0"/>
              <a:t>	exit (0); </a:t>
            </a:r>
          </a:p>
          <a:p>
            <a:pPr>
              <a:buNone/>
            </a:pPr>
            <a:r>
              <a:rPr lang="en-US" sz="3600" dirty="0"/>
              <a:t>}</a:t>
            </a:r>
          </a:p>
          <a:p>
            <a:endParaRPr lang="en-US" dirty="0"/>
          </a:p>
        </p:txBody>
      </p:sp>
    </p:spTree>
    <p:extLst>
      <p:ext uri="{BB962C8B-B14F-4D97-AF65-F5344CB8AC3E}">
        <p14:creationId xmlns:p14="http://schemas.microsoft.com/office/powerpoint/2010/main" val="4216672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Stat.h</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#define S_IRWXU 0000700 /* -</a:t>
            </a:r>
            <a:r>
              <a:rPr lang="en-US" dirty="0" err="1"/>
              <a:t>rwx</a:t>
            </a:r>
            <a:r>
              <a:rPr lang="en-US" dirty="0"/>
              <a:t>------ */ </a:t>
            </a:r>
          </a:p>
          <a:p>
            <a:pPr>
              <a:buNone/>
            </a:pPr>
            <a:r>
              <a:rPr lang="en-US" dirty="0"/>
              <a:t>#define S_IREAD 0000400 /* read permission, owner */</a:t>
            </a:r>
          </a:p>
          <a:p>
            <a:pPr>
              <a:buNone/>
            </a:pPr>
            <a:r>
              <a:rPr lang="en-US" dirty="0"/>
              <a:t>#define S_IRUSR S_IREAD </a:t>
            </a:r>
          </a:p>
          <a:p>
            <a:pPr>
              <a:buNone/>
            </a:pPr>
            <a:r>
              <a:rPr lang="en-US" dirty="0"/>
              <a:t>#define S_IWRITE 0000200 /* write permission, owner */</a:t>
            </a:r>
          </a:p>
          <a:p>
            <a:pPr>
              <a:buNone/>
            </a:pPr>
            <a:r>
              <a:rPr lang="en-US" dirty="0"/>
              <a:t>#define S_IWUSR S_IWRITE </a:t>
            </a:r>
          </a:p>
          <a:p>
            <a:pPr>
              <a:buNone/>
            </a:pPr>
            <a:r>
              <a:rPr lang="en-US" dirty="0"/>
              <a:t>#define S_IEXEC 0000100 /* execute/search permission, owner */</a:t>
            </a:r>
          </a:p>
          <a:p>
            <a:pPr>
              <a:buNone/>
            </a:pPr>
            <a:r>
              <a:rPr lang="en-US" dirty="0"/>
              <a:t>#define S_IXUSR S_IEXEC </a:t>
            </a:r>
          </a:p>
          <a:p>
            <a:pPr>
              <a:buNone/>
            </a:pPr>
            <a:r>
              <a:rPr lang="en-US" dirty="0"/>
              <a:t>#define S_IRWXG 0000070 /* ----</a:t>
            </a:r>
            <a:r>
              <a:rPr lang="en-US" dirty="0" err="1"/>
              <a:t>rwx</a:t>
            </a:r>
            <a:r>
              <a:rPr lang="en-US" dirty="0"/>
              <a:t>--- */ </a:t>
            </a:r>
          </a:p>
          <a:p>
            <a:pPr>
              <a:buNone/>
            </a:pPr>
            <a:r>
              <a:rPr lang="en-US" dirty="0"/>
              <a:t>#define S_IRGRP 0000040 /* read permission, group */ </a:t>
            </a:r>
          </a:p>
          <a:p>
            <a:pPr>
              <a:buNone/>
            </a:pPr>
            <a:r>
              <a:rPr lang="en-US" dirty="0"/>
              <a:t>#define S_IWGRP 0000020 /* write " " */ </a:t>
            </a:r>
          </a:p>
          <a:p>
            <a:pPr>
              <a:buNone/>
            </a:pPr>
            <a:r>
              <a:rPr lang="en-US" dirty="0"/>
              <a:t>#define S_IXGRP 0000010 /* execute/search " " */ </a:t>
            </a:r>
          </a:p>
          <a:p>
            <a:pPr>
              <a:buNone/>
            </a:pPr>
            <a:r>
              <a:rPr lang="en-US" dirty="0"/>
              <a:t>#define S_IRWXO 0000007 /* -------</a:t>
            </a:r>
            <a:r>
              <a:rPr lang="en-US" dirty="0" err="1"/>
              <a:t>rwx</a:t>
            </a:r>
            <a:r>
              <a:rPr lang="en-US" dirty="0"/>
              <a:t> */ </a:t>
            </a:r>
          </a:p>
          <a:p>
            <a:pPr>
              <a:buNone/>
            </a:pPr>
            <a:r>
              <a:rPr lang="en-US" dirty="0"/>
              <a:t>#define S_IROTH 0000004 /* read permission, other */ </a:t>
            </a:r>
          </a:p>
          <a:p>
            <a:pPr>
              <a:buNone/>
            </a:pPr>
            <a:r>
              <a:rPr lang="en-US" dirty="0"/>
              <a:t>#define S_IWOTH 0000002 /* write " " */ </a:t>
            </a:r>
          </a:p>
          <a:p>
            <a:pPr>
              <a:buNone/>
            </a:pPr>
            <a:r>
              <a:rPr lang="en-US" dirty="0"/>
              <a:t>#define S_IXOTH 0000001 /* execute/search " " */</a:t>
            </a:r>
          </a:p>
          <a:p>
            <a:endParaRPr lang="en-US" dirty="0"/>
          </a:p>
        </p:txBody>
      </p:sp>
    </p:spTree>
    <p:extLst>
      <p:ext uri="{BB962C8B-B14F-4D97-AF65-F5344CB8AC3E}">
        <p14:creationId xmlns:p14="http://schemas.microsoft.com/office/powerpoint/2010/main" val="988671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Open</a:t>
            </a:r>
          </a:p>
        </p:txBody>
      </p:sp>
      <p:sp>
        <p:nvSpPr>
          <p:cNvPr id="3" name="Content Placeholder 2"/>
          <p:cNvSpPr>
            <a:spLocks noGrp="1"/>
          </p:cNvSpPr>
          <p:nvPr>
            <p:ph idx="1"/>
          </p:nvPr>
        </p:nvSpPr>
        <p:spPr/>
        <p:txBody>
          <a:bodyPr>
            <a:normAutofit fontScale="25000" lnSpcReduction="20000"/>
          </a:bodyPr>
          <a:lstStyle/>
          <a:p>
            <a:pPr>
              <a:buNone/>
            </a:pPr>
            <a:r>
              <a:rPr lang="en-US" dirty="0"/>
              <a:t>/* </a:t>
            </a:r>
            <a:r>
              <a:rPr lang="en-US" dirty="0" err="1"/>
              <a:t>open.c</a:t>
            </a:r>
            <a:r>
              <a:rPr lang="en-US" dirty="0"/>
              <a:t> */ </a:t>
            </a:r>
          </a:p>
          <a:p>
            <a:pPr>
              <a:buNone/>
            </a:pPr>
            <a:r>
              <a:rPr lang="en-US" dirty="0"/>
              <a:t>#include &lt;</a:t>
            </a:r>
            <a:r>
              <a:rPr lang="en-US" dirty="0" err="1"/>
              <a:t>fcntl.h</a:t>
            </a:r>
            <a:r>
              <a:rPr lang="en-US" dirty="0"/>
              <a:t>&gt; /* defines options flags */ </a:t>
            </a:r>
          </a:p>
          <a:p>
            <a:pPr>
              <a:buNone/>
            </a:pPr>
            <a:r>
              <a:rPr lang="en-US" dirty="0"/>
              <a:t>#include &lt;sys/</a:t>
            </a:r>
            <a:r>
              <a:rPr lang="en-US" dirty="0" err="1"/>
              <a:t>types.h</a:t>
            </a:r>
            <a:r>
              <a:rPr lang="en-US" dirty="0"/>
              <a:t>&gt; /* defines types used by sys/</a:t>
            </a:r>
            <a:r>
              <a:rPr lang="en-US" dirty="0" err="1"/>
              <a:t>stat.h</a:t>
            </a:r>
            <a:r>
              <a:rPr lang="en-US" dirty="0"/>
              <a:t> */ </a:t>
            </a:r>
          </a:p>
          <a:p>
            <a:pPr>
              <a:buNone/>
            </a:pPr>
            <a:r>
              <a:rPr lang="en-US" dirty="0"/>
              <a:t>#include &lt;sys/</a:t>
            </a:r>
            <a:r>
              <a:rPr lang="en-US" dirty="0" err="1"/>
              <a:t>stat.h</a:t>
            </a:r>
            <a:r>
              <a:rPr lang="en-US" dirty="0"/>
              <a:t>&gt; /* defines S_IREAD &amp; S_IWRITE */ </a:t>
            </a:r>
          </a:p>
          <a:p>
            <a:pPr>
              <a:buNone/>
            </a:pPr>
            <a:r>
              <a:rPr lang="en-US" dirty="0"/>
              <a:t>static char message[] = "Hello, world"; </a:t>
            </a:r>
          </a:p>
          <a:p>
            <a:pPr>
              <a:buNone/>
            </a:pPr>
            <a:r>
              <a:rPr lang="en-US" dirty="0" err="1"/>
              <a:t>int</a:t>
            </a:r>
            <a:r>
              <a:rPr lang="en-US" dirty="0"/>
              <a:t> main() { </a:t>
            </a:r>
          </a:p>
          <a:p>
            <a:pPr>
              <a:buNone/>
            </a:pPr>
            <a:r>
              <a:rPr lang="en-US" dirty="0"/>
              <a:t>	</a:t>
            </a:r>
            <a:r>
              <a:rPr lang="en-US" dirty="0" err="1"/>
              <a:t>int</a:t>
            </a:r>
            <a:r>
              <a:rPr lang="en-US" dirty="0"/>
              <a:t> </a:t>
            </a:r>
            <a:r>
              <a:rPr lang="en-US" dirty="0" err="1"/>
              <a:t>fd</a:t>
            </a:r>
            <a:r>
              <a:rPr lang="en-US" dirty="0"/>
              <a:t>; char buffer[80]; </a:t>
            </a:r>
          </a:p>
          <a:p>
            <a:pPr>
              <a:buNone/>
            </a:pPr>
            <a:r>
              <a:rPr lang="en-US" dirty="0"/>
              <a:t>	</a:t>
            </a:r>
            <a:r>
              <a:rPr lang="en-US" dirty="0" err="1"/>
              <a:t>fd</a:t>
            </a:r>
            <a:r>
              <a:rPr lang="en-US" dirty="0"/>
              <a:t> = open("datafile.</a:t>
            </a:r>
            <a:r>
              <a:rPr lang="en-US" dirty="0" err="1"/>
              <a:t>dat</a:t>
            </a:r>
            <a:r>
              <a:rPr lang="en-US" dirty="0"/>
              <a:t>",O_RDWR | O_CREAT | O_EXCL, S_IREAD | S_IWRITE);</a:t>
            </a:r>
          </a:p>
          <a:p>
            <a:pPr>
              <a:buNone/>
            </a:pPr>
            <a:r>
              <a:rPr lang="en-US" dirty="0"/>
              <a:t>	if (</a:t>
            </a:r>
            <a:r>
              <a:rPr lang="en-US" dirty="0" err="1"/>
              <a:t>fd</a:t>
            </a:r>
            <a:r>
              <a:rPr lang="en-US" dirty="0"/>
              <a:t> != -1) { </a:t>
            </a:r>
          </a:p>
          <a:p>
            <a:pPr>
              <a:buNone/>
            </a:pPr>
            <a:r>
              <a:rPr lang="en-US" dirty="0"/>
              <a:t>		</a:t>
            </a:r>
            <a:r>
              <a:rPr lang="en-US" dirty="0" err="1"/>
              <a:t>printf</a:t>
            </a:r>
            <a:r>
              <a:rPr lang="en-US" dirty="0"/>
              <a:t>("datafile.dat opened for read/write access\n"); </a:t>
            </a:r>
          </a:p>
          <a:p>
            <a:pPr>
              <a:buNone/>
            </a:pPr>
            <a:r>
              <a:rPr lang="en-US" dirty="0"/>
              <a:t>		write(</a:t>
            </a:r>
            <a:r>
              <a:rPr lang="en-US" dirty="0" err="1"/>
              <a:t>fd</a:t>
            </a:r>
            <a:r>
              <a:rPr lang="en-US" dirty="0"/>
              <a:t>, message, </a:t>
            </a:r>
            <a:r>
              <a:rPr lang="en-US" dirty="0" err="1"/>
              <a:t>sizeof</a:t>
            </a:r>
            <a:r>
              <a:rPr lang="en-US" dirty="0"/>
              <a:t>(message)); </a:t>
            </a:r>
          </a:p>
          <a:p>
            <a:pPr>
              <a:buNone/>
            </a:pPr>
            <a:r>
              <a:rPr lang="en-US" dirty="0"/>
              <a:t>		</a:t>
            </a:r>
            <a:r>
              <a:rPr lang="en-US" dirty="0" err="1"/>
              <a:t>lseek</a:t>
            </a:r>
            <a:r>
              <a:rPr lang="en-US" dirty="0"/>
              <a:t>(</a:t>
            </a:r>
            <a:r>
              <a:rPr lang="en-US" dirty="0" err="1"/>
              <a:t>fd</a:t>
            </a:r>
            <a:r>
              <a:rPr lang="en-US" dirty="0"/>
              <a:t>, 0L, 0); /* go back to the beginning of the file */ </a:t>
            </a:r>
          </a:p>
          <a:p>
            <a:pPr>
              <a:buNone/>
            </a:pPr>
            <a:r>
              <a:rPr lang="en-US" dirty="0"/>
              <a:t>		if (read(</a:t>
            </a:r>
            <a:r>
              <a:rPr lang="en-US" dirty="0" err="1"/>
              <a:t>fd</a:t>
            </a:r>
            <a:r>
              <a:rPr lang="en-US" dirty="0"/>
              <a:t>, buffer, </a:t>
            </a:r>
            <a:r>
              <a:rPr lang="en-US" dirty="0" err="1"/>
              <a:t>sizeof</a:t>
            </a:r>
            <a:r>
              <a:rPr lang="en-US" dirty="0"/>
              <a:t>(message)) == </a:t>
            </a:r>
            <a:r>
              <a:rPr lang="en-US" dirty="0" err="1"/>
              <a:t>sizeof</a:t>
            </a:r>
            <a:r>
              <a:rPr lang="en-US" dirty="0"/>
              <a:t>(message)) </a:t>
            </a:r>
          </a:p>
          <a:p>
            <a:pPr>
              <a:buNone/>
            </a:pPr>
            <a:r>
              <a:rPr lang="en-US" dirty="0"/>
              <a:t>			</a:t>
            </a:r>
            <a:r>
              <a:rPr lang="en-US" dirty="0" err="1"/>
              <a:t>printf</a:t>
            </a:r>
            <a:r>
              <a:rPr lang="en-US" dirty="0"/>
              <a:t>("\"%s\" was written to datafile.dat\n", buffer); </a:t>
            </a:r>
          </a:p>
          <a:p>
            <a:pPr>
              <a:buNone/>
            </a:pPr>
            <a:r>
              <a:rPr lang="en-US" dirty="0"/>
              <a:t>		else </a:t>
            </a:r>
          </a:p>
          <a:p>
            <a:pPr>
              <a:buNone/>
            </a:pPr>
            <a:r>
              <a:rPr lang="en-US" dirty="0"/>
              <a:t>			</a:t>
            </a:r>
            <a:r>
              <a:rPr lang="en-US" dirty="0" err="1"/>
              <a:t>printf</a:t>
            </a:r>
            <a:r>
              <a:rPr lang="en-US" dirty="0"/>
              <a:t>("*** error reading datafile.dat ***\n"); </a:t>
            </a:r>
          </a:p>
          <a:p>
            <a:pPr>
              <a:buNone/>
            </a:pPr>
            <a:r>
              <a:rPr lang="en-US" dirty="0"/>
              <a:t>		close (</a:t>
            </a:r>
            <a:r>
              <a:rPr lang="en-US" dirty="0" err="1"/>
              <a:t>fd</a:t>
            </a:r>
            <a:r>
              <a:rPr lang="en-US" dirty="0"/>
              <a:t>); </a:t>
            </a:r>
          </a:p>
          <a:p>
            <a:pPr>
              <a:buNone/>
            </a:pPr>
            <a:r>
              <a:rPr lang="en-US" dirty="0"/>
              <a:t>		} else </a:t>
            </a:r>
            <a:r>
              <a:rPr lang="en-US" dirty="0" err="1"/>
              <a:t>printf</a:t>
            </a:r>
            <a:r>
              <a:rPr lang="en-US" dirty="0"/>
              <a:t>("*** datafile.dat already exists ***\n"); </a:t>
            </a:r>
          </a:p>
          <a:p>
            <a:pPr>
              <a:buNone/>
            </a:pPr>
            <a:r>
              <a:rPr lang="en-US" dirty="0"/>
              <a:t>	exit (0); </a:t>
            </a:r>
          </a:p>
          <a:p>
            <a:pPr>
              <a:buNone/>
            </a:pPr>
            <a:r>
              <a:rPr lang="en-US" dirty="0"/>
              <a:t>}</a:t>
            </a:r>
          </a:p>
          <a:p>
            <a:endParaRPr lang="en-US" dirty="0"/>
          </a:p>
        </p:txBody>
      </p:sp>
    </p:spTree>
    <p:extLst>
      <p:ext uri="{BB962C8B-B14F-4D97-AF65-F5344CB8AC3E}">
        <p14:creationId xmlns:p14="http://schemas.microsoft.com/office/powerpoint/2010/main" val="327732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I/O Structure</a:t>
            </a:r>
            <a:endParaRPr lang="en-US" dirty="0"/>
          </a:p>
        </p:txBody>
      </p:sp>
      <p:sp>
        <p:nvSpPr>
          <p:cNvPr id="3" name="Content Placeholder 2"/>
          <p:cNvSpPr>
            <a:spLocks noGrp="1"/>
          </p:cNvSpPr>
          <p:nvPr>
            <p:ph idx="1"/>
          </p:nvPr>
        </p:nvSpPr>
        <p:spPr/>
        <p:txBody>
          <a:bodyPr>
            <a:noAutofit/>
          </a:bodyPr>
          <a:lstStyle/>
          <a:p>
            <a:r>
              <a:rPr lang="en-US" sz="2000" b="1" dirty="0">
                <a:ea typeface="ＭＳ Ｐゴシック" pitchFamily="34" charset="-128"/>
              </a:rPr>
              <a:t>Synchronous I/O</a:t>
            </a:r>
            <a:r>
              <a:rPr lang="en-US" sz="2000" dirty="0">
                <a:ea typeface="ＭＳ Ｐゴシック" pitchFamily="34" charset="-128"/>
              </a:rPr>
              <a:t>: After I/O starts, control returns to user program only upon I/O completion.</a:t>
            </a:r>
          </a:p>
          <a:p>
            <a:pPr lvl="1"/>
            <a:r>
              <a:rPr lang="en-US" sz="1800" dirty="0">
                <a:ea typeface="ＭＳ Ｐゴシック" pitchFamily="34" charset="-128"/>
              </a:rPr>
              <a:t>Wait instruction idles the CPU until the next interrupt</a:t>
            </a:r>
          </a:p>
          <a:p>
            <a:pPr lvl="1"/>
            <a:r>
              <a:rPr lang="en-US" sz="1800" dirty="0">
                <a:ea typeface="ＭＳ Ｐゴシック" pitchFamily="34" charset="-128"/>
              </a:rPr>
              <a:t>At most one I/O request is outstanding at a time, no simultaneous I/O processing.</a:t>
            </a:r>
          </a:p>
          <a:p>
            <a:pPr>
              <a:spcBef>
                <a:spcPts val="800"/>
              </a:spcBef>
              <a:spcAft>
                <a:spcPts val="600"/>
              </a:spcAft>
            </a:pPr>
            <a:r>
              <a:rPr lang="en-US" sz="2000" b="1" dirty="0">
                <a:ea typeface="ＭＳ Ｐゴシック" pitchFamily="34" charset="-128"/>
              </a:rPr>
              <a:t>Asynchronous I/O</a:t>
            </a:r>
            <a:r>
              <a:rPr lang="en-US" sz="2000" dirty="0">
                <a:ea typeface="ＭＳ Ｐゴシック" pitchFamily="34" charset="-128"/>
              </a:rPr>
              <a:t>: After I/O starts, control returns to user program without waiting for I/O completion.</a:t>
            </a:r>
          </a:p>
          <a:p>
            <a:pPr marL="342900" lvl="1" indent="-342900">
              <a:spcBef>
                <a:spcPts val="800"/>
              </a:spcBef>
              <a:spcAft>
                <a:spcPts val="600"/>
              </a:spcAft>
            </a:pPr>
            <a:r>
              <a:rPr lang="en-US" sz="2000" b="1" i="1" dirty="0"/>
              <a:t>non-blocking I/O: </a:t>
            </a:r>
            <a:r>
              <a:rPr lang="en-US" sz="2000" dirty="0"/>
              <a:t>the I/O request returns immediately, whether the requested I/O operation has ( completely ) occurred or not</a:t>
            </a:r>
            <a:endParaRPr lang="en-US" sz="2000" dirty="0">
              <a:ea typeface="ＭＳ Ｐゴシック" pitchFamily="34" charset="-128"/>
            </a:endParaRPr>
          </a:p>
          <a:p>
            <a:pPr>
              <a:spcAft>
                <a:spcPts val="600"/>
              </a:spcAft>
            </a:pPr>
            <a:r>
              <a:rPr lang="en-US" sz="2000" i="1" dirty="0">
                <a:ea typeface="ＭＳ Ｐゴシック" pitchFamily="34" charset="-128"/>
              </a:rPr>
              <a:t>Device-status table</a:t>
            </a:r>
            <a:r>
              <a:rPr lang="en-US" sz="2000" dirty="0">
                <a:ea typeface="ＭＳ Ｐゴシック" pitchFamily="34" charset="-128"/>
              </a:rPr>
              <a:t> contains entry for each I/O device indicating its type, address, and state.</a:t>
            </a:r>
          </a:p>
          <a:p>
            <a:pPr>
              <a:spcAft>
                <a:spcPts val="600"/>
              </a:spcAft>
            </a:pPr>
            <a:r>
              <a:rPr lang="en-US" sz="2000" dirty="0">
                <a:ea typeface="ＭＳ Ｐゴシック" pitchFamily="34" charset="-128"/>
              </a:rPr>
              <a:t>Operating system indexes into I/O device-status table to determine device status and to modify table entry.</a:t>
            </a:r>
          </a:p>
          <a:p>
            <a:endParaRPr lang="en-US" sz="2000" dirty="0"/>
          </a:p>
        </p:txBody>
      </p:sp>
    </p:spTree>
    <p:extLst>
      <p:ext uri="{BB962C8B-B14F-4D97-AF65-F5344CB8AC3E}">
        <p14:creationId xmlns:p14="http://schemas.microsoft.com/office/powerpoint/2010/main" val="11631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Two I/O Methods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rcRect l="520" t="22591" r="568" b="22527"/>
          <a:stretch>
            <a:fillRect/>
          </a:stretch>
        </p:blipFill>
        <p:spPr bwMode="auto">
          <a:xfrm>
            <a:off x="1559496" y="1595016"/>
            <a:ext cx="9073008" cy="4786313"/>
          </a:xfrm>
          <a:prstGeom prst="rect">
            <a:avLst/>
          </a:prstGeom>
          <a:noFill/>
          <a:ln w="57150" cmpd="thickThin">
            <a:solidFill>
              <a:schemeClr val="tx1"/>
            </a:solidFill>
            <a:miter lim="800000"/>
            <a:headEnd/>
            <a:tailEnd/>
          </a:ln>
        </p:spPr>
      </p:pic>
      <p:sp>
        <p:nvSpPr>
          <p:cNvPr id="5" name="TextBox 4"/>
          <p:cNvSpPr txBox="1"/>
          <p:nvPr/>
        </p:nvSpPr>
        <p:spPr>
          <a:xfrm>
            <a:off x="4244504" y="6010402"/>
            <a:ext cx="1519134" cy="400110"/>
          </a:xfrm>
          <a:prstGeom prst="rect">
            <a:avLst/>
          </a:prstGeom>
          <a:noFill/>
        </p:spPr>
        <p:txBody>
          <a:bodyPr wrap="none" rtlCol="0">
            <a:spAutoFit/>
          </a:bodyPr>
          <a:lstStyle/>
          <a:p>
            <a:r>
              <a:rPr lang="en-US" sz="2000" dirty="0"/>
              <a:t>Synchronous</a:t>
            </a:r>
          </a:p>
        </p:txBody>
      </p:sp>
      <p:sp>
        <p:nvSpPr>
          <p:cNvPr id="6" name="TextBox 5"/>
          <p:cNvSpPr txBox="1"/>
          <p:nvPr/>
        </p:nvSpPr>
        <p:spPr>
          <a:xfrm>
            <a:off x="8234468" y="5999516"/>
            <a:ext cx="1649106" cy="400110"/>
          </a:xfrm>
          <a:prstGeom prst="rect">
            <a:avLst/>
          </a:prstGeom>
          <a:noFill/>
        </p:spPr>
        <p:txBody>
          <a:bodyPr wrap="none" rtlCol="0">
            <a:spAutoFit/>
          </a:bodyPr>
          <a:lstStyle/>
          <a:p>
            <a:r>
              <a:rPr lang="en-US" sz="2000" dirty="0"/>
              <a:t>Asynchronous</a:t>
            </a:r>
          </a:p>
        </p:txBody>
      </p:sp>
    </p:spTree>
    <p:extLst>
      <p:ext uri="{BB962C8B-B14F-4D97-AF65-F5344CB8AC3E}">
        <p14:creationId xmlns:p14="http://schemas.microsoft.com/office/powerpoint/2010/main" val="244995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Device-Status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rcRect l="493" t="15446" r="728" b="15446"/>
          <a:stretch>
            <a:fillRect/>
          </a:stretch>
        </p:blipFill>
        <p:spPr bwMode="auto">
          <a:xfrm>
            <a:off x="1850231" y="1556792"/>
            <a:ext cx="8491538" cy="5029200"/>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1892426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5079</Words>
  <Application>Microsoft Macintosh PowerPoint</Application>
  <PresentationFormat>Widescreen</PresentationFormat>
  <Paragraphs>439</Paragraphs>
  <Slides>65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Courier New</vt:lpstr>
      <vt:lpstr>Helvetica</vt:lpstr>
      <vt:lpstr>Monotype Sorts</vt:lpstr>
      <vt:lpstr>Wingdings</vt:lpstr>
      <vt:lpstr>Office Theme</vt:lpstr>
      <vt:lpstr>Interrupts and System Calls</vt:lpstr>
      <vt:lpstr>Interrupt Processing</vt:lpstr>
      <vt:lpstr>Common Functions of Interrupts</vt:lpstr>
      <vt:lpstr>I/O Controller Interrupting</vt:lpstr>
      <vt:lpstr>Interrupt Handling</vt:lpstr>
      <vt:lpstr>Interrupt Handling</vt:lpstr>
      <vt:lpstr>I/O Structure</vt:lpstr>
      <vt:lpstr>Two I/O Methods</vt:lpstr>
      <vt:lpstr>Device-Status Table</vt:lpstr>
      <vt:lpstr>I/O communication techniques</vt:lpstr>
      <vt:lpstr>Modern Computer</vt:lpstr>
      <vt:lpstr>Interrupt Controller</vt:lpstr>
      <vt:lpstr>Interrupt Vector Table</vt:lpstr>
      <vt:lpstr>Interrupt Controller</vt:lpstr>
      <vt:lpstr>Some Interrupts</vt:lpstr>
      <vt:lpstr>Some Interrupts</vt:lpstr>
      <vt:lpstr>Direct Memory Access</vt:lpstr>
      <vt:lpstr>Direct Memory Access</vt:lpstr>
      <vt:lpstr>Direct Memory Access</vt:lpstr>
      <vt:lpstr>System Calls</vt:lpstr>
      <vt:lpstr>Example of System Calls</vt:lpstr>
      <vt:lpstr>Example of Standard API</vt:lpstr>
      <vt:lpstr>System Call Implementation</vt:lpstr>
      <vt:lpstr>API – System Call – OS Relationship</vt:lpstr>
      <vt:lpstr>Standard C Library Example</vt:lpstr>
      <vt:lpstr>System Call Parameter Passing</vt:lpstr>
      <vt:lpstr>Parameter Passing via Table</vt:lpstr>
      <vt:lpstr>Types of System Calls</vt:lpstr>
      <vt:lpstr>Types of System Calls</vt:lpstr>
      <vt:lpstr>Examples of Windows and  Unix System Calls</vt:lpstr>
      <vt:lpstr>Types of System Calls: Process Control Example: MS-DOS</vt:lpstr>
      <vt:lpstr>MS-DOS execution</vt:lpstr>
      <vt:lpstr>Process Control Example: FreeBSD</vt:lpstr>
      <vt:lpstr>FreeBSD Running Multiple Programs</vt:lpstr>
      <vt:lpstr>Linux system calls</vt:lpstr>
      <vt:lpstr>POSIX APIs vs. System Calls</vt:lpstr>
      <vt:lpstr>From a Wrapper Routine to a System Call</vt:lpstr>
      <vt:lpstr>APIs and System Calls</vt:lpstr>
      <vt:lpstr>Example of Different APIs Issuing the Same System Call</vt:lpstr>
      <vt:lpstr>The Return Value of a Wrapper Routine</vt:lpstr>
      <vt:lpstr>Execution Flow of a System Call</vt:lpstr>
      <vt:lpstr>System Call Number</vt:lpstr>
      <vt:lpstr>The Return Value of a System Call</vt:lpstr>
      <vt:lpstr>Operations Performed by a System Call</vt:lpstr>
      <vt:lpstr>Naming Rules of System Call Service Routines</vt:lpstr>
      <vt:lpstr>Control Flow Diagram of a System Call</vt:lpstr>
      <vt:lpstr>Control Flow Diagram of a System Call</vt:lpstr>
      <vt:lpstr>Process Related System Calls</vt:lpstr>
      <vt:lpstr>exec() system calls</vt:lpstr>
      <vt:lpstr>exec() system calls (Cont’d)</vt:lpstr>
      <vt:lpstr>exec() system calls (Cont’d)</vt:lpstr>
      <vt:lpstr>fork() system call</vt:lpstr>
      <vt:lpstr>fork() system call (Cont’d)</vt:lpstr>
      <vt:lpstr>wait() system call</vt:lpstr>
      <vt:lpstr>wait() system call (Cont’d)</vt:lpstr>
      <vt:lpstr>exit() system call</vt:lpstr>
      <vt:lpstr>Software Interrupt</vt:lpstr>
      <vt:lpstr>Signal</vt:lpstr>
      <vt:lpstr>PowerPoint Presentation</vt:lpstr>
      <vt:lpstr>signal() system call</vt:lpstr>
      <vt:lpstr>kill() system call</vt:lpstr>
      <vt:lpstr>alarm() system call</vt:lpstr>
      <vt:lpstr>Examples : File Creation</vt:lpstr>
      <vt:lpstr>Stat.h</vt:lpstr>
      <vt:lpstr>File Open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Shrivastava</dc:creator>
  <cp:lastModifiedBy>Manish Shrivastava</cp:lastModifiedBy>
  <cp:revision>3</cp:revision>
  <dcterms:created xsi:type="dcterms:W3CDTF">2020-09-12T05:40:03Z</dcterms:created>
  <dcterms:modified xsi:type="dcterms:W3CDTF">2022-08-26T09:59:48Z</dcterms:modified>
</cp:coreProperties>
</file>