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6"/>
  </p:notesMasterIdLst>
  <p:sldIdLst>
    <p:sldId id="257" r:id="rId2"/>
    <p:sldId id="301" r:id="rId3"/>
    <p:sldId id="303" r:id="rId4"/>
    <p:sldId id="304" r:id="rId5"/>
    <p:sldId id="306" r:id="rId6"/>
    <p:sldId id="307" r:id="rId7"/>
    <p:sldId id="305" r:id="rId8"/>
    <p:sldId id="308" r:id="rId9"/>
    <p:sldId id="310" r:id="rId10"/>
    <p:sldId id="309" r:id="rId11"/>
    <p:sldId id="311" r:id="rId12"/>
    <p:sldId id="312" r:id="rId13"/>
    <p:sldId id="313" r:id="rId14"/>
    <p:sldId id="314" r:id="rId15"/>
    <p:sldId id="315" r:id="rId16"/>
    <p:sldId id="316" r:id="rId17"/>
    <p:sldId id="317" r:id="rId18"/>
    <p:sldId id="318" r:id="rId19"/>
    <p:sldId id="319" r:id="rId20"/>
    <p:sldId id="320" r:id="rId21"/>
    <p:sldId id="321" r:id="rId22"/>
    <p:sldId id="325" r:id="rId23"/>
    <p:sldId id="327" r:id="rId24"/>
    <p:sldId id="326" r:id="rId25"/>
    <p:sldId id="322" r:id="rId26"/>
    <p:sldId id="323" r:id="rId27"/>
    <p:sldId id="324" r:id="rId28"/>
    <p:sldId id="328" r:id="rId29"/>
    <p:sldId id="329" r:id="rId30"/>
    <p:sldId id="330" r:id="rId31"/>
    <p:sldId id="331" r:id="rId32"/>
    <p:sldId id="332" r:id="rId33"/>
    <p:sldId id="333" r:id="rId34"/>
    <p:sldId id="334" r:id="rId35"/>
    <p:sldId id="335" r:id="rId36"/>
    <p:sldId id="336" r:id="rId37"/>
    <p:sldId id="381" r:id="rId38"/>
    <p:sldId id="382"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5" r:id="rId52"/>
    <p:sldId id="396" r:id="rId53"/>
    <p:sldId id="338" r:id="rId54"/>
    <p:sldId id="340" r:id="rId55"/>
    <p:sldId id="341" r:id="rId56"/>
    <p:sldId id="342" r:id="rId57"/>
    <p:sldId id="343" r:id="rId58"/>
    <p:sldId id="344" r:id="rId59"/>
    <p:sldId id="378" r:id="rId60"/>
    <p:sldId id="345" r:id="rId61"/>
    <p:sldId id="346" r:id="rId62"/>
    <p:sldId id="377" r:id="rId63"/>
    <p:sldId id="347" r:id="rId64"/>
    <p:sldId id="379" r:id="rId65"/>
    <p:sldId id="376" r:id="rId66"/>
    <p:sldId id="348" r:id="rId67"/>
    <p:sldId id="349" r:id="rId68"/>
    <p:sldId id="350" r:id="rId69"/>
    <p:sldId id="351" r:id="rId70"/>
    <p:sldId id="352" r:id="rId71"/>
    <p:sldId id="353" r:id="rId72"/>
    <p:sldId id="354" r:id="rId73"/>
    <p:sldId id="355" r:id="rId74"/>
    <p:sldId id="356" r:id="rId75"/>
    <p:sldId id="357" r:id="rId76"/>
    <p:sldId id="358" r:id="rId77"/>
    <p:sldId id="380" r:id="rId78"/>
    <p:sldId id="359" r:id="rId79"/>
    <p:sldId id="360" r:id="rId80"/>
    <p:sldId id="361" r:id="rId81"/>
    <p:sldId id="362" r:id="rId82"/>
    <p:sldId id="363" r:id="rId83"/>
    <p:sldId id="364" r:id="rId84"/>
    <p:sldId id="365" r:id="rId85"/>
    <p:sldId id="366" r:id="rId86"/>
    <p:sldId id="367" r:id="rId87"/>
    <p:sldId id="371" r:id="rId88"/>
    <p:sldId id="368" r:id="rId89"/>
    <p:sldId id="369" r:id="rId90"/>
    <p:sldId id="370" r:id="rId91"/>
    <p:sldId id="373" r:id="rId92"/>
    <p:sldId id="375" r:id="rId93"/>
    <p:sldId id="302" r:id="rId94"/>
    <p:sldId id="337"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97"/>
    <p:restoredTop sz="96327"/>
  </p:normalViewPr>
  <p:slideViewPr>
    <p:cSldViewPr snapToGrid="0" snapToObjects="1">
      <p:cViewPr varScale="1">
        <p:scale>
          <a:sx n="125" d="100"/>
          <a:sy n="125" d="100"/>
        </p:scale>
        <p:origin x="19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rivastava" userId="711b0c46-b22b-43cd-928b-bddfc60b69d5" providerId="ADAL" clId="{7A075230-2C09-1541-9A8D-ECE011D562C5}"/>
    <pc:docChg chg="modSld">
      <pc:chgData name="Manish Shrivastava" userId="711b0c46-b22b-43cd-928b-bddfc60b69d5" providerId="ADAL" clId="{7A075230-2C09-1541-9A8D-ECE011D562C5}" dt="2022-08-10T03:08:19.668" v="1" actId="20577"/>
      <pc:docMkLst>
        <pc:docMk/>
      </pc:docMkLst>
      <pc:sldChg chg="modSp mod">
        <pc:chgData name="Manish Shrivastava" userId="711b0c46-b22b-43cd-928b-bddfc60b69d5" providerId="ADAL" clId="{7A075230-2C09-1541-9A8D-ECE011D562C5}" dt="2022-08-10T03:08:19.668" v="1" actId="20577"/>
        <pc:sldMkLst>
          <pc:docMk/>
          <pc:sldMk cId="4269775724" sldId="257"/>
        </pc:sldMkLst>
        <pc:spChg chg="mod">
          <ac:chgData name="Manish Shrivastava" userId="711b0c46-b22b-43cd-928b-bddfc60b69d5" providerId="ADAL" clId="{7A075230-2C09-1541-9A8D-ECE011D562C5}" dt="2022-08-10T03:08:19.668" v="1" actId="20577"/>
          <ac:spMkLst>
            <pc:docMk/>
            <pc:sldMk cId="4269775724" sldId="257"/>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879A5-A594-5C4A-A990-B3D8FA7D3367}" type="datetimeFigureOut">
              <a:rPr lang="en-US" smtClean="0"/>
              <a:t>8/10/22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93E8F-647C-8042-950F-54C6111661FE}" type="slidenum">
              <a:rPr lang="en-US" smtClean="0"/>
              <a:t>‹#›</a:t>
            </a:fld>
            <a:endParaRPr lang="en-US"/>
          </a:p>
        </p:txBody>
      </p:sp>
    </p:spTree>
    <p:extLst>
      <p:ext uri="{BB962C8B-B14F-4D97-AF65-F5344CB8AC3E}">
        <p14:creationId xmlns:p14="http://schemas.microsoft.com/office/powerpoint/2010/main" val="417803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Asynchronous_I/O" TargetMode="External"/><Relationship Id="rId2" Type="http://schemas.openxmlformats.org/officeDocument/2006/relationships/slide" Target="../slides/slide82.xml"/><Relationship Id="rId1" Type="http://schemas.openxmlformats.org/officeDocument/2006/relationships/notesMaster" Target="../notesMasters/notesMaster1.xml"/><Relationship Id="rId5" Type="http://schemas.openxmlformats.org/officeDocument/2006/relationships/hyperlink" Target="https://en.wikipedia.org/wiki/Windows_NT" TargetMode="External"/><Relationship Id="rId4" Type="http://schemas.openxmlformats.org/officeDocument/2006/relationships/hyperlink" Target="https://en.wikipedia.org/wiki/Windows_AP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1</a:t>
            </a:fld>
            <a:endParaRPr lang="en-US"/>
          </a:p>
        </p:txBody>
      </p:sp>
    </p:spTree>
    <p:extLst>
      <p:ext uri="{BB962C8B-B14F-4D97-AF65-F5344CB8AC3E}">
        <p14:creationId xmlns:p14="http://schemas.microsoft.com/office/powerpoint/2010/main" val="166147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u="none" strike="noStrike" kern="1200" dirty="0">
                <a:solidFill>
                  <a:schemeClr val="tx1"/>
                </a:solidFill>
                <a:effectLst/>
                <a:latin typeface="+mn-lt"/>
                <a:ea typeface="+mn-ea"/>
                <a:cs typeface="+mn-cs"/>
              </a:rPr>
              <a:t>up vote</a:t>
            </a:r>
            <a:r>
              <a:rPr lang="en-US" sz="1200" kern="1200" dirty="0">
                <a:solidFill>
                  <a:schemeClr val="tx1"/>
                </a:solidFill>
                <a:effectLst/>
                <a:latin typeface="+mn-lt"/>
                <a:ea typeface="+mn-ea"/>
                <a:cs typeface="+mn-cs"/>
              </a:rPr>
              <a:t>81</a:t>
            </a:r>
            <a:r>
              <a:rPr lang="en-US" sz="1200" u="none" strike="noStrike" kern="1200" dirty="0">
                <a:solidFill>
                  <a:schemeClr val="tx1"/>
                </a:solidFill>
                <a:effectLst/>
                <a:latin typeface="+mn-lt"/>
                <a:ea typeface="+mn-ea"/>
                <a:cs typeface="+mn-cs"/>
              </a:rPr>
              <a:t>down </a:t>
            </a:r>
            <a:r>
              <a:rPr lang="en-US" sz="1200" u="none" strike="noStrike" kern="1200" dirty="0" err="1">
                <a:solidFill>
                  <a:schemeClr val="tx1"/>
                </a:solidFill>
                <a:effectLst/>
                <a:latin typeface="+mn-lt"/>
                <a:ea typeface="+mn-ea"/>
                <a:cs typeface="+mn-cs"/>
              </a:rPr>
              <a:t>vote</a:t>
            </a:r>
            <a:r>
              <a:rPr lang="en-US" sz="1200" kern="1200" dirty="0" err="1">
                <a:solidFill>
                  <a:schemeClr val="tx1"/>
                </a:solidFill>
                <a:effectLst/>
                <a:latin typeface="+mn-lt"/>
                <a:ea typeface="+mn-ea"/>
                <a:cs typeface="+mn-cs"/>
              </a:rPr>
              <a:t>accepted</a:t>
            </a:r>
            <a:endParaRPr lang="en-US" sz="1200" kern="1200" dirty="0">
              <a:solidFill>
                <a:schemeClr val="tx1"/>
              </a:solidFill>
              <a:effectLst/>
              <a:latin typeface="+mn-lt"/>
              <a:ea typeface="+mn-ea"/>
              <a:cs typeface="+mn-cs"/>
            </a:endParaRPr>
          </a:p>
          <a:p>
            <a:pPr fontAlgn="base"/>
            <a:r>
              <a:rPr lang="en-US" sz="1200" kern="1200" dirty="0">
                <a:solidFill>
                  <a:schemeClr val="tx1"/>
                </a:solidFill>
                <a:effectLst/>
                <a:latin typeface="+mn-lt"/>
                <a:ea typeface="+mn-ea"/>
                <a:cs typeface="+mn-cs"/>
              </a:rPr>
              <a:t>Monolithic kernel is a single large process running entirely in a single address space. It is a single static binary file. All kernel services exist and execute in the kernel address space. The kernel can invoke functions directly. Examples of monolithic kernel based OSs: Unix, Linux.</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microkernels, the kernel is broken down into separate processes, known as servers. Some of the servers run in kernel space and some run in user-space. All servers are kept separate and run in different address spaces. Servers invoke "services" from each other by sending messages via IPC (</a:t>
            </a:r>
            <a:r>
              <a:rPr lang="en-US" sz="1200" b="0" i="0" kern="1200" dirty="0" err="1">
                <a:solidFill>
                  <a:schemeClr val="tx1"/>
                </a:solidFill>
                <a:effectLst/>
                <a:latin typeface="+mn-lt"/>
                <a:ea typeface="+mn-ea"/>
                <a:cs typeface="+mn-cs"/>
              </a:rPr>
              <a:t>Interprocess</a:t>
            </a:r>
            <a:r>
              <a:rPr lang="en-US" sz="1200" b="0" i="0" kern="1200" dirty="0">
                <a:solidFill>
                  <a:schemeClr val="tx1"/>
                </a:solidFill>
                <a:effectLst/>
                <a:latin typeface="+mn-lt"/>
                <a:ea typeface="+mn-ea"/>
                <a:cs typeface="+mn-cs"/>
              </a:rPr>
              <a:t> Communication). This separation has the advantage that if one server fails, other servers can still work efficiently. Examples of microkernel based OSs: Mac OS X and Windows NT.</a:t>
            </a:r>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17</a:t>
            </a:fld>
            <a:endParaRPr lang="en-US"/>
          </a:p>
        </p:txBody>
      </p:sp>
    </p:spTree>
    <p:extLst>
      <p:ext uri="{BB962C8B-B14F-4D97-AF65-F5344CB8AC3E}">
        <p14:creationId xmlns:p14="http://schemas.microsoft.com/office/powerpoint/2010/main" val="3313519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Peripheral Component Interconnect</a:t>
            </a:r>
          </a:p>
          <a:p>
            <a:r>
              <a:rPr lang="en-US" sz="1200" b="1" i="0" kern="1200" dirty="0">
                <a:solidFill>
                  <a:schemeClr val="tx1"/>
                </a:solidFill>
                <a:effectLst/>
                <a:latin typeface="+mn-lt"/>
                <a:ea typeface="+mn-ea"/>
                <a:cs typeface="+mn-cs"/>
              </a:rPr>
              <a:t>Small Computer System Interface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SCSI</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38</a:t>
            </a:fld>
            <a:endParaRPr lang="en-US"/>
          </a:p>
        </p:txBody>
      </p:sp>
    </p:spTree>
    <p:extLst>
      <p:ext uri="{BB962C8B-B14F-4D97-AF65-F5344CB8AC3E}">
        <p14:creationId xmlns:p14="http://schemas.microsoft.com/office/powerpoint/2010/main" val="538826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39</a:t>
            </a:fld>
            <a:endParaRPr lang="en-US"/>
          </a:p>
        </p:txBody>
      </p:sp>
    </p:spTree>
    <p:extLst>
      <p:ext uri="{BB962C8B-B14F-4D97-AF65-F5344CB8AC3E}">
        <p14:creationId xmlns:p14="http://schemas.microsoft.com/office/powerpoint/2010/main" val="2530546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a:solidFill>
                  <a:schemeClr val="tx1"/>
                </a:solidFill>
                <a:effectLst/>
                <a:latin typeface="+mn-lt"/>
                <a:ea typeface="+mn-ea"/>
                <a:cs typeface="+mn-cs"/>
              </a:rPr>
              <a:t>Spooling: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Acronym of  “Simultaneous Peripheral Operation On-Line”.</a:t>
            </a:r>
          </a:p>
          <a:p>
            <a:pPr fontAlgn="base"/>
            <a:r>
              <a:rPr lang="en-US" sz="1200" b="0" i="0" kern="1200" dirty="0">
                <a:solidFill>
                  <a:schemeClr val="tx1"/>
                </a:solidFill>
                <a:effectLst/>
                <a:latin typeface="+mn-lt"/>
                <a:ea typeface="+mn-ea"/>
                <a:cs typeface="+mn-cs"/>
              </a:rPr>
              <a:t>Its a process of placing data  in temporary working  area for another  program to process.</a:t>
            </a:r>
          </a:p>
          <a:p>
            <a:pPr fontAlgn="base"/>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Print spooling and Mail spools etc.</a:t>
            </a:r>
          </a:p>
          <a:p>
            <a:pPr fontAlgn="base"/>
            <a:r>
              <a:rPr lang="en-US" sz="1200" b="0" i="0" kern="1200" dirty="0">
                <a:solidFill>
                  <a:schemeClr val="tx1"/>
                </a:solidFill>
                <a:effectLst/>
                <a:latin typeface="+mn-lt"/>
                <a:ea typeface="+mn-ea"/>
                <a:cs typeface="+mn-cs"/>
              </a:rPr>
              <a:t>When there is a resource (like printer)  to be accessed by two or more processes(or devices), there spooling comes handy to schedule the tasks. Data from each process is put on the spool (print queue) and processed in FIFO(first in first out)  manner.</a:t>
            </a:r>
          </a:p>
          <a:p>
            <a:pPr fontAlgn="base"/>
            <a:r>
              <a:rPr lang="en-US" sz="1200" b="0" i="0" kern="1200" dirty="0">
                <a:solidFill>
                  <a:schemeClr val="tx1"/>
                </a:solidFill>
                <a:effectLst/>
                <a:latin typeface="+mn-lt"/>
                <a:ea typeface="+mn-ea"/>
                <a:cs typeface="+mn-cs"/>
              </a:rPr>
              <a:t>With spooling all process can access the resource without waiting.</a:t>
            </a:r>
          </a:p>
          <a:p>
            <a:pPr fontAlgn="base"/>
            <a:r>
              <a:rPr lang="en-US" sz="1200" b="0" i="0" kern="1200" dirty="0">
                <a:solidFill>
                  <a:schemeClr val="tx1"/>
                </a:solidFill>
                <a:effectLst/>
                <a:latin typeface="+mn-lt"/>
                <a:ea typeface="+mn-ea"/>
                <a:cs typeface="+mn-cs"/>
              </a:rPr>
              <a:t>After writing the data on spool, process can perform other tasks. And printing process operates </a:t>
            </a:r>
            <a:r>
              <a:rPr lang="en-US" sz="1200" b="0" i="0" kern="1200" dirty="0" err="1">
                <a:solidFill>
                  <a:schemeClr val="tx1"/>
                </a:solidFill>
                <a:effectLst/>
                <a:latin typeface="+mn-lt"/>
                <a:ea typeface="+mn-ea"/>
                <a:cs typeface="+mn-cs"/>
              </a:rPr>
              <a:t>seperately</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Without spooling, process would be tied up until the printing finished.</a:t>
            </a:r>
          </a:p>
          <a:p>
            <a:pPr fontAlgn="base"/>
            <a:r>
              <a:rPr lang="en-US" sz="1200" b="1" i="0" kern="1200" dirty="0">
                <a:solidFill>
                  <a:schemeClr val="tx1"/>
                </a:solidFill>
                <a:effectLst/>
                <a:latin typeface="+mn-lt"/>
                <a:ea typeface="+mn-ea"/>
                <a:cs typeface="+mn-cs"/>
              </a:rPr>
              <a:t>Spooling is useful for the devices which have differing data access rate. Used mainly when processes share some resource and needed to have synchronization.</a:t>
            </a: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Buffering:</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Preloading data into a reserved area of memory (the buffer).</a:t>
            </a:r>
          </a:p>
          <a:p>
            <a:pPr fontAlgn="base"/>
            <a:r>
              <a:rPr lang="en-US" sz="1200" b="0" i="0" kern="1200" dirty="0">
                <a:solidFill>
                  <a:schemeClr val="tx1"/>
                </a:solidFill>
                <a:effectLst/>
                <a:latin typeface="+mn-lt"/>
                <a:ea typeface="+mn-ea"/>
                <a:cs typeface="+mn-cs"/>
              </a:rPr>
              <a:t>It temporarily stores input or output data in an attempt to better match the speeds of two devices such as a fast CPU and a slow disk drive.</a:t>
            </a:r>
          </a:p>
          <a:p>
            <a:pPr fontAlgn="base"/>
            <a:r>
              <a:rPr lang="en-US" sz="1200" b="0" i="0" kern="1200" dirty="0">
                <a:solidFill>
                  <a:schemeClr val="tx1"/>
                </a:solidFill>
                <a:effectLst/>
                <a:latin typeface="+mn-lt"/>
                <a:ea typeface="+mn-ea"/>
                <a:cs typeface="+mn-cs"/>
              </a:rPr>
              <a:t>Buffer may be used in between when moving data between two processes within a computer. Data is stored in buffer as it is retrieved from one processes or just before it is sent to another process.</a:t>
            </a:r>
          </a:p>
          <a:p>
            <a:pPr fontAlgn="base"/>
            <a:r>
              <a:rPr lang="en-US" sz="1200" b="0" i="0" kern="1200" dirty="0">
                <a:solidFill>
                  <a:schemeClr val="tx1"/>
                </a:solidFill>
                <a:effectLst/>
                <a:latin typeface="+mn-lt"/>
                <a:ea typeface="+mn-ea"/>
                <a:cs typeface="+mn-cs"/>
              </a:rPr>
              <a:t>With spooling, the disk is used as a very large buffer. Usually complete jobs are queued on disk to be completed later.</a:t>
            </a:r>
          </a:p>
          <a:p>
            <a:pPr fontAlgn="base"/>
            <a:r>
              <a:rPr lang="en-US" sz="1200" b="1" i="0" kern="1200" dirty="0">
                <a:solidFill>
                  <a:schemeClr val="tx1"/>
                </a:solidFill>
                <a:effectLst/>
                <a:latin typeface="+mn-lt"/>
                <a:ea typeface="+mn-ea"/>
                <a:cs typeface="+mn-cs"/>
              </a:rPr>
              <a:t>It is mostly used for input, output, and sometimes temporary storage of data either when transfer of data takes place or data that may be modified in a non-sequential manner.</a:t>
            </a: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Caching:</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Caching transparently stores data in component called Cache, so that future request for that data can be served faster.</a:t>
            </a:r>
          </a:p>
          <a:p>
            <a:pPr fontAlgn="base"/>
            <a:r>
              <a:rPr lang="en-US" sz="1200" b="0" i="0" kern="1200" dirty="0">
                <a:solidFill>
                  <a:schemeClr val="tx1"/>
                </a:solidFill>
                <a:effectLst/>
                <a:latin typeface="+mn-lt"/>
                <a:ea typeface="+mn-ea"/>
                <a:cs typeface="+mn-cs"/>
              </a:rPr>
              <a:t>A special high-speed storage mechanism. It can be either a reserved section of main memory or an independent high-speed storage device.</a:t>
            </a:r>
          </a:p>
          <a:p>
            <a:pPr fontAlgn="base"/>
            <a:r>
              <a:rPr lang="en-US" sz="1200" b="0" i="0" kern="1200" dirty="0">
                <a:solidFill>
                  <a:schemeClr val="tx1"/>
                </a:solidFill>
                <a:effectLst/>
                <a:latin typeface="+mn-lt"/>
                <a:ea typeface="+mn-ea"/>
                <a:cs typeface="+mn-cs"/>
              </a:rPr>
              <a:t>The data that is stored within a cache might be values that have been computed earlier or duplicates of original values that are stored elsewhere.</a:t>
            </a:r>
          </a:p>
          <a:p>
            <a:pPr fontAlgn="base"/>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Memory Caching, Disk Caching, Web Caching(used in browser), Database Caching etc.</a:t>
            </a:r>
          </a:p>
          <a:p>
            <a:pPr fontAlgn="base"/>
            <a:r>
              <a:rPr lang="en-US" sz="1200" b="1" i="0" kern="1200" dirty="0">
                <a:solidFill>
                  <a:schemeClr val="tx1"/>
                </a:solidFill>
                <a:effectLst/>
                <a:latin typeface="+mn-lt"/>
                <a:ea typeface="+mn-ea"/>
                <a:cs typeface="+mn-cs"/>
              </a:rPr>
              <a:t>A cache’s sole purpose is to reduce accesses to the underlying slower storage.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74</a:t>
            </a:fld>
            <a:endParaRPr lang="en-US"/>
          </a:p>
        </p:txBody>
      </p:sp>
    </p:spTree>
    <p:extLst>
      <p:ext uri="{BB962C8B-B14F-4D97-AF65-F5344CB8AC3E}">
        <p14:creationId xmlns:p14="http://schemas.microsoft.com/office/powerpoint/2010/main" val="2458088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Where multiple entries in the mount table match different prefixes of the filename the one that matches the longest prefix is chosen. ( e.g. /</a:t>
            </a:r>
            <a:r>
              <a:rPr lang="en-US" sz="1200" dirty="0" err="1"/>
              <a:t>usr</a:t>
            </a:r>
            <a:r>
              <a:rPr lang="en-US" sz="1200" dirty="0"/>
              <a:t>/home instead of /</a:t>
            </a:r>
            <a:r>
              <a:rPr lang="en-US" sz="1200" dirty="0" err="1"/>
              <a:t>usr</a:t>
            </a:r>
            <a:r>
              <a:rPr lang="en-US" sz="1200" dirty="0"/>
              <a:t> where both exist in the mount table and both match the desired file. )</a:t>
            </a:r>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75</a:t>
            </a:fld>
            <a:endParaRPr lang="en-US"/>
          </a:p>
        </p:txBody>
      </p:sp>
    </p:spTree>
    <p:extLst>
      <p:ext uri="{BB962C8B-B14F-4D97-AF65-F5344CB8AC3E}">
        <p14:creationId xmlns:p14="http://schemas.microsoft.com/office/powerpoint/2010/main" val="3713810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80</a:t>
            </a:fld>
            <a:endParaRPr lang="en-US"/>
          </a:p>
        </p:txBody>
      </p:sp>
    </p:spTree>
    <p:extLst>
      <p:ext uri="{BB962C8B-B14F-4D97-AF65-F5344CB8AC3E}">
        <p14:creationId xmlns:p14="http://schemas.microsoft.com/office/powerpoint/2010/main" val="2484317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Overlapped I/O</a:t>
            </a:r>
            <a:r>
              <a:rPr lang="en-US" sz="1200" b="0" i="0" kern="1200" dirty="0">
                <a:solidFill>
                  <a:schemeClr val="tx1"/>
                </a:solidFill>
                <a:effectLst/>
                <a:latin typeface="+mn-lt"/>
                <a:ea typeface="+mn-ea"/>
                <a:cs typeface="+mn-cs"/>
              </a:rPr>
              <a:t> is an </a:t>
            </a:r>
            <a:r>
              <a:rPr lang="en-US" sz="1200" b="0" i="0" u="none" strike="noStrike" kern="1200" dirty="0">
                <a:solidFill>
                  <a:schemeClr val="tx1"/>
                </a:solidFill>
                <a:effectLst/>
                <a:latin typeface="+mn-lt"/>
                <a:ea typeface="+mn-ea"/>
                <a:cs typeface="+mn-cs"/>
                <a:hlinkClick r:id="rId3" tooltip="Asynchronous I/O"/>
              </a:rPr>
              <a:t>asynchronous I/O</a:t>
            </a:r>
            <a:r>
              <a:rPr lang="en-US" sz="1200" b="0" i="0" kern="1200" dirty="0">
                <a:solidFill>
                  <a:schemeClr val="tx1"/>
                </a:solidFill>
                <a:effectLst/>
                <a:latin typeface="+mn-lt"/>
                <a:ea typeface="+mn-ea"/>
                <a:cs typeface="+mn-cs"/>
              </a:rPr>
              <a:t> extension of the </a:t>
            </a:r>
            <a:r>
              <a:rPr lang="en-US" sz="1200" b="0" i="0" u="none" strike="noStrike" kern="1200" dirty="0">
                <a:solidFill>
                  <a:schemeClr val="tx1"/>
                </a:solidFill>
                <a:effectLst/>
                <a:latin typeface="+mn-lt"/>
                <a:ea typeface="+mn-ea"/>
                <a:cs typeface="+mn-cs"/>
                <a:hlinkClick r:id="rId4" tooltip="Windows API"/>
              </a:rPr>
              <a:t>Windows APIs</a:t>
            </a:r>
            <a:r>
              <a:rPr lang="en-US" sz="1200" b="0" i="0" kern="1200" dirty="0">
                <a:solidFill>
                  <a:schemeClr val="tx1"/>
                </a:solidFill>
                <a:effectLst/>
                <a:latin typeface="+mn-lt"/>
                <a:ea typeface="+mn-ea"/>
                <a:cs typeface="+mn-cs"/>
              </a:rPr>
              <a:t>, which was introduced in </a:t>
            </a:r>
            <a:r>
              <a:rPr lang="en-US" sz="1200" b="0" i="0" u="none" strike="noStrike" kern="1200" dirty="0">
                <a:solidFill>
                  <a:schemeClr val="tx1"/>
                </a:solidFill>
                <a:effectLst/>
                <a:latin typeface="+mn-lt"/>
                <a:ea typeface="+mn-ea"/>
                <a:cs typeface="+mn-cs"/>
                <a:hlinkClick r:id="rId5" tooltip="Windows NT"/>
              </a:rPr>
              <a:t>Windows NT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82</a:t>
            </a:fld>
            <a:endParaRPr lang="en-US"/>
          </a:p>
        </p:txBody>
      </p:sp>
    </p:spTree>
    <p:extLst>
      <p:ext uri="{BB962C8B-B14F-4D97-AF65-F5344CB8AC3E}">
        <p14:creationId xmlns:p14="http://schemas.microsoft.com/office/powerpoint/2010/main" val="2267575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F04B-1BF0-A64F-90CE-8115401659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517AFF-3ED1-F541-A1BC-D64B4020C2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41190A-D237-8342-89A7-A4E0C16AE3FD}"/>
              </a:ext>
            </a:extLst>
          </p:cNvPr>
          <p:cNvSpPr>
            <a:spLocks noGrp="1"/>
          </p:cNvSpPr>
          <p:nvPr>
            <p:ph type="dt" sz="half" idx="10"/>
          </p:nvPr>
        </p:nvSpPr>
        <p:spPr/>
        <p:txBody>
          <a:bodyPr/>
          <a:lstStyle/>
          <a:p>
            <a:fld id="{4049E688-CFEF-E946-AC57-9032873DFE70}" type="datetimeFigureOut">
              <a:rPr lang="en-US" smtClean="0"/>
              <a:t>8/10/22</a:t>
            </a:fld>
            <a:endParaRPr lang="en-US"/>
          </a:p>
        </p:txBody>
      </p:sp>
      <p:sp>
        <p:nvSpPr>
          <p:cNvPr id="5" name="Footer Placeholder 4">
            <a:extLst>
              <a:ext uri="{FF2B5EF4-FFF2-40B4-BE49-F238E27FC236}">
                <a16:creationId xmlns:a16="http://schemas.microsoft.com/office/drawing/2014/main" id="{128D2E15-5D03-A448-8ED5-1F312F7E8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EE889-001F-9044-8EF2-817634EBE7EE}"/>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3849322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80A2F-650C-D149-8B8C-6BE23EBA8E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A19B11-E2A1-FE46-8864-ABDAD39EF5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ED3D8-AC6B-5B40-B207-3CC14E9B04B0}"/>
              </a:ext>
            </a:extLst>
          </p:cNvPr>
          <p:cNvSpPr>
            <a:spLocks noGrp="1"/>
          </p:cNvSpPr>
          <p:nvPr>
            <p:ph type="dt" sz="half" idx="10"/>
          </p:nvPr>
        </p:nvSpPr>
        <p:spPr/>
        <p:txBody>
          <a:bodyPr/>
          <a:lstStyle/>
          <a:p>
            <a:fld id="{4049E688-CFEF-E946-AC57-9032873DFE70}" type="datetimeFigureOut">
              <a:rPr lang="en-US" smtClean="0"/>
              <a:t>8/10/22</a:t>
            </a:fld>
            <a:endParaRPr lang="en-US"/>
          </a:p>
        </p:txBody>
      </p:sp>
      <p:sp>
        <p:nvSpPr>
          <p:cNvPr id="5" name="Footer Placeholder 4">
            <a:extLst>
              <a:ext uri="{FF2B5EF4-FFF2-40B4-BE49-F238E27FC236}">
                <a16:creationId xmlns:a16="http://schemas.microsoft.com/office/drawing/2014/main" id="{3E20FAD5-57D4-DF4C-B810-2021C1580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68709-F2F2-BF48-9F2C-856125EBED74}"/>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8490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657CCF-5947-0F43-B8EE-0B895EF893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A308DE-5C29-1046-A642-DBBDA9CFC9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B1DBA-5664-EC42-9AB3-46F0841C752F}"/>
              </a:ext>
            </a:extLst>
          </p:cNvPr>
          <p:cNvSpPr>
            <a:spLocks noGrp="1"/>
          </p:cNvSpPr>
          <p:nvPr>
            <p:ph type="dt" sz="half" idx="10"/>
          </p:nvPr>
        </p:nvSpPr>
        <p:spPr/>
        <p:txBody>
          <a:bodyPr/>
          <a:lstStyle/>
          <a:p>
            <a:fld id="{4049E688-CFEF-E946-AC57-9032873DFE70}" type="datetimeFigureOut">
              <a:rPr lang="en-US" smtClean="0"/>
              <a:t>8/10/22</a:t>
            </a:fld>
            <a:endParaRPr lang="en-US"/>
          </a:p>
        </p:txBody>
      </p:sp>
      <p:sp>
        <p:nvSpPr>
          <p:cNvPr id="5" name="Footer Placeholder 4">
            <a:extLst>
              <a:ext uri="{FF2B5EF4-FFF2-40B4-BE49-F238E27FC236}">
                <a16:creationId xmlns:a16="http://schemas.microsoft.com/office/drawing/2014/main" id="{15C76F7D-3465-7544-A600-F02D7AC79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017E8-4B6F-1341-A80A-4A8EEDB36E5D}"/>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2202540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2831-7179-6F47-B960-1B3D0B2BE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53C296-6FE7-E74F-AA74-D61D01A9E90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E27A5-9125-D54B-A33E-4973C6B84420}"/>
              </a:ext>
            </a:extLst>
          </p:cNvPr>
          <p:cNvSpPr>
            <a:spLocks noGrp="1"/>
          </p:cNvSpPr>
          <p:nvPr>
            <p:ph type="dt" sz="half" idx="10"/>
          </p:nvPr>
        </p:nvSpPr>
        <p:spPr/>
        <p:txBody>
          <a:bodyPr/>
          <a:lstStyle/>
          <a:p>
            <a:fld id="{4049E688-CFEF-E946-AC57-9032873DFE70}" type="datetimeFigureOut">
              <a:rPr lang="en-US" smtClean="0"/>
              <a:t>8/10/22</a:t>
            </a:fld>
            <a:endParaRPr lang="en-US"/>
          </a:p>
        </p:txBody>
      </p:sp>
      <p:sp>
        <p:nvSpPr>
          <p:cNvPr id="5" name="Footer Placeholder 4">
            <a:extLst>
              <a:ext uri="{FF2B5EF4-FFF2-40B4-BE49-F238E27FC236}">
                <a16:creationId xmlns:a16="http://schemas.microsoft.com/office/drawing/2014/main" id="{5F40B2E9-40C2-784B-B0EA-5666EC00D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6EEB8-064A-404A-BC8D-4106B25A1BB6}"/>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15373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29E7-08A5-EF47-BA1E-D33F23C77F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3C533D-3602-3F46-BDCA-FFFEA1FBC4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456122-0660-304D-926C-F60D7CEEBDF8}"/>
              </a:ext>
            </a:extLst>
          </p:cNvPr>
          <p:cNvSpPr>
            <a:spLocks noGrp="1"/>
          </p:cNvSpPr>
          <p:nvPr>
            <p:ph type="dt" sz="half" idx="10"/>
          </p:nvPr>
        </p:nvSpPr>
        <p:spPr/>
        <p:txBody>
          <a:bodyPr/>
          <a:lstStyle/>
          <a:p>
            <a:fld id="{4049E688-CFEF-E946-AC57-9032873DFE70}" type="datetimeFigureOut">
              <a:rPr lang="en-US" smtClean="0"/>
              <a:t>8/10/22</a:t>
            </a:fld>
            <a:endParaRPr lang="en-US"/>
          </a:p>
        </p:txBody>
      </p:sp>
      <p:sp>
        <p:nvSpPr>
          <p:cNvPr id="5" name="Footer Placeholder 4">
            <a:extLst>
              <a:ext uri="{FF2B5EF4-FFF2-40B4-BE49-F238E27FC236}">
                <a16:creationId xmlns:a16="http://schemas.microsoft.com/office/drawing/2014/main" id="{16D87892-1F34-3541-891B-9691131DB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0EFD4-C8D6-7B48-B08E-C6AAE6D6FE29}"/>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209529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4BAE-FA44-DC4E-A4AE-540967E52B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1ED100-622D-8947-801E-D12A944D1E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00DAEC-2217-B846-9581-76D6ED6258E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2940E2-CB4D-9B42-BA4A-A6C9AA278864}"/>
              </a:ext>
            </a:extLst>
          </p:cNvPr>
          <p:cNvSpPr>
            <a:spLocks noGrp="1"/>
          </p:cNvSpPr>
          <p:nvPr>
            <p:ph type="dt" sz="half" idx="10"/>
          </p:nvPr>
        </p:nvSpPr>
        <p:spPr/>
        <p:txBody>
          <a:bodyPr/>
          <a:lstStyle/>
          <a:p>
            <a:fld id="{4049E688-CFEF-E946-AC57-9032873DFE70}" type="datetimeFigureOut">
              <a:rPr lang="en-US" smtClean="0"/>
              <a:t>8/10/22</a:t>
            </a:fld>
            <a:endParaRPr lang="en-US"/>
          </a:p>
        </p:txBody>
      </p:sp>
      <p:sp>
        <p:nvSpPr>
          <p:cNvPr id="6" name="Footer Placeholder 5">
            <a:extLst>
              <a:ext uri="{FF2B5EF4-FFF2-40B4-BE49-F238E27FC236}">
                <a16:creationId xmlns:a16="http://schemas.microsoft.com/office/drawing/2014/main" id="{08749B7F-8654-354E-A2B7-D9C0FD4A4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55FD04-564C-FD49-9C23-D0DBEC961926}"/>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288129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FC70-D079-404A-A9A2-7BAA730289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CE53B2-8697-EA45-8E3A-53C297424F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4F92B67-244C-A540-9372-C7A94394FD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7E43C5-854D-A744-B74C-DFA6A15C92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B81554-DFD0-B047-81FC-CE44733382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50ABE5-C63A-A349-AE32-B7B7E8F7B028}"/>
              </a:ext>
            </a:extLst>
          </p:cNvPr>
          <p:cNvSpPr>
            <a:spLocks noGrp="1"/>
          </p:cNvSpPr>
          <p:nvPr>
            <p:ph type="dt" sz="half" idx="10"/>
          </p:nvPr>
        </p:nvSpPr>
        <p:spPr/>
        <p:txBody>
          <a:bodyPr/>
          <a:lstStyle/>
          <a:p>
            <a:fld id="{4049E688-CFEF-E946-AC57-9032873DFE70}" type="datetimeFigureOut">
              <a:rPr lang="en-US" smtClean="0"/>
              <a:t>8/10/22</a:t>
            </a:fld>
            <a:endParaRPr lang="en-US"/>
          </a:p>
        </p:txBody>
      </p:sp>
      <p:sp>
        <p:nvSpPr>
          <p:cNvPr id="8" name="Footer Placeholder 7">
            <a:extLst>
              <a:ext uri="{FF2B5EF4-FFF2-40B4-BE49-F238E27FC236}">
                <a16:creationId xmlns:a16="http://schemas.microsoft.com/office/drawing/2014/main" id="{25ABB45D-98BD-D44E-A8B9-7763BA4FBF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B41091-1D39-F445-B8F6-A2F253F5D05D}"/>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342849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D8C18-F31B-8140-8C52-7A879088CF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E56774-FEEE-9B40-92C0-A12AEB0802F1}"/>
              </a:ext>
            </a:extLst>
          </p:cNvPr>
          <p:cNvSpPr>
            <a:spLocks noGrp="1"/>
          </p:cNvSpPr>
          <p:nvPr>
            <p:ph type="dt" sz="half" idx="10"/>
          </p:nvPr>
        </p:nvSpPr>
        <p:spPr/>
        <p:txBody>
          <a:bodyPr/>
          <a:lstStyle/>
          <a:p>
            <a:fld id="{4049E688-CFEF-E946-AC57-9032873DFE70}" type="datetimeFigureOut">
              <a:rPr lang="en-US" smtClean="0"/>
              <a:t>8/10/22</a:t>
            </a:fld>
            <a:endParaRPr lang="en-US"/>
          </a:p>
        </p:txBody>
      </p:sp>
      <p:sp>
        <p:nvSpPr>
          <p:cNvPr id="4" name="Footer Placeholder 3">
            <a:extLst>
              <a:ext uri="{FF2B5EF4-FFF2-40B4-BE49-F238E27FC236}">
                <a16:creationId xmlns:a16="http://schemas.microsoft.com/office/drawing/2014/main" id="{A1F972B8-5F91-D741-AD25-8B5CC805C3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7833A0-FAE8-C449-ACDA-DFC9B08B4387}"/>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228247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931A02-C53B-FA47-BD56-E5F3D9E8216B}"/>
              </a:ext>
            </a:extLst>
          </p:cNvPr>
          <p:cNvSpPr>
            <a:spLocks noGrp="1"/>
          </p:cNvSpPr>
          <p:nvPr>
            <p:ph type="dt" sz="half" idx="10"/>
          </p:nvPr>
        </p:nvSpPr>
        <p:spPr/>
        <p:txBody>
          <a:bodyPr/>
          <a:lstStyle/>
          <a:p>
            <a:fld id="{4049E688-CFEF-E946-AC57-9032873DFE70}" type="datetimeFigureOut">
              <a:rPr lang="en-US" smtClean="0"/>
              <a:t>8/10/22</a:t>
            </a:fld>
            <a:endParaRPr lang="en-US"/>
          </a:p>
        </p:txBody>
      </p:sp>
      <p:sp>
        <p:nvSpPr>
          <p:cNvPr id="3" name="Footer Placeholder 2">
            <a:extLst>
              <a:ext uri="{FF2B5EF4-FFF2-40B4-BE49-F238E27FC236}">
                <a16:creationId xmlns:a16="http://schemas.microsoft.com/office/drawing/2014/main" id="{6FAD5822-6C57-6340-BA40-573243CF39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E98B41-0291-8442-8D6B-1631F9974A0D}"/>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376504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A01A-598B-6D41-AAE2-37F1C53DD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BF8549-AD74-8343-9EBF-DA0DD3C49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0319D0-AC8B-154A-AFA7-2D284EC1E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10D5CD-D0FB-094B-A543-0E0B9EA33DEF}"/>
              </a:ext>
            </a:extLst>
          </p:cNvPr>
          <p:cNvSpPr>
            <a:spLocks noGrp="1"/>
          </p:cNvSpPr>
          <p:nvPr>
            <p:ph type="dt" sz="half" idx="10"/>
          </p:nvPr>
        </p:nvSpPr>
        <p:spPr/>
        <p:txBody>
          <a:bodyPr/>
          <a:lstStyle/>
          <a:p>
            <a:fld id="{4049E688-CFEF-E946-AC57-9032873DFE70}" type="datetimeFigureOut">
              <a:rPr lang="en-US" smtClean="0"/>
              <a:t>8/10/22</a:t>
            </a:fld>
            <a:endParaRPr lang="en-US"/>
          </a:p>
        </p:txBody>
      </p:sp>
      <p:sp>
        <p:nvSpPr>
          <p:cNvPr id="6" name="Footer Placeholder 5">
            <a:extLst>
              <a:ext uri="{FF2B5EF4-FFF2-40B4-BE49-F238E27FC236}">
                <a16:creationId xmlns:a16="http://schemas.microsoft.com/office/drawing/2014/main" id="{D72CC319-ACB6-A24E-A6C8-6C84892B85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E9743B-FCA8-2944-8DDC-3B6C71758333}"/>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426122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F14B-7F64-7C43-822E-B2476762E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029057-F3F6-8E47-AC0C-E3C66337B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DFA481-8BCB-674B-B3B9-8DDBC00E0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147847-7CB8-D24D-9019-8FFCB8E7EE33}"/>
              </a:ext>
            </a:extLst>
          </p:cNvPr>
          <p:cNvSpPr>
            <a:spLocks noGrp="1"/>
          </p:cNvSpPr>
          <p:nvPr>
            <p:ph type="dt" sz="half" idx="10"/>
          </p:nvPr>
        </p:nvSpPr>
        <p:spPr/>
        <p:txBody>
          <a:bodyPr/>
          <a:lstStyle/>
          <a:p>
            <a:fld id="{4049E688-CFEF-E946-AC57-9032873DFE70}" type="datetimeFigureOut">
              <a:rPr lang="en-US" smtClean="0"/>
              <a:t>8/10/22</a:t>
            </a:fld>
            <a:endParaRPr lang="en-US"/>
          </a:p>
        </p:txBody>
      </p:sp>
      <p:sp>
        <p:nvSpPr>
          <p:cNvPr id="6" name="Footer Placeholder 5">
            <a:extLst>
              <a:ext uri="{FF2B5EF4-FFF2-40B4-BE49-F238E27FC236}">
                <a16:creationId xmlns:a16="http://schemas.microsoft.com/office/drawing/2014/main" id="{8D8E4850-D96E-FF43-831B-97989EEC7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D5BCF-B118-A540-B85F-A04C0814D2EE}"/>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400216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45062A-1EE0-4240-A74D-210CA52CD8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00FB7F-7A01-0D48-A85B-1332FA5EEB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7F440-736E-434F-B39A-F5E842DEC7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9E688-CFEF-E946-AC57-9032873DFE70}" type="datetimeFigureOut">
              <a:rPr lang="en-US" smtClean="0"/>
              <a:t>8/10/22</a:t>
            </a:fld>
            <a:endParaRPr lang="en-US"/>
          </a:p>
        </p:txBody>
      </p:sp>
      <p:sp>
        <p:nvSpPr>
          <p:cNvPr id="5" name="Footer Placeholder 4">
            <a:extLst>
              <a:ext uri="{FF2B5EF4-FFF2-40B4-BE49-F238E27FC236}">
                <a16:creationId xmlns:a16="http://schemas.microsoft.com/office/drawing/2014/main" id="{3A958723-811D-A14D-AE8E-CDE51FB58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FDFB13-5460-8B41-868A-E0ED9F978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30800-BC41-A641-8A0D-3FBFD3CCA0CF}" type="slidenum">
              <a:rPr lang="en-US" smtClean="0"/>
              <a:t>‹#›</a:t>
            </a:fld>
            <a:endParaRPr lang="en-US"/>
          </a:p>
        </p:txBody>
      </p:sp>
    </p:spTree>
    <p:extLst>
      <p:ext uri="{BB962C8B-B14F-4D97-AF65-F5344CB8AC3E}">
        <p14:creationId xmlns:p14="http://schemas.microsoft.com/office/powerpoint/2010/main" val="1165640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7168"/>
            <a:ext cx="9326880" cy="1470025"/>
          </a:xfrm>
          <a:noFill/>
        </p:spPr>
        <p:txBody>
          <a:bodyPr>
            <a:normAutofit/>
          </a:bodyPr>
          <a:lstStyle/>
          <a:p>
            <a:r>
              <a:rPr lang="en-IN" sz="3200" b="1" dirty="0"/>
              <a:t>CS3.304</a:t>
            </a:r>
            <a:r>
              <a:rPr lang="en-IN" sz="3200" b="1"/>
              <a:t>.M22</a:t>
            </a:r>
            <a:br>
              <a:rPr lang="en-IN" sz="3200" b="1" dirty="0"/>
            </a:br>
            <a:r>
              <a:rPr lang="en-US" sz="3200" dirty="0"/>
              <a:t>Advanced Operating Systems</a:t>
            </a:r>
            <a:br>
              <a:rPr lang="en-US" sz="3200" dirty="0"/>
            </a:br>
            <a:r>
              <a:rPr lang="en-US" sz="3200" dirty="0"/>
              <a:t>Lecture # 03</a:t>
            </a:r>
          </a:p>
        </p:txBody>
      </p:sp>
      <p:sp>
        <p:nvSpPr>
          <p:cNvPr id="3" name="Subtitle 2"/>
          <p:cNvSpPr>
            <a:spLocks noGrp="1"/>
          </p:cNvSpPr>
          <p:nvPr>
            <p:ph type="subTitle" idx="1"/>
          </p:nvPr>
        </p:nvSpPr>
        <p:spPr>
          <a:xfrm>
            <a:off x="2207568" y="5013176"/>
            <a:ext cx="7680960" cy="1328750"/>
          </a:xfrm>
          <a:noFill/>
        </p:spPr>
        <p:txBody>
          <a:bodyPr>
            <a:normAutofit/>
          </a:bodyPr>
          <a:lstStyle/>
          <a:p>
            <a:r>
              <a:rPr lang="en-US" sz="2800" dirty="0">
                <a:solidFill>
                  <a:schemeClr val="bg1">
                    <a:lumMod val="50000"/>
                  </a:schemeClr>
                </a:solidFill>
              </a:rPr>
              <a:t>Manish Shrivastava</a:t>
            </a:r>
          </a:p>
          <a:p>
            <a:r>
              <a:rPr lang="en-US" sz="2800">
                <a:solidFill>
                  <a:schemeClr val="bg1">
                    <a:lumMod val="50000"/>
                  </a:schemeClr>
                </a:solidFill>
              </a:rPr>
              <a:t>LTRC, </a:t>
            </a:r>
            <a:r>
              <a:rPr lang="en-US" sz="2800" dirty="0">
                <a:solidFill>
                  <a:schemeClr val="bg1">
                    <a:lumMod val="50000"/>
                  </a:schemeClr>
                </a:solidFill>
              </a:rPr>
              <a:t>IIIT Hyderabad</a:t>
            </a:r>
          </a:p>
        </p:txBody>
      </p:sp>
      <p:pic>
        <p:nvPicPr>
          <p:cNvPr id="4" name="Picture 2" descr="Image result for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1916832"/>
            <a:ext cx="5270986" cy="280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775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Batch System</a:t>
            </a:r>
          </a:p>
        </p:txBody>
      </p:sp>
      <p:sp>
        <p:nvSpPr>
          <p:cNvPr id="3" name="Content Placeholder 2"/>
          <p:cNvSpPr>
            <a:spLocks noGrp="1"/>
          </p:cNvSpPr>
          <p:nvPr>
            <p:ph idx="1"/>
          </p:nvPr>
        </p:nvSpPr>
        <p:spPr/>
        <p:txBody>
          <a:bodyPr/>
          <a:lstStyle/>
          <a:p>
            <a:pPr>
              <a:lnSpc>
                <a:spcPct val="80000"/>
              </a:lnSpc>
            </a:pPr>
            <a:r>
              <a:rPr lang="en-US" sz="2400" dirty="0">
                <a:sym typeface="Symbol" pitchFamily="18" charset="2"/>
              </a:rPr>
              <a:t>CPU is idle</a:t>
            </a:r>
          </a:p>
          <a:p>
            <a:pPr>
              <a:lnSpc>
                <a:spcPct val="80000"/>
              </a:lnSpc>
            </a:pPr>
            <a:r>
              <a:rPr lang="en-US" sz="2400" dirty="0">
                <a:sym typeface="Symbol" pitchFamily="18" charset="2"/>
              </a:rPr>
              <a:t>Speed of mechanical devices is very slower than those of electronic devices.</a:t>
            </a:r>
          </a:p>
          <a:p>
            <a:pPr>
              <a:lnSpc>
                <a:spcPct val="80000"/>
              </a:lnSpc>
            </a:pPr>
            <a:r>
              <a:rPr lang="en-US" sz="2400" dirty="0">
                <a:sym typeface="Symbol" pitchFamily="18" charset="2"/>
              </a:rPr>
              <a:t>CPU works  in a microsecond range</a:t>
            </a:r>
          </a:p>
          <a:p>
            <a:pPr lvl="1">
              <a:lnSpc>
                <a:spcPct val="80000"/>
              </a:lnSpc>
            </a:pPr>
            <a:r>
              <a:rPr lang="en-US" dirty="0">
                <a:sym typeface="Symbol" pitchFamily="18" charset="2"/>
              </a:rPr>
              <a:t>Thousands of instructions/second</a:t>
            </a:r>
          </a:p>
          <a:p>
            <a:pPr>
              <a:lnSpc>
                <a:spcPct val="80000"/>
              </a:lnSpc>
            </a:pPr>
            <a:r>
              <a:rPr lang="en-US" sz="2400" dirty="0">
                <a:sym typeface="Symbol" pitchFamily="18" charset="2"/>
              </a:rPr>
              <a:t>A card reader may read 1200 cards per minute (20 cards per second)</a:t>
            </a:r>
          </a:p>
          <a:p>
            <a:pPr>
              <a:lnSpc>
                <a:spcPct val="80000"/>
              </a:lnSpc>
            </a:pPr>
            <a:r>
              <a:rPr lang="en-US" sz="2400" dirty="0">
                <a:sym typeface="Symbol" pitchFamily="18" charset="2"/>
              </a:rPr>
              <a:t>CPU speed has increased at a faster rate. </a:t>
            </a:r>
          </a:p>
          <a:p>
            <a:pPr>
              <a:lnSpc>
                <a:spcPct val="80000"/>
              </a:lnSpc>
            </a:pPr>
            <a:r>
              <a:rPr lang="en-US" sz="2400" dirty="0">
                <a:sym typeface="Symbol" pitchFamily="18" charset="2"/>
              </a:rPr>
              <a:t>Tape technology improved the performance little-bit.  </a:t>
            </a:r>
          </a:p>
          <a:p>
            <a:pPr>
              <a:lnSpc>
                <a:spcPct val="80000"/>
              </a:lnSpc>
            </a:pPr>
            <a:r>
              <a:rPr lang="en-US" sz="2400" dirty="0">
                <a:sym typeface="Symbol" pitchFamily="18" charset="2"/>
              </a:rPr>
              <a:t>Main perceived problem</a:t>
            </a:r>
          </a:p>
          <a:p>
            <a:pPr lvl="1">
              <a:lnSpc>
                <a:spcPct val="80000"/>
              </a:lnSpc>
            </a:pPr>
            <a:r>
              <a:rPr lang="en-US" sz="2000" dirty="0">
                <a:sym typeface="Symbol" pitchFamily="18" charset="2"/>
              </a:rPr>
              <a:t>Turn-around time: </a:t>
            </a:r>
            <a:r>
              <a:rPr lang="en-US" sz="2000" dirty="0" err="1">
                <a:sym typeface="Symbol" pitchFamily="18" charset="2"/>
              </a:rPr>
              <a:t>upto</a:t>
            </a:r>
            <a:r>
              <a:rPr lang="en-US" sz="2000" dirty="0">
                <a:sym typeface="Symbol" pitchFamily="18" charset="2"/>
              </a:rPr>
              <a:t> two days</a:t>
            </a:r>
          </a:p>
          <a:p>
            <a:pPr lvl="1">
              <a:lnSpc>
                <a:spcPct val="80000"/>
              </a:lnSpc>
            </a:pPr>
            <a:r>
              <a:rPr lang="en-US" sz="2000" dirty="0">
                <a:sym typeface="Symbol" pitchFamily="18" charset="2"/>
              </a:rPr>
              <a:t>CPU often underutilized</a:t>
            </a:r>
          </a:p>
          <a:p>
            <a:pPr lvl="2">
              <a:lnSpc>
                <a:spcPct val="80000"/>
              </a:lnSpc>
            </a:pPr>
            <a:r>
              <a:rPr lang="en-US" dirty="0">
                <a:sym typeface="Symbol" pitchFamily="18" charset="2"/>
              </a:rPr>
              <a:t>Most of the time was spent  reading and writing from tape.</a:t>
            </a:r>
          </a:p>
        </p:txBody>
      </p:sp>
    </p:spTree>
    <p:extLst>
      <p:ext uri="{BB962C8B-B14F-4D97-AF65-F5344CB8AC3E}">
        <p14:creationId xmlns:p14="http://schemas.microsoft.com/office/powerpoint/2010/main" val="2881865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Multi-programmed Batched Systems</a:t>
            </a:r>
            <a:br>
              <a:rPr lang="en-US" dirty="0"/>
            </a:br>
            <a:r>
              <a:rPr lang="en-US" dirty="0"/>
              <a:t>(1960s)  (or Multi tasking)</a:t>
            </a:r>
          </a:p>
        </p:txBody>
      </p:sp>
      <p:sp>
        <p:nvSpPr>
          <p:cNvPr id="5" name="Content Placeholder 4"/>
          <p:cNvSpPr>
            <a:spLocks noGrp="1"/>
          </p:cNvSpPr>
          <p:nvPr>
            <p:ph idx="1"/>
          </p:nvPr>
        </p:nvSpPr>
        <p:spPr/>
        <p:txBody>
          <a:bodyPr/>
          <a:lstStyle/>
          <a:p>
            <a:pPr>
              <a:buClr>
                <a:schemeClr val="tx1"/>
              </a:buClr>
              <a:buFontTx/>
              <a:buChar char="•"/>
            </a:pPr>
            <a:r>
              <a:rPr kumimoji="1" lang="en-US" sz="2400" dirty="0"/>
              <a:t>If CPU is executing a job and requires a tape to be mounted</a:t>
            </a:r>
          </a:p>
          <a:p>
            <a:pPr lvl="1">
              <a:buClr>
                <a:schemeClr val="accent2"/>
              </a:buClr>
              <a:buFontTx/>
              <a:buChar char="•"/>
            </a:pPr>
            <a:r>
              <a:rPr kumimoji="1" lang="en-US" dirty="0"/>
              <a:t>In a non multi-programmed system </a:t>
            </a:r>
          </a:p>
          <a:p>
            <a:pPr lvl="2">
              <a:buClr>
                <a:srgbClr val="33CC33"/>
              </a:buClr>
              <a:buFontTx/>
              <a:buChar char="•"/>
            </a:pPr>
            <a:r>
              <a:rPr kumimoji="1" lang="en-US" dirty="0"/>
              <a:t>CPU sits idle.</a:t>
            </a:r>
          </a:p>
          <a:p>
            <a:pPr lvl="1">
              <a:buClr>
                <a:schemeClr val="accent2"/>
              </a:buClr>
              <a:buFontTx/>
              <a:buChar char="•"/>
            </a:pPr>
            <a:r>
              <a:rPr kumimoji="1" lang="en-US" dirty="0"/>
              <a:t>In a Multi-programmed system </a:t>
            </a:r>
          </a:p>
          <a:p>
            <a:pPr lvl="2">
              <a:buClr>
                <a:srgbClr val="33CC33"/>
              </a:buClr>
              <a:buFontTx/>
              <a:buChar char="•"/>
            </a:pPr>
            <a:r>
              <a:rPr kumimoji="1" lang="en-US" dirty="0"/>
              <a:t>CPU takes up another job. </a:t>
            </a:r>
          </a:p>
          <a:p>
            <a:pPr>
              <a:buClr>
                <a:schemeClr val="tx1"/>
              </a:buClr>
              <a:buFontTx/>
              <a:buChar char="•"/>
            </a:pPr>
            <a:r>
              <a:rPr kumimoji="1" lang="en-US" sz="2400" b="1" dirty="0"/>
              <a:t>Multiprogramming is the first  instance when the OS started taking decisions.</a:t>
            </a:r>
          </a:p>
          <a:p>
            <a:pPr>
              <a:buClr>
                <a:schemeClr val="tx1"/>
              </a:buClr>
              <a:buFontTx/>
              <a:buChar char="•"/>
            </a:pPr>
            <a:r>
              <a:rPr kumimoji="1" lang="en-US" sz="2400" dirty="0"/>
              <a:t>Job scheduling is done by OS.</a:t>
            </a:r>
          </a:p>
          <a:p>
            <a:pPr>
              <a:buClr>
                <a:schemeClr val="tx1"/>
              </a:buClr>
              <a:buFontTx/>
              <a:buChar char="•"/>
            </a:pPr>
            <a:r>
              <a:rPr kumimoji="1" lang="en-US" sz="2400" dirty="0"/>
              <a:t>Having several programs in the memory requires memory management</a:t>
            </a:r>
            <a:r>
              <a:rPr kumimoji="1" lang="en-US" dirty="0"/>
              <a:t>.</a:t>
            </a:r>
          </a:p>
        </p:txBody>
      </p:sp>
    </p:spTree>
    <p:extLst>
      <p:ext uri="{BB962C8B-B14F-4D97-AF65-F5344CB8AC3E}">
        <p14:creationId xmlns:p14="http://schemas.microsoft.com/office/powerpoint/2010/main" val="2358113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Multi-programmed Batched Systems</a:t>
            </a:r>
            <a:br>
              <a:rPr lang="en-US" dirty="0"/>
            </a:br>
            <a:r>
              <a:rPr lang="en-US" dirty="0"/>
              <a:t>(1960s)  (or Multi tasking)</a:t>
            </a:r>
          </a:p>
        </p:txBody>
      </p:sp>
      <p:sp>
        <p:nvSpPr>
          <p:cNvPr id="3" name="Content Placeholder 2"/>
          <p:cNvSpPr>
            <a:spLocks noGrp="1"/>
          </p:cNvSpPr>
          <p:nvPr>
            <p:ph idx="1"/>
          </p:nvPr>
        </p:nvSpPr>
        <p:spPr>
          <a:xfrm>
            <a:off x="1158240" y="1600202"/>
            <a:ext cx="5024170" cy="4525963"/>
          </a:xfrm>
        </p:spPr>
        <p:txBody>
          <a:bodyPr>
            <a:normAutofit/>
          </a:bodyPr>
          <a:lstStyle/>
          <a:p>
            <a:r>
              <a:rPr lang="en-US" sz="2400" dirty="0"/>
              <a:t>A single user can not keep either CPU or I/O busy. </a:t>
            </a:r>
          </a:p>
          <a:p>
            <a:r>
              <a:rPr lang="en-US" sz="2400" dirty="0"/>
              <a:t>Multiprogramming increases CPU utilization by organizing jobs such that the CPU always has one to execute. </a:t>
            </a:r>
          </a:p>
          <a:p>
            <a:r>
              <a:rPr lang="en-US" sz="2400" dirty="0"/>
              <a:t>The OS keeps several jobs in memory at a time and CPU is multiplexed among them</a:t>
            </a:r>
          </a:p>
          <a:p>
            <a:endParaRPr lang="en-US" sz="2400" dirty="0"/>
          </a:p>
        </p:txBody>
      </p:sp>
      <p:pic>
        <p:nvPicPr>
          <p:cNvPr id="4" name="Picture 3"/>
          <p:cNvPicPr>
            <a:picLocks noGrp="1" noChangeAspect="1" noChangeArrowheads="1"/>
          </p:cNvPicPr>
          <p:nvPr/>
        </p:nvPicPr>
        <p:blipFill>
          <a:blip r:embed="rId2"/>
          <a:srcRect l="25421" t="934" r="25233" b="934"/>
          <a:stretch>
            <a:fillRect/>
          </a:stretch>
        </p:blipFill>
        <p:spPr>
          <a:xfrm>
            <a:off x="7248128" y="1887906"/>
            <a:ext cx="3456384" cy="4637439"/>
          </a:xfrm>
          <a:prstGeom prst="rect">
            <a:avLst/>
          </a:prstGeom>
          <a:noFill/>
          <a:ln w="57150" cmpd="thickThin">
            <a:solidFill>
              <a:schemeClr val="tx1"/>
            </a:solidFill>
          </a:ln>
        </p:spPr>
      </p:pic>
    </p:spTree>
    <p:extLst>
      <p:ext uri="{BB962C8B-B14F-4D97-AF65-F5344CB8AC3E}">
        <p14:creationId xmlns:p14="http://schemas.microsoft.com/office/powerpoint/2010/main" val="3817882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Requirements (60s)</a:t>
            </a:r>
          </a:p>
        </p:txBody>
      </p:sp>
      <p:sp>
        <p:nvSpPr>
          <p:cNvPr id="3" name="Content Placeholder 2"/>
          <p:cNvSpPr>
            <a:spLocks noGrp="1"/>
          </p:cNvSpPr>
          <p:nvPr>
            <p:ph idx="1"/>
          </p:nvPr>
        </p:nvSpPr>
        <p:spPr/>
        <p:txBody>
          <a:bodyPr>
            <a:normAutofit fontScale="85000" lnSpcReduction="20000"/>
          </a:bodyPr>
          <a:lstStyle/>
          <a:p>
            <a:r>
              <a:rPr lang="en-US" sz="3420" dirty="0"/>
              <a:t>OS Research in 60s</a:t>
            </a:r>
            <a:endParaRPr lang="en-US" dirty="0"/>
          </a:p>
          <a:p>
            <a:pPr lvl="1"/>
            <a:r>
              <a:rPr lang="en-US" sz="2880" dirty="0"/>
              <a:t> MULTICS at MIT</a:t>
            </a:r>
          </a:p>
          <a:p>
            <a:pPr lvl="1"/>
            <a:r>
              <a:rPr lang="en-US" sz="2880" dirty="0"/>
              <a:t>Atlas (spooling, demand paging) at Manchester Univ.</a:t>
            </a:r>
          </a:p>
          <a:p>
            <a:pPr lvl="1"/>
            <a:r>
              <a:rPr lang="en-US" sz="2880" dirty="0"/>
              <a:t>Multiprogramming</a:t>
            </a:r>
          </a:p>
          <a:p>
            <a:pPr lvl="2"/>
            <a:r>
              <a:rPr lang="en-US" sz="2880" dirty="0"/>
              <a:t>Memory allocation and protection</a:t>
            </a:r>
          </a:p>
          <a:p>
            <a:pPr lvl="2"/>
            <a:r>
              <a:rPr lang="en-US" sz="2880" dirty="0"/>
              <a:t>I/O operations were responsibility of OS.</a:t>
            </a:r>
          </a:p>
          <a:p>
            <a:pPr lvl="1"/>
            <a:r>
              <a:rPr lang="en-US" sz="2880" dirty="0"/>
              <a:t>Interactive systems</a:t>
            </a:r>
          </a:p>
          <a:p>
            <a:pPr lvl="2"/>
            <a:r>
              <a:rPr lang="en-US" sz="2880" dirty="0"/>
              <a:t>Scheduling issues</a:t>
            </a:r>
          </a:p>
          <a:p>
            <a:pPr lvl="2"/>
            <a:r>
              <a:rPr lang="en-US" sz="2880" dirty="0"/>
              <a:t>Swapping and virtual memory.</a:t>
            </a:r>
          </a:p>
          <a:p>
            <a:pPr lvl="1"/>
            <a:r>
              <a:rPr lang="en-US" sz="2880" dirty="0"/>
              <a:t>Users wanted permanent files</a:t>
            </a:r>
          </a:p>
          <a:p>
            <a:pPr lvl="2"/>
            <a:r>
              <a:rPr lang="en-US" sz="2880" dirty="0"/>
              <a:t>Hierarchical directory systems.</a:t>
            </a:r>
            <a:endParaRPr lang="en-US" dirty="0"/>
          </a:p>
          <a:p>
            <a:pPr lvl="1"/>
            <a:r>
              <a:rPr lang="en-US" sz="2880" dirty="0"/>
              <a:t>Increased in size and complexity were not well understood</a:t>
            </a:r>
          </a:p>
          <a:p>
            <a:pPr lvl="2"/>
            <a:r>
              <a:rPr lang="en-US" sz="2880" dirty="0"/>
              <a:t>IBM: OS/360</a:t>
            </a:r>
          </a:p>
          <a:p>
            <a:pPr marL="0" indent="0">
              <a:buNone/>
            </a:pPr>
            <a:endParaRPr lang="en-US" dirty="0"/>
          </a:p>
        </p:txBody>
      </p:sp>
    </p:spTree>
    <p:extLst>
      <p:ext uri="{BB962C8B-B14F-4D97-AF65-F5344CB8AC3E}">
        <p14:creationId xmlns:p14="http://schemas.microsoft.com/office/powerpoint/2010/main" val="926476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(early 1970s)</a:t>
            </a:r>
          </a:p>
        </p:txBody>
      </p:sp>
      <p:sp>
        <p:nvSpPr>
          <p:cNvPr id="3" name="Content Placeholder 2"/>
          <p:cNvSpPr>
            <a:spLocks noGrp="1"/>
          </p:cNvSpPr>
          <p:nvPr>
            <p:ph idx="1"/>
          </p:nvPr>
        </p:nvSpPr>
        <p:spPr/>
        <p:txBody>
          <a:bodyPr>
            <a:normAutofit fontScale="92500" lnSpcReduction="10000"/>
          </a:bodyPr>
          <a:lstStyle/>
          <a:p>
            <a:r>
              <a:rPr lang="en-US" sz="2160" dirty="0"/>
              <a:t>Originally developed at Bell labs for the PDP-7</a:t>
            </a:r>
          </a:p>
          <a:p>
            <a:pPr lvl="1"/>
            <a:r>
              <a:rPr lang="en-US" sz="1800" dirty="0"/>
              <a:t>Ken Thomson </a:t>
            </a:r>
          </a:p>
          <a:p>
            <a:pPr lvl="1"/>
            <a:r>
              <a:rPr lang="en-US" sz="1800" dirty="0"/>
              <a:t>Dennis Ritchie</a:t>
            </a:r>
          </a:p>
          <a:p>
            <a:r>
              <a:rPr lang="en-US" sz="2160" dirty="0"/>
              <a:t>Smaller &amp; Simpler</a:t>
            </a:r>
          </a:p>
          <a:p>
            <a:pPr lvl="1"/>
            <a:r>
              <a:rPr lang="en-US" sz="1800" dirty="0"/>
              <a:t>Process spawn and control</a:t>
            </a:r>
          </a:p>
          <a:p>
            <a:pPr lvl="2"/>
            <a:r>
              <a:rPr lang="en-US" dirty="0"/>
              <a:t>Each command creates a new process</a:t>
            </a:r>
          </a:p>
          <a:p>
            <a:pPr lvl="1"/>
            <a:r>
              <a:rPr lang="en-US" sz="1800" dirty="0"/>
              <a:t>Simple inter-process communication</a:t>
            </a:r>
          </a:p>
          <a:p>
            <a:pPr lvl="1"/>
            <a:r>
              <a:rPr lang="en-US" sz="1800" dirty="0"/>
              <a:t>Command interpreter not built in: runs as a user process</a:t>
            </a:r>
          </a:p>
          <a:p>
            <a:pPr lvl="1"/>
            <a:r>
              <a:rPr lang="en-US" sz="1800" dirty="0"/>
              <a:t>Files were streams of bytes.</a:t>
            </a:r>
          </a:p>
          <a:p>
            <a:pPr lvl="1"/>
            <a:r>
              <a:rPr lang="en-US" sz="1800" dirty="0"/>
              <a:t>Hierarchical file system</a:t>
            </a:r>
          </a:p>
          <a:p>
            <a:r>
              <a:rPr lang="en-US" sz="2160" dirty="0"/>
              <a:t>Advantages</a:t>
            </a:r>
          </a:p>
          <a:p>
            <a:pPr lvl="1"/>
            <a:r>
              <a:rPr lang="en-US" sz="1800" dirty="0"/>
              <a:t>Written in a high-level language</a:t>
            </a:r>
          </a:p>
          <a:p>
            <a:pPr lvl="1"/>
            <a:r>
              <a:rPr lang="en-US" sz="1800" dirty="0"/>
              <a:t>Distributed in source form</a:t>
            </a:r>
          </a:p>
          <a:p>
            <a:pPr lvl="1"/>
            <a:r>
              <a:rPr lang="en-US" sz="1800" dirty="0"/>
              <a:t>Powerful OS primitives on an inexpensive platform</a:t>
            </a:r>
          </a:p>
          <a:p>
            <a:pPr lvl="1">
              <a:buFontTx/>
              <a:buNone/>
            </a:pPr>
            <a:endParaRPr lang="en-US" sz="1800" dirty="0"/>
          </a:p>
        </p:txBody>
      </p:sp>
    </p:spTree>
    <p:extLst>
      <p:ext uri="{BB962C8B-B14F-4D97-AF65-F5344CB8AC3E}">
        <p14:creationId xmlns:p14="http://schemas.microsoft.com/office/powerpoint/2010/main" val="3250811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Computers (1980s)</a:t>
            </a:r>
          </a:p>
        </p:txBody>
      </p:sp>
      <p:sp>
        <p:nvSpPr>
          <p:cNvPr id="3" name="Content Placeholder 2"/>
          <p:cNvSpPr>
            <a:spLocks noGrp="1"/>
          </p:cNvSpPr>
          <p:nvPr>
            <p:ph idx="1"/>
          </p:nvPr>
        </p:nvSpPr>
        <p:spPr/>
        <p:txBody>
          <a:bodyPr/>
          <a:lstStyle/>
          <a:p>
            <a:pPr>
              <a:lnSpc>
                <a:spcPct val="90000"/>
              </a:lnSpc>
            </a:pPr>
            <a:r>
              <a:rPr lang="en-US" sz="2160" dirty="0"/>
              <a:t>Originally</a:t>
            </a:r>
          </a:p>
          <a:p>
            <a:pPr lvl="1">
              <a:lnSpc>
                <a:spcPct val="90000"/>
              </a:lnSpc>
            </a:pPr>
            <a:r>
              <a:rPr lang="en-US" sz="1800" dirty="0"/>
              <a:t>Single user</a:t>
            </a:r>
          </a:p>
          <a:p>
            <a:pPr lvl="1">
              <a:lnSpc>
                <a:spcPct val="90000"/>
              </a:lnSpc>
            </a:pPr>
            <a:r>
              <a:rPr lang="en-US" sz="1800" dirty="0"/>
              <a:t>Simplified OSs</a:t>
            </a:r>
          </a:p>
          <a:p>
            <a:pPr lvl="2">
              <a:lnSpc>
                <a:spcPct val="90000"/>
              </a:lnSpc>
            </a:pPr>
            <a:r>
              <a:rPr lang="en-US" dirty="0"/>
              <a:t>No memory protection</a:t>
            </a:r>
          </a:p>
          <a:p>
            <a:pPr lvl="2">
              <a:lnSpc>
                <a:spcPct val="90000"/>
              </a:lnSpc>
            </a:pPr>
            <a:r>
              <a:rPr lang="en-US" dirty="0"/>
              <a:t>MS-DOS</a:t>
            </a:r>
          </a:p>
          <a:p>
            <a:pPr>
              <a:lnSpc>
                <a:spcPct val="90000"/>
              </a:lnSpc>
            </a:pPr>
            <a:r>
              <a:rPr lang="en-US" sz="2160" dirty="0"/>
              <a:t>Now run sophisticated OSs</a:t>
            </a:r>
          </a:p>
          <a:p>
            <a:pPr lvl="1">
              <a:lnSpc>
                <a:spcPct val="90000"/>
              </a:lnSpc>
            </a:pPr>
            <a:r>
              <a:rPr lang="en-US" sz="1800" dirty="0"/>
              <a:t>Windows NT, Linux</a:t>
            </a:r>
          </a:p>
          <a:p>
            <a:endParaRPr lang="en-US" dirty="0"/>
          </a:p>
        </p:txBody>
      </p:sp>
    </p:spTree>
    <p:extLst>
      <p:ext uri="{BB962C8B-B14F-4D97-AF65-F5344CB8AC3E}">
        <p14:creationId xmlns:p14="http://schemas.microsoft.com/office/powerpoint/2010/main" val="2071231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Networks of workstations ( 1990s)</a:t>
            </a:r>
          </a:p>
        </p:txBody>
      </p:sp>
      <p:sp>
        <p:nvSpPr>
          <p:cNvPr id="3" name="Content Placeholder 2"/>
          <p:cNvSpPr>
            <a:spLocks noGrp="1"/>
          </p:cNvSpPr>
          <p:nvPr>
            <p:ph idx="1"/>
          </p:nvPr>
        </p:nvSpPr>
        <p:spPr/>
        <p:txBody>
          <a:bodyPr/>
          <a:lstStyle/>
          <a:p>
            <a:r>
              <a:rPr lang="en-US" sz="2160" dirty="0"/>
              <a:t>High-speed network connections</a:t>
            </a:r>
          </a:p>
          <a:p>
            <a:r>
              <a:rPr lang="en-US" sz="2160" dirty="0"/>
              <a:t>Local &amp; world-wide</a:t>
            </a:r>
          </a:p>
          <a:p>
            <a:r>
              <a:rPr lang="en-US" sz="2160" dirty="0"/>
              <a:t>Client-server systems</a:t>
            </a:r>
          </a:p>
          <a:p>
            <a:pPr lvl="1"/>
            <a:r>
              <a:rPr lang="en-US" sz="1800" dirty="0"/>
              <a:t>File systems</a:t>
            </a:r>
          </a:p>
          <a:p>
            <a:pPr lvl="1"/>
            <a:r>
              <a:rPr lang="en-US" sz="1800" dirty="0"/>
              <a:t>Remote windowing systems</a:t>
            </a:r>
          </a:p>
          <a:p>
            <a:r>
              <a:rPr lang="en-US" sz="2160" dirty="0"/>
              <a:t>Support a variety of node OSs</a:t>
            </a:r>
          </a:p>
          <a:p>
            <a:pPr lvl="1"/>
            <a:r>
              <a:rPr lang="en-US" sz="1800" dirty="0"/>
              <a:t>Unix, Windows XP, OS/2</a:t>
            </a:r>
          </a:p>
          <a:p>
            <a:endParaRPr lang="en-US" dirty="0"/>
          </a:p>
        </p:txBody>
      </p:sp>
    </p:spTree>
    <p:extLst>
      <p:ext uri="{BB962C8B-B14F-4D97-AF65-F5344CB8AC3E}">
        <p14:creationId xmlns:p14="http://schemas.microsoft.com/office/powerpoint/2010/main" val="2526617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a:t>
            </a:r>
          </a:p>
        </p:txBody>
      </p:sp>
      <p:sp>
        <p:nvSpPr>
          <p:cNvPr id="3" name="Content Placeholder 2"/>
          <p:cNvSpPr>
            <a:spLocks noGrp="1"/>
          </p:cNvSpPr>
          <p:nvPr>
            <p:ph idx="1"/>
          </p:nvPr>
        </p:nvSpPr>
        <p:spPr/>
        <p:txBody>
          <a:bodyPr/>
          <a:lstStyle/>
          <a:p>
            <a:r>
              <a:rPr lang="en-US" dirty="0"/>
              <a:t>Distributed systems</a:t>
            </a:r>
          </a:p>
          <a:p>
            <a:pPr lvl="1"/>
            <a:r>
              <a:rPr lang="en-US" dirty="0"/>
              <a:t>Network is invisible</a:t>
            </a:r>
          </a:p>
          <a:p>
            <a:r>
              <a:rPr lang="en-US" dirty="0"/>
              <a:t>Micro-kernel and extensible OSs</a:t>
            </a:r>
          </a:p>
          <a:p>
            <a:pPr lvl="1"/>
            <a:r>
              <a:rPr lang="en-US" dirty="0"/>
              <a:t>Supports multiple OS flavors</a:t>
            </a:r>
          </a:p>
          <a:p>
            <a:pPr lvl="2"/>
            <a:r>
              <a:rPr lang="en-US" dirty="0"/>
              <a:t>E.g., Mach, Amoeba, WINDOWS XP</a:t>
            </a:r>
          </a:p>
          <a:p>
            <a:r>
              <a:rPr lang="en-US" dirty="0"/>
              <a:t>Embedded services and network computers</a:t>
            </a:r>
          </a:p>
          <a:p>
            <a:pPr lvl="1"/>
            <a:r>
              <a:rPr lang="en-US" dirty="0"/>
              <a:t>Computer runs a very thin OS (Java Virtual machine). </a:t>
            </a:r>
          </a:p>
          <a:p>
            <a:endParaRPr lang="en-US" dirty="0"/>
          </a:p>
        </p:txBody>
      </p:sp>
    </p:spTree>
    <p:extLst>
      <p:ext uri="{BB962C8B-B14F-4D97-AF65-F5344CB8AC3E}">
        <p14:creationId xmlns:p14="http://schemas.microsoft.com/office/powerpoint/2010/main" val="412316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Migration of Operating-System Concepts and Features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noChangeArrowheads="1"/>
          </p:cNvPicPr>
          <p:nvPr/>
        </p:nvPicPr>
        <p:blipFill>
          <a:blip r:embed="rId2"/>
          <a:srcRect l="772" t="2089" r="1250" b="2301"/>
          <a:stretch>
            <a:fillRect/>
          </a:stretch>
        </p:blipFill>
        <p:spPr bwMode="auto">
          <a:xfrm>
            <a:off x="2666674" y="1556792"/>
            <a:ext cx="6846888" cy="5011738"/>
          </a:xfrm>
          <a:prstGeom prst="rect">
            <a:avLst/>
          </a:prstGeom>
          <a:noFill/>
          <a:ln w="57150" cmpd="thickThin">
            <a:solidFill>
              <a:schemeClr val="tx1"/>
            </a:solidFill>
            <a:miter lim="800000"/>
            <a:headEnd/>
            <a:tailEnd/>
          </a:ln>
        </p:spPr>
      </p:pic>
    </p:spTree>
    <p:extLst>
      <p:ext uri="{BB962C8B-B14F-4D97-AF65-F5344CB8AC3E}">
        <p14:creationId xmlns:p14="http://schemas.microsoft.com/office/powerpoint/2010/main" val="327222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Multiprocessor Systems</a:t>
            </a:r>
          </a:p>
        </p:txBody>
      </p:sp>
      <p:sp>
        <p:nvSpPr>
          <p:cNvPr id="3" name="Content Placeholder 2"/>
          <p:cNvSpPr>
            <a:spLocks noGrp="1"/>
          </p:cNvSpPr>
          <p:nvPr>
            <p:ph idx="1"/>
          </p:nvPr>
        </p:nvSpPr>
        <p:spPr/>
        <p:txBody>
          <a:bodyPr>
            <a:normAutofit/>
          </a:bodyPr>
          <a:lstStyle/>
          <a:p>
            <a:pPr>
              <a:spcAft>
                <a:spcPts val="600"/>
              </a:spcAft>
            </a:pPr>
            <a:r>
              <a:rPr lang="en-US" sz="2400" dirty="0"/>
              <a:t>Multiprocessor systems with more than one CPU in close communication.</a:t>
            </a:r>
          </a:p>
          <a:p>
            <a:pPr>
              <a:spcAft>
                <a:spcPts val="600"/>
              </a:spcAft>
            </a:pPr>
            <a:r>
              <a:rPr lang="en-US" sz="2400" i="1" dirty="0"/>
              <a:t>Tightly coupled system</a:t>
            </a:r>
            <a:r>
              <a:rPr lang="en-US" sz="2400" dirty="0"/>
              <a:t> – processors share memory and a clock; communication usually takes place through the shared memory.</a:t>
            </a:r>
          </a:p>
          <a:p>
            <a:pPr>
              <a:spcAft>
                <a:spcPts val="600"/>
              </a:spcAft>
            </a:pPr>
            <a:r>
              <a:rPr lang="en-US" sz="2400" dirty="0"/>
              <a:t>Advantages of  multiprocessor system: </a:t>
            </a:r>
          </a:p>
          <a:p>
            <a:pPr lvl="1">
              <a:spcAft>
                <a:spcPts val="400"/>
              </a:spcAft>
            </a:pPr>
            <a:r>
              <a:rPr lang="en-US" sz="2200" dirty="0"/>
              <a:t>Increased </a:t>
            </a:r>
            <a:r>
              <a:rPr lang="en-US" sz="2200" i="1" dirty="0"/>
              <a:t>throughput: </a:t>
            </a:r>
            <a:r>
              <a:rPr lang="en-US" sz="2200" dirty="0"/>
              <a:t>more processors more work</a:t>
            </a:r>
          </a:p>
          <a:p>
            <a:pPr lvl="1">
              <a:spcAft>
                <a:spcPts val="400"/>
              </a:spcAft>
            </a:pPr>
            <a:r>
              <a:rPr lang="en-US" sz="2200" dirty="0"/>
              <a:t>Economical: more computing in same box</a:t>
            </a:r>
            <a:endParaRPr lang="en-US" sz="2200" i="1" dirty="0"/>
          </a:p>
          <a:p>
            <a:pPr lvl="1">
              <a:spcAft>
                <a:spcPts val="400"/>
              </a:spcAft>
            </a:pPr>
            <a:r>
              <a:rPr lang="en-US" sz="2200" dirty="0"/>
              <a:t>Increased reliability</a:t>
            </a:r>
          </a:p>
          <a:p>
            <a:pPr lvl="2">
              <a:spcAft>
                <a:spcPts val="400"/>
              </a:spcAft>
            </a:pPr>
            <a:r>
              <a:rPr lang="en-US" dirty="0"/>
              <a:t>Graceful degradation &amp; Fault tolerance: failure of one processor will not halt the system. Service is proportional to the level of surviving hardware.</a:t>
            </a:r>
            <a:endParaRPr lang="en-US" i="1" dirty="0"/>
          </a:p>
          <a:p>
            <a:pPr marL="0" indent="0">
              <a:spcAft>
                <a:spcPts val="400"/>
              </a:spcAft>
              <a:buNone/>
            </a:pPr>
            <a:endParaRPr lang="en-US" dirty="0"/>
          </a:p>
        </p:txBody>
      </p:sp>
    </p:spTree>
    <p:extLst>
      <p:ext uri="{BB962C8B-B14F-4D97-AF65-F5344CB8AC3E}">
        <p14:creationId xmlns:p14="http://schemas.microsoft.com/office/powerpoint/2010/main" val="2527624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lnSpcReduction="10000"/>
          </a:bodyPr>
          <a:lstStyle/>
          <a:p>
            <a:pPr>
              <a:lnSpc>
                <a:spcPct val="80000"/>
              </a:lnSpc>
              <a:spcAft>
                <a:spcPts val="600"/>
              </a:spcAft>
            </a:pPr>
            <a:r>
              <a:rPr lang="en-US" sz="2400" dirty="0"/>
              <a:t>The main objective is to understand the operational part of any computer.</a:t>
            </a:r>
          </a:p>
          <a:p>
            <a:pPr>
              <a:lnSpc>
                <a:spcPct val="80000"/>
              </a:lnSpc>
              <a:spcAft>
                <a:spcPts val="600"/>
              </a:spcAft>
            </a:pPr>
            <a:endParaRPr lang="en-US" sz="2400" dirty="0"/>
          </a:p>
          <a:p>
            <a:pPr>
              <a:lnSpc>
                <a:spcPct val="80000"/>
              </a:lnSpc>
              <a:spcAft>
                <a:spcPts val="600"/>
              </a:spcAft>
            </a:pPr>
            <a:r>
              <a:rPr lang="en-US" sz="2400" dirty="0"/>
              <a:t>Understanding the general principles of OS design.</a:t>
            </a:r>
          </a:p>
          <a:p>
            <a:pPr lvl="1">
              <a:lnSpc>
                <a:spcPct val="80000"/>
              </a:lnSpc>
              <a:spcAft>
                <a:spcPts val="600"/>
              </a:spcAft>
            </a:pPr>
            <a:r>
              <a:rPr lang="en-US" dirty="0"/>
              <a:t>Focus on general-purpose, multi-user, </a:t>
            </a:r>
            <a:r>
              <a:rPr lang="en-US" dirty="0" err="1"/>
              <a:t>uni</a:t>
            </a:r>
            <a:r>
              <a:rPr lang="en-US" dirty="0"/>
              <a:t>-processor systems.</a:t>
            </a:r>
          </a:p>
          <a:p>
            <a:pPr lvl="1">
              <a:lnSpc>
                <a:spcPct val="80000"/>
              </a:lnSpc>
              <a:spcAft>
                <a:spcPts val="600"/>
              </a:spcAft>
            </a:pPr>
            <a:r>
              <a:rPr lang="en-US" dirty="0"/>
              <a:t>Emphasis on widely applicable concepts rather than any specific features of any specific OS.</a:t>
            </a:r>
          </a:p>
          <a:p>
            <a:pPr>
              <a:lnSpc>
                <a:spcPct val="80000"/>
              </a:lnSpc>
              <a:spcAft>
                <a:spcPts val="600"/>
              </a:spcAft>
            </a:pPr>
            <a:endParaRPr lang="en-US" sz="2400" dirty="0"/>
          </a:p>
          <a:p>
            <a:pPr>
              <a:lnSpc>
                <a:spcPct val="80000"/>
              </a:lnSpc>
              <a:spcAft>
                <a:spcPts val="600"/>
              </a:spcAft>
            </a:pPr>
            <a:r>
              <a:rPr lang="en-US" sz="2400" dirty="0"/>
              <a:t>Understanding problems, solutions and design choices.</a:t>
            </a:r>
          </a:p>
          <a:p>
            <a:pPr>
              <a:lnSpc>
                <a:spcPct val="80000"/>
              </a:lnSpc>
              <a:spcAft>
                <a:spcPts val="600"/>
              </a:spcAft>
            </a:pPr>
            <a:endParaRPr lang="en-US" sz="2400" dirty="0"/>
          </a:p>
          <a:p>
            <a:pPr>
              <a:lnSpc>
                <a:spcPct val="80000"/>
              </a:lnSpc>
              <a:spcAft>
                <a:spcPts val="600"/>
              </a:spcAft>
            </a:pPr>
            <a:r>
              <a:rPr lang="en-US" sz="2400" dirty="0"/>
              <a:t>Understanding the structure of specific OSs: UNIX, LINUX, WINDOWS </a:t>
            </a:r>
          </a:p>
        </p:txBody>
      </p:sp>
    </p:spTree>
    <p:extLst>
      <p:ext uri="{BB962C8B-B14F-4D97-AF65-F5344CB8AC3E}">
        <p14:creationId xmlns:p14="http://schemas.microsoft.com/office/powerpoint/2010/main" val="1819440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Systems</a:t>
            </a:r>
          </a:p>
        </p:txBody>
      </p:sp>
      <p:sp>
        <p:nvSpPr>
          <p:cNvPr id="3" name="Content Placeholder 2"/>
          <p:cNvSpPr>
            <a:spLocks noGrp="1"/>
          </p:cNvSpPr>
          <p:nvPr>
            <p:ph idx="1"/>
          </p:nvPr>
        </p:nvSpPr>
        <p:spPr/>
        <p:txBody>
          <a:bodyPr/>
          <a:lstStyle/>
          <a:p>
            <a:r>
              <a:rPr lang="en-US" sz="2400" i="1" dirty="0"/>
              <a:t>Symmetric multiprocessing (SMP)</a:t>
            </a:r>
            <a:endParaRPr lang="en-US" sz="2400" dirty="0"/>
          </a:p>
          <a:p>
            <a:pPr lvl="1"/>
            <a:r>
              <a:rPr lang="en-US" sz="2000" dirty="0"/>
              <a:t>Each processor runs and identical copy of the operating system.</a:t>
            </a:r>
          </a:p>
          <a:p>
            <a:pPr lvl="1"/>
            <a:r>
              <a:rPr lang="en-US" sz="2000" dirty="0"/>
              <a:t>Many processes can run at once without performance deterioration.</a:t>
            </a:r>
          </a:p>
          <a:p>
            <a:pPr lvl="1"/>
            <a:r>
              <a:rPr lang="en-US" sz="2000" dirty="0"/>
              <a:t>Most modern operating systems support SMP</a:t>
            </a:r>
          </a:p>
          <a:p>
            <a:r>
              <a:rPr lang="en-US" sz="2400" i="1" dirty="0"/>
              <a:t>Asymmetric multiprocessing</a:t>
            </a:r>
            <a:endParaRPr lang="en-US" sz="2400" dirty="0"/>
          </a:p>
          <a:p>
            <a:pPr lvl="1"/>
            <a:r>
              <a:rPr lang="en-US" sz="2000" dirty="0"/>
              <a:t>Each processor is assigned a specific task; master processor schedules and allocated work to slave processors.</a:t>
            </a:r>
          </a:p>
          <a:p>
            <a:pPr lvl="1"/>
            <a:r>
              <a:rPr lang="en-US" sz="2000" dirty="0"/>
              <a:t>More common in extremely large systems</a:t>
            </a:r>
          </a:p>
          <a:p>
            <a:pPr marL="0" indent="0">
              <a:buNone/>
            </a:pPr>
            <a:endParaRPr lang="en-US" dirty="0"/>
          </a:p>
        </p:txBody>
      </p:sp>
      <p:pic>
        <p:nvPicPr>
          <p:cNvPr id="4" name="Picture 3"/>
          <p:cNvPicPr>
            <a:picLocks noChangeAspect="1" noChangeArrowheads="1"/>
          </p:cNvPicPr>
          <p:nvPr/>
        </p:nvPicPr>
        <p:blipFill>
          <a:blip r:embed="rId2"/>
          <a:srcRect l="659" t="34227" r="494" b="34227"/>
          <a:stretch>
            <a:fillRect/>
          </a:stretch>
        </p:blipFill>
        <p:spPr bwMode="auto">
          <a:xfrm>
            <a:off x="3431704" y="5102049"/>
            <a:ext cx="5734646" cy="1463853"/>
          </a:xfrm>
          <a:prstGeom prst="rect">
            <a:avLst/>
          </a:prstGeom>
          <a:noFill/>
          <a:ln w="57150" cmpd="thickThin">
            <a:solidFill>
              <a:schemeClr val="tx1"/>
            </a:solidFill>
            <a:miter lim="800000"/>
            <a:headEnd/>
            <a:tailEnd/>
          </a:ln>
        </p:spPr>
      </p:pic>
      <p:sp>
        <p:nvSpPr>
          <p:cNvPr id="5" name="Rectangle 4"/>
          <p:cNvSpPr/>
          <p:nvPr/>
        </p:nvSpPr>
        <p:spPr>
          <a:xfrm>
            <a:off x="9336361" y="6165304"/>
            <a:ext cx="1818831" cy="369332"/>
          </a:xfrm>
          <a:prstGeom prst="rect">
            <a:avLst/>
          </a:prstGeom>
        </p:spPr>
        <p:txBody>
          <a:bodyPr wrap="none">
            <a:spAutoFit/>
          </a:bodyPr>
          <a:lstStyle/>
          <a:p>
            <a:r>
              <a:rPr lang="en-US" i="1" dirty="0"/>
              <a:t>SMP </a:t>
            </a:r>
            <a:r>
              <a:rPr lang="en-US" dirty="0"/>
              <a:t>Architecture</a:t>
            </a:r>
          </a:p>
        </p:txBody>
      </p:sp>
    </p:spTree>
    <p:extLst>
      <p:ext uri="{BB962C8B-B14F-4D97-AF65-F5344CB8AC3E}">
        <p14:creationId xmlns:p14="http://schemas.microsoft.com/office/powerpoint/2010/main" val="2004759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Systems</a:t>
            </a:r>
          </a:p>
        </p:txBody>
      </p:sp>
      <p:sp>
        <p:nvSpPr>
          <p:cNvPr id="3" name="Content Placeholder 2"/>
          <p:cNvSpPr>
            <a:spLocks noGrp="1"/>
          </p:cNvSpPr>
          <p:nvPr>
            <p:ph idx="1"/>
          </p:nvPr>
        </p:nvSpPr>
        <p:spPr/>
        <p:txBody>
          <a:bodyPr>
            <a:normAutofit/>
          </a:bodyPr>
          <a:lstStyle/>
          <a:p>
            <a:r>
              <a:rPr lang="en-US" sz="2400" dirty="0"/>
              <a:t>Distribute the computation among several physical processors.</a:t>
            </a:r>
          </a:p>
          <a:p>
            <a:r>
              <a:rPr lang="en-US" sz="2400" i="1" dirty="0"/>
              <a:t>Loosely coupled system</a:t>
            </a:r>
            <a:r>
              <a:rPr lang="en-US" sz="2400" dirty="0"/>
              <a:t> </a:t>
            </a:r>
          </a:p>
          <a:p>
            <a:pPr lvl="1"/>
            <a:r>
              <a:rPr lang="en-US" sz="2000" dirty="0"/>
              <a:t>each processor has its own local memory; </a:t>
            </a:r>
          </a:p>
          <a:p>
            <a:pPr lvl="1"/>
            <a:r>
              <a:rPr lang="en-US" sz="2000" dirty="0"/>
              <a:t>processors communicate with one another through various communications lines such as high-speed buses or telephone lines.</a:t>
            </a:r>
          </a:p>
          <a:p>
            <a:r>
              <a:rPr lang="en-US" sz="2400" dirty="0"/>
              <a:t>Advantages of distributed systems</a:t>
            </a:r>
          </a:p>
          <a:p>
            <a:pPr lvl="1"/>
            <a:r>
              <a:rPr lang="en-US" sz="2000" dirty="0"/>
              <a:t>Resources Sharing </a:t>
            </a:r>
          </a:p>
          <a:p>
            <a:pPr lvl="1"/>
            <a:r>
              <a:rPr lang="en-US" sz="2000" dirty="0"/>
              <a:t>Computation speed up/load sharing </a:t>
            </a:r>
          </a:p>
          <a:p>
            <a:pPr lvl="1"/>
            <a:r>
              <a:rPr lang="en-US" sz="2000" dirty="0"/>
              <a:t>Reliability</a:t>
            </a:r>
          </a:p>
          <a:p>
            <a:pPr lvl="1"/>
            <a:r>
              <a:rPr lang="en-US" sz="2000" dirty="0"/>
              <a:t>Communications</a:t>
            </a:r>
          </a:p>
        </p:txBody>
      </p:sp>
    </p:spTree>
    <p:extLst>
      <p:ext uri="{BB962C8B-B14F-4D97-AF65-F5344CB8AC3E}">
        <p14:creationId xmlns:p14="http://schemas.microsoft.com/office/powerpoint/2010/main" val="2854124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Real-Time Systems</a:t>
            </a:r>
          </a:p>
        </p:txBody>
      </p:sp>
      <p:sp>
        <p:nvSpPr>
          <p:cNvPr id="3" name="Content Placeholder 2"/>
          <p:cNvSpPr>
            <a:spLocks noGrp="1"/>
          </p:cNvSpPr>
          <p:nvPr>
            <p:ph idx="1"/>
          </p:nvPr>
        </p:nvSpPr>
        <p:spPr/>
        <p:txBody>
          <a:bodyPr/>
          <a:lstStyle/>
          <a:p>
            <a:r>
              <a:rPr lang="en-US" sz="2400" dirty="0"/>
              <a:t>Often used as a control device in a dedicated application such as controlling scientific experiments, medical imaging systems, industrial control systems, and some display systems.</a:t>
            </a:r>
          </a:p>
          <a:p>
            <a:endParaRPr lang="en-US" sz="2400" dirty="0"/>
          </a:p>
          <a:p>
            <a:r>
              <a:rPr lang="en-US" sz="2400" dirty="0"/>
              <a:t>Well-defined fixed-time constraints.</a:t>
            </a:r>
          </a:p>
          <a:p>
            <a:pPr lvl="1"/>
            <a:r>
              <a:rPr lang="en-US" sz="2000" dirty="0"/>
              <a:t>A process must complete within  the defined constraints or system will fail.</a:t>
            </a:r>
          </a:p>
          <a:p>
            <a:endParaRPr lang="en-US" sz="2400" dirty="0"/>
          </a:p>
          <a:p>
            <a:r>
              <a:rPr lang="en-US" sz="2400" dirty="0"/>
              <a:t>Real-Time systems may be either </a:t>
            </a:r>
            <a:r>
              <a:rPr lang="en-US" sz="2400" i="1" dirty="0"/>
              <a:t>hard </a:t>
            </a:r>
            <a:r>
              <a:rPr lang="en-US" sz="2400" dirty="0"/>
              <a:t>or </a:t>
            </a:r>
            <a:r>
              <a:rPr lang="en-US" sz="2400" i="1" dirty="0"/>
              <a:t>soft</a:t>
            </a:r>
            <a:r>
              <a:rPr lang="en-US" sz="2400" dirty="0"/>
              <a:t> real-time.</a:t>
            </a:r>
          </a:p>
          <a:p>
            <a:endParaRPr lang="en-US" dirty="0"/>
          </a:p>
        </p:txBody>
      </p:sp>
    </p:spTree>
    <p:extLst>
      <p:ext uri="{BB962C8B-B14F-4D97-AF65-F5344CB8AC3E}">
        <p14:creationId xmlns:p14="http://schemas.microsoft.com/office/powerpoint/2010/main" val="2374535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Real-Time Systems</a:t>
            </a:r>
          </a:p>
        </p:txBody>
      </p:sp>
      <p:sp>
        <p:nvSpPr>
          <p:cNvPr id="3" name="Content Placeholder 2"/>
          <p:cNvSpPr>
            <a:spLocks noGrp="1"/>
          </p:cNvSpPr>
          <p:nvPr>
            <p:ph idx="1"/>
          </p:nvPr>
        </p:nvSpPr>
        <p:spPr/>
        <p:txBody>
          <a:bodyPr>
            <a:normAutofit fontScale="85000" lnSpcReduction="20000"/>
          </a:bodyPr>
          <a:lstStyle/>
          <a:p>
            <a:pPr>
              <a:buFontTx/>
              <a:buNone/>
            </a:pPr>
            <a:endParaRPr lang="en-US" sz="1800" dirty="0"/>
          </a:p>
          <a:p>
            <a:r>
              <a:rPr lang="en-US" sz="3400" dirty="0"/>
              <a:t>Hard real-time:</a:t>
            </a:r>
          </a:p>
          <a:p>
            <a:pPr lvl="1"/>
            <a:r>
              <a:rPr lang="en-US" dirty="0"/>
              <a:t>Guarantees that critical tasks complete within time.</a:t>
            </a:r>
          </a:p>
          <a:p>
            <a:pPr lvl="1"/>
            <a:r>
              <a:rPr lang="en-US" dirty="0"/>
              <a:t>All the delays in the system are bounded.</a:t>
            </a:r>
          </a:p>
          <a:p>
            <a:pPr lvl="1"/>
            <a:r>
              <a:rPr lang="en-US" dirty="0"/>
              <a:t>Secondary storage limited or absent, data stored in short term memory, or read-only memory (ROM)</a:t>
            </a:r>
          </a:p>
          <a:p>
            <a:pPr lvl="1"/>
            <a:r>
              <a:rPr lang="en-US" dirty="0"/>
              <a:t>Conflicts with time-sharing systems, not supported by general-purpose operating systems.</a:t>
            </a:r>
            <a:br>
              <a:rPr lang="en-US" sz="2000" dirty="0"/>
            </a:br>
            <a:endParaRPr lang="en-US" sz="2000" dirty="0"/>
          </a:p>
          <a:p>
            <a:r>
              <a:rPr lang="en-US" sz="3400" dirty="0"/>
              <a:t>Soft real-time</a:t>
            </a:r>
          </a:p>
          <a:p>
            <a:pPr lvl="1"/>
            <a:r>
              <a:rPr lang="en-US" sz="3100" dirty="0"/>
              <a:t>Critical time tasks gets priority over other tasks, and retails that priority until it completes.</a:t>
            </a:r>
          </a:p>
          <a:p>
            <a:pPr lvl="1"/>
            <a:r>
              <a:rPr lang="en-US" sz="3100" dirty="0"/>
              <a:t>Limited utility in industrial control of robotics</a:t>
            </a:r>
          </a:p>
          <a:p>
            <a:pPr lvl="1"/>
            <a:r>
              <a:rPr lang="en-US" sz="3100" dirty="0"/>
              <a:t>Useful in applications (multimedia, virtual reality) requiring advanced operating-system features.</a:t>
            </a:r>
          </a:p>
        </p:txBody>
      </p:sp>
    </p:spTree>
    <p:extLst>
      <p:ext uri="{BB962C8B-B14F-4D97-AF65-F5344CB8AC3E}">
        <p14:creationId xmlns:p14="http://schemas.microsoft.com/office/powerpoint/2010/main" val="2994719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Virtual Computer</a:t>
            </a:r>
          </a:p>
        </p:txBody>
      </p:sp>
      <p:sp>
        <p:nvSpPr>
          <p:cNvPr id="3" name="Content Placeholder 2"/>
          <p:cNvSpPr>
            <a:spLocks noGrp="1"/>
          </p:cNvSpPr>
          <p:nvPr>
            <p:ph idx="1"/>
          </p:nvPr>
        </p:nvSpPr>
        <p:spPr/>
        <p:txBody>
          <a:bodyPr>
            <a:normAutofit/>
          </a:bodyPr>
          <a:lstStyle/>
          <a:p>
            <a:r>
              <a:rPr lang="en-US" dirty="0"/>
              <a:t>Multilevel implementation</a:t>
            </a:r>
          </a:p>
          <a:p>
            <a:pPr lvl="1"/>
            <a:r>
              <a:rPr lang="en-US" dirty="0"/>
              <a:t>also called layered</a:t>
            </a:r>
          </a:p>
          <a:p>
            <a:r>
              <a:rPr lang="en-US" dirty="0"/>
              <a:t>Resources</a:t>
            </a:r>
          </a:p>
          <a:p>
            <a:pPr lvl="1"/>
            <a:r>
              <a:rPr lang="en-US" dirty="0"/>
              <a:t>Hardware: provided to the OS</a:t>
            </a:r>
          </a:p>
          <a:p>
            <a:pPr lvl="1"/>
            <a:r>
              <a:rPr lang="en-US" dirty="0"/>
              <a:t>Logical ( virtual): created by the OS</a:t>
            </a:r>
          </a:p>
          <a:p>
            <a:r>
              <a:rPr lang="en-US" dirty="0"/>
              <a:t>Resource management</a:t>
            </a:r>
          </a:p>
          <a:p>
            <a:pPr lvl="1"/>
            <a:r>
              <a:rPr lang="en-US" dirty="0"/>
              <a:t>transformation</a:t>
            </a:r>
          </a:p>
          <a:p>
            <a:pPr lvl="1"/>
            <a:r>
              <a:rPr lang="en-US" dirty="0"/>
              <a:t>multiplexing</a:t>
            </a:r>
          </a:p>
          <a:p>
            <a:pPr lvl="2"/>
            <a:r>
              <a:rPr lang="en-US" dirty="0"/>
              <a:t>time and space</a:t>
            </a:r>
          </a:p>
          <a:p>
            <a:endParaRPr lang="en-US" dirty="0"/>
          </a:p>
        </p:txBody>
      </p:sp>
    </p:spTree>
    <p:extLst>
      <p:ext uri="{BB962C8B-B14F-4D97-AF65-F5344CB8AC3E}">
        <p14:creationId xmlns:p14="http://schemas.microsoft.com/office/powerpoint/2010/main" val="1961546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in a computer system</a:t>
            </a:r>
          </a:p>
        </p:txBody>
      </p:sp>
      <p:sp>
        <p:nvSpPr>
          <p:cNvPr id="3" name="Content Placeholder 2"/>
          <p:cNvSpPr>
            <a:spLocks noGrp="1"/>
          </p:cNvSpPr>
          <p:nvPr>
            <p:ph idx="1"/>
          </p:nvPr>
        </p:nvSpPr>
        <p:spPr/>
        <p:txBody>
          <a:bodyPr/>
          <a:lstStyle/>
          <a:p>
            <a:endParaRPr lang="en-US"/>
          </a:p>
        </p:txBody>
      </p:sp>
      <p:pic>
        <p:nvPicPr>
          <p:cNvPr id="4" name="Picture 3" descr="1_0001"/>
          <p:cNvPicPr>
            <a:picLocks noChangeAspect="1" noChangeArrowheads="1"/>
          </p:cNvPicPr>
          <p:nvPr/>
        </p:nvPicPr>
        <p:blipFill>
          <a:blip r:embed="rId2"/>
          <a:srcRect/>
          <a:stretch>
            <a:fillRect/>
          </a:stretch>
        </p:blipFill>
        <p:spPr bwMode="auto">
          <a:xfrm>
            <a:off x="2590800" y="1844825"/>
            <a:ext cx="7010400" cy="4100513"/>
          </a:xfrm>
          <a:prstGeom prst="rect">
            <a:avLst/>
          </a:prstGeom>
          <a:noFill/>
          <a:ln w="9525">
            <a:noFill/>
            <a:miter lim="800000"/>
            <a:headEnd/>
            <a:tailEnd/>
          </a:ln>
        </p:spPr>
      </p:pic>
    </p:spTree>
    <p:extLst>
      <p:ext uri="{BB962C8B-B14F-4D97-AF65-F5344CB8AC3E}">
        <p14:creationId xmlns:p14="http://schemas.microsoft.com/office/powerpoint/2010/main" val="2275640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Two-level Implementation</a:t>
            </a:r>
          </a:p>
        </p:txBody>
      </p:sp>
      <p:sp>
        <p:nvSpPr>
          <p:cNvPr id="3" name="Content Placeholder 2"/>
          <p:cNvSpPr>
            <a:spLocks noGrp="1"/>
          </p:cNvSpPr>
          <p:nvPr>
            <p:ph idx="1"/>
          </p:nvPr>
        </p:nvSpPr>
        <p:spPr/>
        <p:txBody>
          <a:bodyPr/>
          <a:lstStyle/>
          <a:p>
            <a:r>
              <a:rPr lang="en-US" dirty="0"/>
              <a:t>Two-level implementation</a:t>
            </a:r>
          </a:p>
          <a:p>
            <a:pPr lvl="1"/>
            <a:r>
              <a:rPr lang="en-US" dirty="0"/>
              <a:t>Lower level is a problem-specific language</a:t>
            </a:r>
          </a:p>
          <a:p>
            <a:pPr lvl="1"/>
            <a:r>
              <a:rPr lang="en-US" dirty="0"/>
              <a:t>Upper level solves the problem at hand</a:t>
            </a:r>
          </a:p>
          <a:p>
            <a:pPr lvl="1"/>
            <a:r>
              <a:rPr lang="en-US" dirty="0"/>
              <a:t>Lower level is reusable</a:t>
            </a:r>
          </a:p>
          <a:p>
            <a:endParaRPr lang="en-US" dirty="0"/>
          </a:p>
          <a:p>
            <a:r>
              <a:rPr lang="en-US" dirty="0"/>
              <a:t>In operating systems</a:t>
            </a:r>
          </a:p>
          <a:p>
            <a:pPr lvl="1"/>
            <a:r>
              <a:rPr lang="en-US" i="1" dirty="0"/>
              <a:t>mechanism</a:t>
            </a:r>
            <a:r>
              <a:rPr lang="en-US" dirty="0"/>
              <a:t>: lower level of basic functions, does not change</a:t>
            </a:r>
          </a:p>
          <a:p>
            <a:pPr lvl="1"/>
            <a:r>
              <a:rPr lang="en-US" i="1" dirty="0"/>
              <a:t>policy</a:t>
            </a:r>
            <a:r>
              <a:rPr lang="en-US" dirty="0"/>
              <a:t>: upper level policy decisions, easy to change and experiment</a:t>
            </a:r>
          </a:p>
          <a:p>
            <a:endParaRPr lang="en-US" dirty="0"/>
          </a:p>
        </p:txBody>
      </p:sp>
    </p:spTree>
    <p:extLst>
      <p:ext uri="{BB962C8B-B14F-4D97-AF65-F5344CB8AC3E}">
        <p14:creationId xmlns:p14="http://schemas.microsoft.com/office/powerpoint/2010/main" val="1808420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Functions</a:t>
            </a:r>
          </a:p>
        </p:txBody>
      </p:sp>
      <p:sp>
        <p:nvSpPr>
          <p:cNvPr id="3" name="Content Placeholder 2"/>
          <p:cNvSpPr>
            <a:spLocks noGrp="1"/>
          </p:cNvSpPr>
          <p:nvPr>
            <p:ph idx="1"/>
          </p:nvPr>
        </p:nvSpPr>
        <p:spPr/>
        <p:txBody>
          <a:bodyPr>
            <a:normAutofit/>
          </a:bodyPr>
          <a:lstStyle/>
          <a:p>
            <a:r>
              <a:rPr lang="en-US" dirty="0"/>
              <a:t>Resource manager</a:t>
            </a:r>
          </a:p>
          <a:p>
            <a:pPr lvl="1"/>
            <a:r>
              <a:rPr lang="en-US" dirty="0"/>
              <a:t>manage hardware and software resources</a:t>
            </a:r>
          </a:p>
          <a:p>
            <a:endParaRPr lang="en-US" dirty="0"/>
          </a:p>
          <a:p>
            <a:r>
              <a:rPr lang="en-US" dirty="0"/>
              <a:t>Virtual machine manager</a:t>
            </a:r>
          </a:p>
          <a:p>
            <a:pPr lvl="1"/>
            <a:r>
              <a:rPr lang="en-US" dirty="0"/>
              <a:t>implement a virtual machine for processes to run in</a:t>
            </a:r>
          </a:p>
          <a:p>
            <a:pPr lvl="1"/>
            <a:r>
              <a:rPr lang="en-US" dirty="0"/>
              <a:t>a nicer environment than the bare hardware</a:t>
            </a:r>
          </a:p>
          <a:p>
            <a:endParaRPr lang="en-US" dirty="0"/>
          </a:p>
        </p:txBody>
      </p:sp>
    </p:spTree>
    <p:extLst>
      <p:ext uri="{BB962C8B-B14F-4D97-AF65-F5344CB8AC3E}">
        <p14:creationId xmlns:p14="http://schemas.microsoft.com/office/powerpoint/2010/main" val="2797067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Resources</a:t>
            </a:r>
          </a:p>
        </p:txBody>
      </p:sp>
      <p:sp>
        <p:nvSpPr>
          <p:cNvPr id="3" name="Content Placeholder 2"/>
          <p:cNvSpPr>
            <a:spLocks noGrp="1"/>
          </p:cNvSpPr>
          <p:nvPr>
            <p:ph idx="1"/>
          </p:nvPr>
        </p:nvSpPr>
        <p:spPr/>
        <p:txBody>
          <a:bodyPr>
            <a:normAutofit/>
          </a:bodyPr>
          <a:lstStyle/>
          <a:p>
            <a:r>
              <a:rPr lang="en-US" sz="2400" i="1" dirty="0"/>
              <a:t>Processor</a:t>
            </a:r>
            <a:r>
              <a:rPr lang="en-US" sz="2400" dirty="0"/>
              <a:t>: execute instructions</a:t>
            </a:r>
          </a:p>
          <a:p>
            <a:endParaRPr lang="en-US" sz="2400" i="1" dirty="0"/>
          </a:p>
          <a:p>
            <a:r>
              <a:rPr lang="en-US" sz="2400" i="1" dirty="0"/>
              <a:t>Memory</a:t>
            </a:r>
            <a:r>
              <a:rPr lang="en-US" sz="2400" dirty="0"/>
              <a:t>: store programs and data</a:t>
            </a:r>
          </a:p>
          <a:p>
            <a:endParaRPr lang="en-US" sz="2400" i="1" dirty="0"/>
          </a:p>
          <a:p>
            <a:r>
              <a:rPr lang="en-US" sz="2400" i="1" dirty="0"/>
              <a:t>Input/output (I/O)controllers</a:t>
            </a:r>
            <a:r>
              <a:rPr lang="en-US" sz="2400" dirty="0"/>
              <a:t>: transfer to and from devices</a:t>
            </a:r>
          </a:p>
          <a:p>
            <a:endParaRPr lang="en-US" sz="2400" i="1" dirty="0"/>
          </a:p>
          <a:p>
            <a:r>
              <a:rPr lang="en-US" sz="2400" i="1" dirty="0"/>
              <a:t>Disk devices</a:t>
            </a:r>
            <a:r>
              <a:rPr lang="en-US" sz="2400" dirty="0"/>
              <a:t>: long-term storage</a:t>
            </a:r>
          </a:p>
          <a:p>
            <a:endParaRPr lang="en-US" sz="2400" i="1" dirty="0"/>
          </a:p>
          <a:p>
            <a:r>
              <a:rPr lang="en-US" sz="2400" i="1" dirty="0"/>
              <a:t>Other devices</a:t>
            </a:r>
            <a:r>
              <a:rPr lang="en-US" sz="2400" dirty="0"/>
              <a:t>: conversion between internal and external data representations</a:t>
            </a:r>
          </a:p>
          <a:p>
            <a:endParaRPr lang="en-US" sz="2400" dirty="0"/>
          </a:p>
        </p:txBody>
      </p:sp>
    </p:spTree>
    <p:extLst>
      <p:ext uri="{BB962C8B-B14F-4D97-AF65-F5344CB8AC3E}">
        <p14:creationId xmlns:p14="http://schemas.microsoft.com/office/powerpoint/2010/main" val="3998834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Resources</a:t>
            </a:r>
          </a:p>
        </p:txBody>
      </p:sp>
      <p:sp>
        <p:nvSpPr>
          <p:cNvPr id="3" name="Content Placeholder 2"/>
          <p:cNvSpPr>
            <a:spLocks noGrp="1"/>
          </p:cNvSpPr>
          <p:nvPr>
            <p:ph idx="1"/>
          </p:nvPr>
        </p:nvSpPr>
        <p:spPr/>
        <p:txBody>
          <a:bodyPr/>
          <a:lstStyle/>
          <a:p>
            <a:endParaRPr lang="en-US"/>
          </a:p>
        </p:txBody>
      </p:sp>
      <p:pic>
        <p:nvPicPr>
          <p:cNvPr id="4" name="Picture 3" descr="1_0002"/>
          <p:cNvPicPr>
            <a:picLocks noChangeAspect="1" noChangeArrowheads="1"/>
          </p:cNvPicPr>
          <p:nvPr/>
        </p:nvPicPr>
        <p:blipFill>
          <a:blip r:embed="rId2"/>
          <a:srcRect/>
          <a:stretch>
            <a:fillRect/>
          </a:stretch>
        </p:blipFill>
        <p:spPr bwMode="auto">
          <a:xfrm>
            <a:off x="2209800" y="2252762"/>
            <a:ext cx="7772400" cy="3192463"/>
          </a:xfrm>
          <a:prstGeom prst="rect">
            <a:avLst/>
          </a:prstGeom>
          <a:noFill/>
          <a:ln w="9525">
            <a:noFill/>
            <a:miter lim="800000"/>
            <a:headEnd/>
            <a:tailEnd/>
          </a:ln>
        </p:spPr>
      </p:pic>
    </p:spTree>
    <p:extLst>
      <p:ext uri="{BB962C8B-B14F-4D97-AF65-F5344CB8AC3E}">
        <p14:creationId xmlns:p14="http://schemas.microsoft.com/office/powerpoint/2010/main" val="22332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Systems (Serial Processing)</a:t>
            </a:r>
          </a:p>
        </p:txBody>
      </p:sp>
      <p:sp>
        <p:nvSpPr>
          <p:cNvPr id="3" name="Content Placeholder 2"/>
          <p:cNvSpPr>
            <a:spLocks noGrp="1"/>
          </p:cNvSpPr>
          <p:nvPr>
            <p:ph idx="1"/>
          </p:nvPr>
        </p:nvSpPr>
        <p:spPr/>
        <p:txBody>
          <a:bodyPr>
            <a:noAutofit/>
          </a:bodyPr>
          <a:lstStyle/>
          <a:p>
            <a:pPr>
              <a:lnSpc>
                <a:spcPct val="80000"/>
              </a:lnSpc>
            </a:pPr>
            <a:r>
              <a:rPr lang="en-US" sz="2400" b="1" dirty="0"/>
              <a:t>1940-50:</a:t>
            </a:r>
            <a:r>
              <a:rPr lang="en-US" sz="2400" dirty="0"/>
              <a:t> </a:t>
            </a:r>
          </a:p>
          <a:p>
            <a:pPr lvl="1">
              <a:lnSpc>
                <a:spcPct val="80000"/>
              </a:lnSpc>
            </a:pPr>
            <a:r>
              <a:rPr lang="en-US" sz="2000" dirty="0"/>
              <a:t>The programmer interacted directly with the computer hardware.</a:t>
            </a:r>
          </a:p>
          <a:p>
            <a:pPr lvl="1">
              <a:lnSpc>
                <a:spcPct val="80000"/>
              </a:lnSpc>
            </a:pPr>
            <a:r>
              <a:rPr lang="en-US" sz="2000" dirty="0"/>
              <a:t>Display light, switches, printer, card reader.</a:t>
            </a:r>
          </a:p>
          <a:p>
            <a:pPr lvl="1">
              <a:lnSpc>
                <a:spcPct val="80000"/>
              </a:lnSpc>
            </a:pPr>
            <a:r>
              <a:rPr lang="en-US" sz="2000" dirty="0"/>
              <a:t>No OS. Error is displayed through lights.</a:t>
            </a:r>
          </a:p>
          <a:p>
            <a:pPr lvl="1">
              <a:lnSpc>
                <a:spcPct val="80000"/>
              </a:lnSpc>
            </a:pPr>
            <a:endParaRPr lang="en-US" sz="2000" dirty="0"/>
          </a:p>
          <a:p>
            <a:pPr>
              <a:lnSpc>
                <a:spcPct val="80000"/>
              </a:lnSpc>
            </a:pPr>
            <a:r>
              <a:rPr lang="en-US" sz="2400" b="1" dirty="0"/>
              <a:t>Problems:</a:t>
            </a:r>
          </a:p>
          <a:p>
            <a:pPr lvl="1">
              <a:lnSpc>
                <a:spcPct val="80000"/>
              </a:lnSpc>
            </a:pPr>
            <a:r>
              <a:rPr lang="en-US" sz="2000" dirty="0"/>
              <a:t>Scheduling </a:t>
            </a:r>
            <a:r>
              <a:rPr lang="en-US" sz="2000" dirty="0">
                <a:sym typeface="Wingdings" pitchFamily="2" charset="2"/>
              </a:rPr>
              <a:t> Users spend lots of time at the computer.</a:t>
            </a:r>
          </a:p>
          <a:p>
            <a:pPr lvl="2">
              <a:lnSpc>
                <a:spcPct val="80000"/>
              </a:lnSpc>
            </a:pPr>
            <a:r>
              <a:rPr lang="en-US" dirty="0">
                <a:sym typeface="Wingdings" pitchFamily="2" charset="2"/>
              </a:rPr>
              <a:t>Signup sheet was used.</a:t>
            </a:r>
          </a:p>
          <a:p>
            <a:pPr lvl="1">
              <a:lnSpc>
                <a:spcPct val="80000"/>
              </a:lnSpc>
            </a:pPr>
            <a:r>
              <a:rPr lang="en-US" sz="2000" dirty="0"/>
              <a:t>Job Setup time</a:t>
            </a:r>
          </a:p>
          <a:p>
            <a:pPr lvl="2">
              <a:lnSpc>
                <a:spcPct val="80000"/>
              </a:lnSpc>
            </a:pPr>
            <a:r>
              <a:rPr lang="en-US" dirty="0"/>
              <a:t>Loading and compiling</a:t>
            </a:r>
          </a:p>
          <a:p>
            <a:pPr lvl="3">
              <a:lnSpc>
                <a:spcPct val="80000"/>
              </a:lnSpc>
            </a:pPr>
            <a:r>
              <a:rPr lang="en-US" dirty="0"/>
              <a:t>Mounting and Un-mounting of tapes</a:t>
            </a:r>
          </a:p>
          <a:p>
            <a:pPr lvl="3">
              <a:lnSpc>
                <a:spcPct val="80000"/>
              </a:lnSpc>
            </a:pPr>
            <a:r>
              <a:rPr lang="en-US" dirty="0"/>
              <a:t>Setting up of card desks </a:t>
            </a:r>
          </a:p>
          <a:p>
            <a:pPr lvl="1">
              <a:lnSpc>
                <a:spcPct val="80000"/>
              </a:lnSpc>
            </a:pPr>
            <a:r>
              <a:rPr lang="en-US" sz="2000" dirty="0"/>
              <a:t>Libraries of functions, linkers, loaders, debuggers, and I/O driver routines were available for all the users.</a:t>
            </a:r>
          </a:p>
        </p:txBody>
      </p:sp>
    </p:spTree>
    <p:extLst>
      <p:ext uri="{BB962C8B-B14F-4D97-AF65-F5344CB8AC3E}">
        <p14:creationId xmlns:p14="http://schemas.microsoft.com/office/powerpoint/2010/main" val="2743873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Management Functions</a:t>
            </a:r>
          </a:p>
        </p:txBody>
      </p:sp>
      <p:sp>
        <p:nvSpPr>
          <p:cNvPr id="3" name="Content Placeholder 2"/>
          <p:cNvSpPr>
            <a:spLocks noGrp="1"/>
          </p:cNvSpPr>
          <p:nvPr>
            <p:ph idx="1"/>
          </p:nvPr>
        </p:nvSpPr>
        <p:spPr/>
        <p:txBody>
          <a:bodyPr>
            <a:normAutofit/>
          </a:bodyPr>
          <a:lstStyle/>
          <a:p>
            <a:r>
              <a:rPr lang="en-US" i="1" dirty="0"/>
              <a:t>Transforming</a:t>
            </a:r>
            <a:r>
              <a:rPr lang="en-US" dirty="0"/>
              <a:t> physical resources to logical resources</a:t>
            </a:r>
          </a:p>
          <a:p>
            <a:pPr lvl="1"/>
            <a:r>
              <a:rPr lang="en-US" dirty="0"/>
              <a:t>Making the resources easier to use</a:t>
            </a:r>
          </a:p>
          <a:p>
            <a:endParaRPr lang="en-US" i="1" dirty="0"/>
          </a:p>
          <a:p>
            <a:r>
              <a:rPr lang="en-US" i="1" dirty="0"/>
              <a:t>Multiplexing</a:t>
            </a:r>
            <a:r>
              <a:rPr lang="en-US" dirty="0"/>
              <a:t> one physical resource to several logical resources</a:t>
            </a:r>
          </a:p>
          <a:p>
            <a:pPr lvl="1"/>
            <a:r>
              <a:rPr lang="en-US" dirty="0"/>
              <a:t>Creating multiple, logical copies of resources</a:t>
            </a:r>
          </a:p>
          <a:p>
            <a:endParaRPr lang="en-US" i="1" dirty="0"/>
          </a:p>
          <a:p>
            <a:r>
              <a:rPr lang="en-US" i="1" dirty="0"/>
              <a:t>Scheduling</a:t>
            </a:r>
            <a:r>
              <a:rPr lang="en-US" dirty="0"/>
              <a:t> physical and logical resources</a:t>
            </a:r>
          </a:p>
          <a:p>
            <a:pPr lvl="1"/>
            <a:r>
              <a:rPr lang="en-US" dirty="0"/>
              <a:t>Deciding who gets to use the resources</a:t>
            </a:r>
          </a:p>
          <a:p>
            <a:pPr marL="0" indent="0">
              <a:buNone/>
            </a:pPr>
            <a:endParaRPr lang="en-US" dirty="0"/>
          </a:p>
        </p:txBody>
      </p:sp>
    </p:spTree>
    <p:extLst>
      <p:ext uri="{BB962C8B-B14F-4D97-AF65-F5344CB8AC3E}">
        <p14:creationId xmlns:p14="http://schemas.microsoft.com/office/powerpoint/2010/main" val="1732626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Multiplexing</a:t>
            </a:r>
          </a:p>
        </p:txBody>
      </p:sp>
      <p:sp>
        <p:nvSpPr>
          <p:cNvPr id="3" name="Content Placeholder 2"/>
          <p:cNvSpPr>
            <a:spLocks noGrp="1"/>
          </p:cNvSpPr>
          <p:nvPr>
            <p:ph idx="1"/>
          </p:nvPr>
        </p:nvSpPr>
        <p:spPr/>
        <p:txBody>
          <a:bodyPr>
            <a:normAutofit/>
          </a:bodyPr>
          <a:lstStyle/>
          <a:p>
            <a:r>
              <a:rPr lang="en-US" dirty="0"/>
              <a:t>Time multiplexing</a:t>
            </a:r>
          </a:p>
          <a:p>
            <a:pPr lvl="1"/>
            <a:r>
              <a:rPr lang="en-US" dirty="0"/>
              <a:t>time-sharing</a:t>
            </a:r>
          </a:p>
          <a:p>
            <a:pPr lvl="1"/>
            <a:r>
              <a:rPr lang="en-US" dirty="0"/>
              <a:t>scheduling a serially-reusable resource among several users</a:t>
            </a:r>
          </a:p>
          <a:p>
            <a:endParaRPr lang="en-US" dirty="0"/>
          </a:p>
          <a:p>
            <a:r>
              <a:rPr lang="en-US" dirty="0"/>
              <a:t>Space multiplexing</a:t>
            </a:r>
          </a:p>
          <a:p>
            <a:pPr lvl="1"/>
            <a:r>
              <a:rPr lang="en-US" dirty="0"/>
              <a:t>space-sharing</a:t>
            </a:r>
          </a:p>
          <a:p>
            <a:pPr lvl="1"/>
            <a:r>
              <a:rPr lang="en-US" dirty="0"/>
              <a:t>dividing a multiple-use resource up among several users</a:t>
            </a:r>
          </a:p>
          <a:p>
            <a:endParaRPr lang="en-US" dirty="0"/>
          </a:p>
        </p:txBody>
      </p:sp>
    </p:spTree>
    <p:extLst>
      <p:ext uri="{BB962C8B-B14F-4D97-AF65-F5344CB8AC3E}">
        <p14:creationId xmlns:p14="http://schemas.microsoft.com/office/powerpoint/2010/main" val="1110191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Computers</a:t>
            </a:r>
          </a:p>
        </p:txBody>
      </p:sp>
      <p:sp>
        <p:nvSpPr>
          <p:cNvPr id="3" name="Content Placeholder 2"/>
          <p:cNvSpPr>
            <a:spLocks noGrp="1"/>
          </p:cNvSpPr>
          <p:nvPr>
            <p:ph idx="1"/>
          </p:nvPr>
        </p:nvSpPr>
        <p:spPr/>
        <p:txBody>
          <a:bodyPr/>
          <a:lstStyle/>
          <a:p>
            <a:r>
              <a:rPr lang="en-US" dirty="0"/>
              <a:t>Processor virtualized to processes</a:t>
            </a:r>
          </a:p>
          <a:p>
            <a:pPr lvl="1"/>
            <a:r>
              <a:rPr lang="en-US" dirty="0"/>
              <a:t>mainly time-multiplexing</a:t>
            </a:r>
          </a:p>
          <a:p>
            <a:r>
              <a:rPr lang="en-US" dirty="0"/>
              <a:t>Memory virtualized to address spaces</a:t>
            </a:r>
          </a:p>
          <a:p>
            <a:pPr lvl="1"/>
            <a:r>
              <a:rPr lang="en-US" dirty="0"/>
              <a:t>space and time multiplexing</a:t>
            </a:r>
          </a:p>
          <a:p>
            <a:r>
              <a:rPr lang="en-US" dirty="0"/>
              <a:t>Disks virtualized to files</a:t>
            </a:r>
          </a:p>
          <a:p>
            <a:pPr lvl="1"/>
            <a:r>
              <a:rPr lang="en-US" dirty="0"/>
              <a:t>space-multiplexing</a:t>
            </a:r>
          </a:p>
          <a:p>
            <a:pPr lvl="1"/>
            <a:r>
              <a:rPr lang="en-US" dirty="0"/>
              <a:t>transforming</a:t>
            </a:r>
          </a:p>
          <a:p>
            <a:endParaRPr lang="en-US" dirty="0"/>
          </a:p>
        </p:txBody>
      </p:sp>
    </p:spTree>
    <p:extLst>
      <p:ext uri="{BB962C8B-B14F-4D97-AF65-F5344CB8AC3E}">
        <p14:creationId xmlns:p14="http://schemas.microsoft.com/office/powerpoint/2010/main" val="2009234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Virtual Computers</a:t>
            </a:r>
          </a:p>
        </p:txBody>
      </p:sp>
      <p:sp>
        <p:nvSpPr>
          <p:cNvPr id="3" name="Content Placeholder 2"/>
          <p:cNvSpPr>
            <a:spLocks noGrp="1"/>
          </p:cNvSpPr>
          <p:nvPr>
            <p:ph idx="1"/>
          </p:nvPr>
        </p:nvSpPr>
        <p:spPr/>
        <p:txBody>
          <a:bodyPr/>
          <a:lstStyle/>
          <a:p>
            <a:endParaRPr lang="en-US" dirty="0"/>
          </a:p>
        </p:txBody>
      </p:sp>
      <p:pic>
        <p:nvPicPr>
          <p:cNvPr id="4" name="Picture 3" descr="1_0003"/>
          <p:cNvPicPr>
            <a:picLocks noChangeAspect="1" noChangeArrowheads="1"/>
          </p:cNvPicPr>
          <p:nvPr/>
        </p:nvPicPr>
        <p:blipFill>
          <a:blip r:embed="rId2"/>
          <a:srcRect/>
          <a:stretch>
            <a:fillRect/>
          </a:stretch>
        </p:blipFill>
        <p:spPr bwMode="auto">
          <a:xfrm>
            <a:off x="2495600" y="2060848"/>
            <a:ext cx="7391400" cy="4171950"/>
          </a:xfrm>
          <a:prstGeom prst="rect">
            <a:avLst/>
          </a:prstGeom>
          <a:noFill/>
          <a:ln w="9525">
            <a:noFill/>
            <a:miter lim="800000"/>
            <a:headEnd/>
            <a:tailEnd/>
          </a:ln>
        </p:spPr>
      </p:pic>
    </p:spTree>
    <p:extLst>
      <p:ext uri="{BB962C8B-B14F-4D97-AF65-F5344CB8AC3E}">
        <p14:creationId xmlns:p14="http://schemas.microsoft.com/office/powerpoint/2010/main" val="693988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we need an OS?</a:t>
            </a:r>
          </a:p>
        </p:txBody>
      </p:sp>
      <p:sp>
        <p:nvSpPr>
          <p:cNvPr id="3" name="Content Placeholder 2"/>
          <p:cNvSpPr>
            <a:spLocks noGrp="1"/>
          </p:cNvSpPr>
          <p:nvPr>
            <p:ph idx="1"/>
          </p:nvPr>
        </p:nvSpPr>
        <p:spPr/>
        <p:txBody>
          <a:bodyPr/>
          <a:lstStyle/>
          <a:p>
            <a:r>
              <a:rPr lang="en-US" dirty="0"/>
              <a:t>Not always</a:t>
            </a:r>
          </a:p>
          <a:p>
            <a:pPr lvl="1"/>
            <a:r>
              <a:rPr lang="en-US" dirty="0"/>
              <a:t>Some programs run “stand-alone”</a:t>
            </a:r>
          </a:p>
          <a:p>
            <a:r>
              <a:rPr lang="en-US" dirty="0"/>
              <a:t>But they are very useful</a:t>
            </a:r>
          </a:p>
          <a:p>
            <a:pPr lvl="1"/>
            <a:r>
              <a:rPr lang="en-US" dirty="0"/>
              <a:t>Reusable functions</a:t>
            </a:r>
          </a:p>
          <a:p>
            <a:pPr lvl="1"/>
            <a:r>
              <a:rPr lang="en-US" dirty="0"/>
              <a:t>Easier to use than the bare hardware</a:t>
            </a:r>
          </a:p>
          <a:p>
            <a:endParaRPr lang="en-US" dirty="0"/>
          </a:p>
        </p:txBody>
      </p:sp>
    </p:spTree>
    <p:extLst>
      <p:ext uri="{BB962C8B-B14F-4D97-AF65-F5344CB8AC3E}">
        <p14:creationId xmlns:p14="http://schemas.microsoft.com/office/powerpoint/2010/main" val="2548399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 Structures I</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8850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Computer System Organization</a:t>
            </a:r>
            <a:endParaRPr lang="en-US" dirty="0"/>
          </a:p>
        </p:txBody>
      </p:sp>
      <p:sp>
        <p:nvSpPr>
          <p:cNvPr id="3" name="Content Placeholder 2"/>
          <p:cNvSpPr>
            <a:spLocks noGrp="1"/>
          </p:cNvSpPr>
          <p:nvPr>
            <p:ph idx="1"/>
          </p:nvPr>
        </p:nvSpPr>
        <p:spPr/>
        <p:txBody>
          <a:bodyPr>
            <a:normAutofit/>
          </a:bodyPr>
          <a:lstStyle/>
          <a:p>
            <a:pPr algn="just"/>
            <a:r>
              <a:rPr lang="en-US" sz="2400" dirty="0">
                <a:ea typeface="ＭＳ Ｐゴシック" pitchFamily="34" charset="-128"/>
              </a:rPr>
              <a:t>Computer-system operation</a:t>
            </a:r>
          </a:p>
          <a:p>
            <a:pPr lvl="1" algn="just"/>
            <a:r>
              <a:rPr lang="en-US" sz="2000" dirty="0">
                <a:ea typeface="ＭＳ Ｐゴシック" pitchFamily="34" charset="-128"/>
              </a:rPr>
              <a:t>One or more CPUs, device controllers connect through common bus providing access to shared memory</a:t>
            </a:r>
          </a:p>
          <a:p>
            <a:pPr lvl="1" algn="just"/>
            <a:r>
              <a:rPr lang="en-US" sz="2000" dirty="0">
                <a:ea typeface="ＭＳ Ｐゴシック" pitchFamily="34" charset="-128"/>
              </a:rPr>
              <a:t>Concurrent execution of CPUs and devices competing for memory cycles</a:t>
            </a:r>
          </a:p>
          <a:p>
            <a:endParaRPr lang="en-US" sz="2400" dirty="0"/>
          </a:p>
        </p:txBody>
      </p:sp>
      <p:pic>
        <p:nvPicPr>
          <p:cNvPr id="4" name="Picture 3"/>
          <p:cNvPicPr>
            <a:picLocks noChangeAspect="1" noChangeArrowheads="1"/>
          </p:cNvPicPr>
          <p:nvPr/>
        </p:nvPicPr>
        <p:blipFill>
          <a:blip r:embed="rId2">
            <a:grayscl/>
          </a:blip>
          <a:srcRect/>
          <a:stretch>
            <a:fillRect/>
          </a:stretch>
        </p:blipFill>
        <p:spPr bwMode="auto">
          <a:xfrm>
            <a:off x="2855640" y="3484388"/>
            <a:ext cx="6737350" cy="3328988"/>
          </a:xfrm>
          <a:prstGeom prst="rect">
            <a:avLst/>
          </a:prstGeom>
          <a:noFill/>
          <a:ln w="9525">
            <a:noFill/>
            <a:miter lim="800000"/>
            <a:headEnd/>
            <a:tailEnd/>
          </a:ln>
        </p:spPr>
      </p:pic>
    </p:spTree>
    <p:extLst>
      <p:ext uri="{BB962C8B-B14F-4D97-AF65-F5344CB8AC3E}">
        <p14:creationId xmlns:p14="http://schemas.microsoft.com/office/powerpoint/2010/main" val="1876976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Computer-Components</a:t>
            </a:r>
            <a:endParaRPr lang="en-US" dirty="0"/>
          </a:p>
        </p:txBody>
      </p:sp>
      <p:sp>
        <p:nvSpPr>
          <p:cNvPr id="3" name="Content Placeholder 2"/>
          <p:cNvSpPr>
            <a:spLocks noGrp="1"/>
          </p:cNvSpPr>
          <p:nvPr>
            <p:ph idx="1"/>
          </p:nvPr>
        </p:nvSpPr>
        <p:spPr/>
        <p:txBody>
          <a:bodyPr>
            <a:normAutofit/>
          </a:bodyPr>
          <a:lstStyle/>
          <a:p>
            <a:pPr algn="just">
              <a:spcAft>
                <a:spcPts val="600"/>
              </a:spcAft>
            </a:pPr>
            <a:r>
              <a:rPr lang="en-US" sz="2200" dirty="0">
                <a:ea typeface="ＭＳ Ｐゴシック" pitchFamily="34" charset="-128"/>
              </a:rPr>
              <a:t>Computer consists of processor, memory, and I/O components, with one or more modules of each type. These modules are  connected through interconnection network. </a:t>
            </a:r>
          </a:p>
          <a:p>
            <a:pPr algn="just">
              <a:spcAft>
                <a:spcPts val="600"/>
              </a:spcAft>
            </a:pPr>
            <a:r>
              <a:rPr lang="en-US" sz="2200" dirty="0">
                <a:ea typeface="ＭＳ Ｐゴシック" pitchFamily="34" charset="-128"/>
              </a:rPr>
              <a:t>I/O devices and the CPU can execute concurrently.</a:t>
            </a:r>
          </a:p>
          <a:p>
            <a:pPr algn="just">
              <a:spcAft>
                <a:spcPts val="600"/>
              </a:spcAft>
            </a:pPr>
            <a:r>
              <a:rPr lang="en-US" sz="2200" dirty="0">
                <a:ea typeface="ＭＳ Ｐゴシック" pitchFamily="34" charset="-128"/>
              </a:rPr>
              <a:t>Each device controller is in-charge of a particular device type.</a:t>
            </a:r>
          </a:p>
          <a:p>
            <a:pPr algn="just">
              <a:spcAft>
                <a:spcPts val="600"/>
              </a:spcAft>
            </a:pPr>
            <a:r>
              <a:rPr lang="en-US" sz="2200" dirty="0">
                <a:ea typeface="ＭＳ Ｐゴシック" pitchFamily="34" charset="-128"/>
              </a:rPr>
              <a:t>Each device controller has a local buffer.</a:t>
            </a:r>
          </a:p>
          <a:p>
            <a:pPr algn="just">
              <a:spcAft>
                <a:spcPts val="600"/>
              </a:spcAft>
            </a:pPr>
            <a:r>
              <a:rPr lang="en-US" sz="2200" dirty="0">
                <a:ea typeface="ＭＳ Ｐゴシック" pitchFamily="34" charset="-128"/>
              </a:rPr>
              <a:t>CPU moves data from/to main memory to/from local buffers</a:t>
            </a:r>
          </a:p>
          <a:p>
            <a:pPr algn="just">
              <a:spcAft>
                <a:spcPts val="600"/>
              </a:spcAft>
            </a:pPr>
            <a:r>
              <a:rPr lang="en-US" sz="2200" dirty="0">
                <a:ea typeface="ＭＳ Ｐゴシック" pitchFamily="34" charset="-128"/>
              </a:rPr>
              <a:t>I/O is from the device to local buffer of controller.</a:t>
            </a:r>
          </a:p>
          <a:p>
            <a:pPr algn="just">
              <a:spcAft>
                <a:spcPts val="600"/>
              </a:spcAft>
            </a:pPr>
            <a:r>
              <a:rPr lang="en-US" sz="2200" b="1" dirty="0">
                <a:ea typeface="ＭＳ Ｐゴシック" pitchFamily="34" charset="-128"/>
              </a:rPr>
              <a:t>Device controller informs CPU that it has finished its operation by causing an </a:t>
            </a:r>
            <a:r>
              <a:rPr lang="en-US" sz="2200" b="1" i="1" dirty="0">
                <a:ea typeface="ＭＳ Ｐゴシック" pitchFamily="34" charset="-128"/>
              </a:rPr>
              <a:t>interrupt</a:t>
            </a:r>
            <a:r>
              <a:rPr lang="en-US" sz="2200" b="1" dirty="0">
                <a:ea typeface="ＭＳ Ｐゴシック" pitchFamily="34" charset="-128"/>
              </a:rPr>
              <a:t>.</a:t>
            </a:r>
          </a:p>
          <a:p>
            <a:pPr>
              <a:spcAft>
                <a:spcPts val="600"/>
              </a:spcAft>
            </a:pPr>
            <a:endParaRPr lang="en-US" sz="2200" dirty="0"/>
          </a:p>
        </p:txBody>
      </p:sp>
    </p:spTree>
    <p:extLst>
      <p:ext uri="{BB962C8B-B14F-4D97-AF65-F5344CB8AC3E}">
        <p14:creationId xmlns:p14="http://schemas.microsoft.com/office/powerpoint/2010/main" val="1297493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Hardware</a:t>
            </a:r>
          </a:p>
        </p:txBody>
      </p:sp>
      <p:sp>
        <p:nvSpPr>
          <p:cNvPr id="3" name="Content Placeholder 2"/>
          <p:cNvSpPr>
            <a:spLocks noGrp="1"/>
          </p:cNvSpPr>
          <p:nvPr>
            <p:ph idx="1"/>
          </p:nvPr>
        </p:nvSpPr>
        <p:spPr>
          <a:xfrm>
            <a:off x="1158240" y="1600202"/>
            <a:ext cx="10338360" cy="4525963"/>
          </a:xfrm>
        </p:spPr>
        <p:txBody>
          <a:bodyPr>
            <a:normAutofit/>
          </a:bodyPr>
          <a:lstStyle/>
          <a:p>
            <a:r>
              <a:rPr lang="en-US" sz="2200" dirty="0"/>
              <a:t>I/O devices can be categorized as storage, communications, user-interface, and others</a:t>
            </a:r>
          </a:p>
          <a:p>
            <a:r>
              <a:rPr lang="en-US" sz="2200" dirty="0"/>
              <a:t>Devices connect with the computer via </a:t>
            </a:r>
            <a:r>
              <a:rPr lang="en-US" sz="2200" b="1" i="1" dirty="0"/>
              <a:t>ports</a:t>
            </a:r>
            <a:r>
              <a:rPr lang="en-US" sz="2200" dirty="0"/>
              <a:t>, e.g. a serial or parallel port.</a:t>
            </a:r>
          </a:p>
          <a:p>
            <a:r>
              <a:rPr lang="en-US" sz="2200" dirty="0"/>
              <a:t>A common set of wires connecting multiple devices is termed a </a:t>
            </a:r>
            <a:r>
              <a:rPr lang="en-US" sz="2200" b="1" i="1" dirty="0"/>
              <a:t>bus.</a:t>
            </a:r>
            <a:endParaRPr lang="en-US" sz="2200" dirty="0"/>
          </a:p>
          <a:p>
            <a:pPr lvl="1"/>
            <a:r>
              <a:rPr lang="en-US" sz="2000" dirty="0"/>
              <a:t>Buses include rigid protocols for the types of messages that can be sent across the bus and the procedures for resolving contention issues.</a:t>
            </a:r>
          </a:p>
          <a:p>
            <a:pPr lvl="1"/>
            <a:r>
              <a:rPr lang="en-US" sz="2000" dirty="0"/>
              <a:t>Bus types commonly found in a modern PC:</a:t>
            </a:r>
          </a:p>
          <a:p>
            <a:pPr lvl="2"/>
            <a:r>
              <a:rPr lang="en-US" sz="1600" dirty="0"/>
              <a:t>The </a:t>
            </a:r>
            <a:r>
              <a:rPr lang="en-US" sz="1600" b="1" i="1" dirty="0"/>
              <a:t>PCI bus</a:t>
            </a:r>
            <a:r>
              <a:rPr lang="en-US" sz="1600" dirty="0"/>
              <a:t> connects high-speed high-bandwidth devices to the memory subsystem ( and the CPU. )</a:t>
            </a:r>
          </a:p>
          <a:p>
            <a:pPr lvl="2"/>
            <a:r>
              <a:rPr lang="en-US" sz="1600" dirty="0"/>
              <a:t>The </a:t>
            </a:r>
            <a:r>
              <a:rPr lang="en-US" sz="1600" b="1" i="1" dirty="0"/>
              <a:t>expansion bus</a:t>
            </a:r>
            <a:r>
              <a:rPr lang="en-US" sz="1600" dirty="0"/>
              <a:t> connects slower low-bandwidth devices, which typically deliver data one character at a time ( with buffering. )</a:t>
            </a:r>
          </a:p>
          <a:p>
            <a:pPr lvl="2"/>
            <a:r>
              <a:rPr lang="en-US" sz="1600" dirty="0"/>
              <a:t>The </a:t>
            </a:r>
            <a:r>
              <a:rPr lang="en-US" sz="1600" b="1" i="1" dirty="0"/>
              <a:t>SCSI bus</a:t>
            </a:r>
            <a:r>
              <a:rPr lang="en-US" sz="1600" dirty="0"/>
              <a:t> connects a number of SCSI devices to a common SCSI controller.</a:t>
            </a:r>
          </a:p>
          <a:p>
            <a:pPr lvl="2"/>
            <a:r>
              <a:rPr lang="en-US" sz="1600" dirty="0"/>
              <a:t>A </a:t>
            </a:r>
            <a:r>
              <a:rPr lang="en-US" sz="1600" b="1" i="1" dirty="0"/>
              <a:t>daisy-chain bus,</a:t>
            </a:r>
            <a:r>
              <a:rPr lang="en-US" sz="1600" dirty="0"/>
              <a:t>  is when a string of devices is connected to each other like beads on a chain, and only one of the devices is directly connected to the host.</a:t>
            </a:r>
          </a:p>
          <a:p>
            <a:endParaRPr lang="en-US" sz="2000" dirty="0"/>
          </a:p>
        </p:txBody>
      </p:sp>
    </p:spTree>
    <p:extLst>
      <p:ext uri="{BB962C8B-B14F-4D97-AF65-F5344CB8AC3E}">
        <p14:creationId xmlns:p14="http://schemas.microsoft.com/office/powerpoint/2010/main" val="1283525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 Bus Structure</a:t>
            </a:r>
          </a:p>
        </p:txBody>
      </p:sp>
      <p:sp>
        <p:nvSpPr>
          <p:cNvPr id="3" name="Content Placeholder 2"/>
          <p:cNvSpPr>
            <a:spLocks noGrp="1"/>
          </p:cNvSpPr>
          <p:nvPr>
            <p:ph idx="1"/>
          </p:nvPr>
        </p:nvSpPr>
        <p:spPr/>
        <p:txBody>
          <a:bodyPr/>
          <a:lstStyle/>
          <a:p>
            <a:endParaRPr lang="en-US" dirty="0"/>
          </a:p>
        </p:txBody>
      </p:sp>
      <p:pic>
        <p:nvPicPr>
          <p:cNvPr id="4" name="Content Placeholder 3" descr="13_01_TypicalBus.jpg"/>
          <p:cNvPicPr>
            <a:picLocks noGrp="1" noChangeAspect="1"/>
          </p:cNvPicPr>
          <p:nvPr/>
        </p:nvPicPr>
        <p:blipFill>
          <a:blip r:embed="rId3"/>
          <a:stretch>
            <a:fillRect/>
          </a:stretch>
        </p:blipFill>
        <p:spPr>
          <a:xfrm>
            <a:off x="2999656" y="1556793"/>
            <a:ext cx="5881464" cy="4533959"/>
          </a:xfrm>
          <a:prstGeom prst="rect">
            <a:avLst/>
          </a:prstGeom>
        </p:spPr>
      </p:pic>
    </p:spTree>
    <p:extLst>
      <p:ext uri="{BB962C8B-B14F-4D97-AF65-F5344CB8AC3E}">
        <p14:creationId xmlns:p14="http://schemas.microsoft.com/office/powerpoint/2010/main" val="2231262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Systems</a:t>
            </a:r>
          </a:p>
        </p:txBody>
      </p:sp>
      <p:sp>
        <p:nvSpPr>
          <p:cNvPr id="3" name="Content Placeholder 2"/>
          <p:cNvSpPr>
            <a:spLocks noGrp="1"/>
          </p:cNvSpPr>
          <p:nvPr>
            <p:ph idx="1"/>
          </p:nvPr>
        </p:nvSpPr>
        <p:spPr/>
        <p:txBody>
          <a:bodyPr/>
          <a:lstStyle/>
          <a:p>
            <a:r>
              <a:rPr lang="en-US" sz="2400" dirty="0"/>
              <a:t>Early computers were (physically) large machines run from a console.</a:t>
            </a:r>
          </a:p>
          <a:p>
            <a:r>
              <a:rPr lang="en-US" sz="2400" dirty="0"/>
              <a:t>The programmer would operate the program directly from the console.</a:t>
            </a:r>
          </a:p>
          <a:p>
            <a:pPr lvl="1"/>
            <a:r>
              <a:rPr lang="en-US" sz="2000" dirty="0"/>
              <a:t>The program is loaded to the memory from  panel of switches, paper tape, and from punched cards.</a:t>
            </a:r>
          </a:p>
          <a:p>
            <a:r>
              <a:rPr lang="en-US" sz="2400" dirty="0"/>
              <a:t>As time went on, additional software and hardware were developed.</a:t>
            </a:r>
          </a:p>
          <a:p>
            <a:pPr lvl="1"/>
            <a:r>
              <a:rPr lang="en-US" sz="2000" dirty="0"/>
              <a:t>Card readers, line printers, and magnetic tape  became common place.</a:t>
            </a:r>
          </a:p>
          <a:p>
            <a:pPr lvl="1"/>
            <a:r>
              <a:rPr lang="en-US" sz="2000" dirty="0"/>
              <a:t>Libraries, loaders, and common functions  were created.</a:t>
            </a:r>
          </a:p>
          <a:p>
            <a:pPr lvl="2"/>
            <a:r>
              <a:rPr lang="en-US" dirty="0"/>
              <a:t>Software reusability</a:t>
            </a:r>
            <a:r>
              <a:rPr lang="en-US" b="1" dirty="0"/>
              <a:t>.</a:t>
            </a:r>
          </a:p>
        </p:txBody>
      </p:sp>
      <p:pic>
        <p:nvPicPr>
          <p:cNvPr id="4" name="Picture 2" descr="http://ibiblio.org/comphist/files/images/CardReaderPun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264" y="4014473"/>
            <a:ext cx="2880320" cy="275487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nter image description he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9576" y="4701622"/>
            <a:ext cx="4331804" cy="21117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320137" y="5746221"/>
            <a:ext cx="968535" cy="369332"/>
          </a:xfrm>
          <a:prstGeom prst="rect">
            <a:avLst/>
          </a:prstGeom>
        </p:spPr>
        <p:txBody>
          <a:bodyPr wrap="none">
            <a:spAutoFit/>
          </a:bodyPr>
          <a:lstStyle/>
          <a:p>
            <a:r>
              <a:rPr lang="en-US" dirty="0"/>
              <a:t> IBM029</a:t>
            </a:r>
          </a:p>
        </p:txBody>
      </p:sp>
    </p:spTree>
    <p:extLst>
      <p:ext uri="{BB962C8B-B14F-4D97-AF65-F5344CB8AC3E}">
        <p14:creationId xmlns:p14="http://schemas.microsoft.com/office/powerpoint/2010/main" val="283147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a:t>
            </a:r>
          </a:p>
        </p:txBody>
      </p:sp>
      <p:sp>
        <p:nvSpPr>
          <p:cNvPr id="3" name="Content Placeholder 2"/>
          <p:cNvSpPr>
            <a:spLocks noGrp="1"/>
          </p:cNvSpPr>
          <p:nvPr>
            <p:ph idx="1"/>
          </p:nvPr>
        </p:nvSpPr>
        <p:spPr/>
        <p:txBody>
          <a:bodyPr>
            <a:normAutofit/>
          </a:bodyPr>
          <a:lstStyle/>
          <a:p>
            <a:pPr algn="just"/>
            <a:r>
              <a:rPr lang="en-US" sz="2400" dirty="0"/>
              <a:t>One way of communicating with devices is through </a:t>
            </a:r>
            <a:r>
              <a:rPr lang="en-US" sz="2400" b="1" i="1" dirty="0"/>
              <a:t>registers </a:t>
            </a:r>
            <a:r>
              <a:rPr lang="en-US" sz="2400" dirty="0"/>
              <a:t>associated with each port. Registers may be one to four bytes in size, and may typically include ( a subset of ) the following four:</a:t>
            </a:r>
          </a:p>
          <a:p>
            <a:pPr lvl="1" algn="just"/>
            <a:r>
              <a:rPr lang="en-US" sz="2000" dirty="0"/>
              <a:t>The </a:t>
            </a:r>
            <a:r>
              <a:rPr lang="en-US" sz="2000" b="1" i="1" dirty="0"/>
              <a:t>data-in register</a:t>
            </a:r>
            <a:r>
              <a:rPr lang="en-US" sz="2000" dirty="0"/>
              <a:t> is read by the host to get input from the device.</a:t>
            </a:r>
          </a:p>
          <a:p>
            <a:pPr lvl="1" algn="just"/>
            <a:r>
              <a:rPr lang="en-US" sz="2000" dirty="0"/>
              <a:t>The </a:t>
            </a:r>
            <a:r>
              <a:rPr lang="en-US" sz="2000" b="1" i="1" dirty="0"/>
              <a:t>data-out register </a:t>
            </a:r>
            <a:r>
              <a:rPr lang="en-US" sz="2000" dirty="0"/>
              <a:t>is written by the host to send output.</a:t>
            </a:r>
          </a:p>
          <a:p>
            <a:pPr lvl="1" algn="just"/>
            <a:r>
              <a:rPr lang="en-US" sz="2000" dirty="0"/>
              <a:t>The </a:t>
            </a:r>
            <a:r>
              <a:rPr lang="en-US" sz="2000" b="1" i="1" dirty="0"/>
              <a:t>status register</a:t>
            </a:r>
            <a:r>
              <a:rPr lang="en-US" sz="2000" dirty="0"/>
              <a:t> has bits read by the host to ascertain the status of the device, such as idle, ready for input, busy, error, transaction complete, etc.</a:t>
            </a:r>
          </a:p>
          <a:p>
            <a:pPr lvl="1" algn="just"/>
            <a:r>
              <a:rPr lang="en-US" sz="2000" dirty="0"/>
              <a:t>The </a:t>
            </a:r>
            <a:r>
              <a:rPr lang="en-US" sz="2000" b="1" i="1" dirty="0"/>
              <a:t>control register</a:t>
            </a:r>
            <a:r>
              <a:rPr lang="en-US" sz="2000" dirty="0"/>
              <a:t> has bits written by the host to issue commands or to change settings of the device such as parity checking, word length, or full- versus half-duplex operation.</a:t>
            </a:r>
          </a:p>
          <a:p>
            <a:pPr algn="just"/>
            <a:endParaRPr lang="en-US" sz="2400" dirty="0"/>
          </a:p>
          <a:p>
            <a:endParaRPr lang="en-US" sz="2400" dirty="0"/>
          </a:p>
        </p:txBody>
      </p:sp>
    </p:spTree>
    <p:extLst>
      <p:ext uri="{BB962C8B-B14F-4D97-AF65-F5344CB8AC3E}">
        <p14:creationId xmlns:p14="http://schemas.microsoft.com/office/powerpoint/2010/main" val="2387116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Mapped I/O</a:t>
            </a:r>
          </a:p>
        </p:txBody>
      </p:sp>
      <p:sp>
        <p:nvSpPr>
          <p:cNvPr id="3" name="Content Placeholder 2"/>
          <p:cNvSpPr>
            <a:spLocks noGrp="1"/>
          </p:cNvSpPr>
          <p:nvPr>
            <p:ph idx="1"/>
          </p:nvPr>
        </p:nvSpPr>
        <p:spPr/>
        <p:txBody>
          <a:bodyPr>
            <a:normAutofit/>
          </a:bodyPr>
          <a:lstStyle/>
          <a:p>
            <a:pPr algn="just">
              <a:spcAft>
                <a:spcPts val="600"/>
              </a:spcAft>
            </a:pPr>
            <a:r>
              <a:rPr lang="en-US" sz="2400" dirty="0"/>
              <a:t>Another technique for communicating with devices is </a:t>
            </a:r>
            <a:r>
              <a:rPr lang="en-US" sz="2400" b="1" i="1" dirty="0"/>
              <a:t>memory-mapped I/O.</a:t>
            </a:r>
          </a:p>
          <a:p>
            <a:pPr lvl="1" algn="just">
              <a:spcAft>
                <a:spcPts val="600"/>
              </a:spcAft>
            </a:pPr>
            <a:r>
              <a:rPr lang="en-US" sz="2000" dirty="0"/>
              <a:t>In this case a certain portion of the processor's address space is mapped to the device, and communications occur by reading and writing directly to/from those memory areas.</a:t>
            </a:r>
          </a:p>
          <a:p>
            <a:pPr lvl="1" algn="just">
              <a:spcAft>
                <a:spcPts val="600"/>
              </a:spcAft>
            </a:pPr>
            <a:r>
              <a:rPr lang="en-US" sz="2000" dirty="0"/>
              <a:t>Memory-mapped I/O is suitable for devices which must move large quantities of data quickly, such as graphics cards.</a:t>
            </a:r>
          </a:p>
          <a:p>
            <a:pPr lvl="1" algn="just">
              <a:spcAft>
                <a:spcPts val="600"/>
              </a:spcAft>
            </a:pPr>
            <a:r>
              <a:rPr lang="en-US" sz="2000" dirty="0"/>
              <a:t>Memory-mapped I/O can be used either alone or more often in combination with traditional registers. For example, graphics cards still use registers for control information such as setting the video mode.</a:t>
            </a:r>
          </a:p>
          <a:p>
            <a:pPr lvl="1" algn="just">
              <a:spcAft>
                <a:spcPts val="600"/>
              </a:spcAft>
            </a:pPr>
            <a:r>
              <a:rPr lang="en-US" sz="2000" dirty="0"/>
              <a:t>A potential problem exists with memory-mapped I/O, if a process is allowed to write directly to the address space used by a memory-mapped I/O device.</a:t>
            </a:r>
          </a:p>
          <a:p>
            <a:pPr algn="just"/>
            <a:endParaRPr lang="en-US" sz="2000" dirty="0"/>
          </a:p>
          <a:p>
            <a:endParaRPr lang="en-US" sz="2000" dirty="0"/>
          </a:p>
        </p:txBody>
      </p:sp>
    </p:spTree>
    <p:extLst>
      <p:ext uri="{BB962C8B-B14F-4D97-AF65-F5344CB8AC3E}">
        <p14:creationId xmlns:p14="http://schemas.microsoft.com/office/powerpoint/2010/main" val="285097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Polling</a:t>
            </a:r>
          </a:p>
        </p:txBody>
      </p:sp>
      <p:sp>
        <p:nvSpPr>
          <p:cNvPr id="3" name="Content Placeholder 2"/>
          <p:cNvSpPr>
            <a:spLocks noGrp="1"/>
          </p:cNvSpPr>
          <p:nvPr>
            <p:ph idx="1"/>
          </p:nvPr>
        </p:nvSpPr>
        <p:spPr/>
        <p:txBody>
          <a:bodyPr/>
          <a:lstStyle/>
          <a:p>
            <a:pPr algn="just"/>
            <a:r>
              <a:rPr lang="en-US" sz="2000" dirty="0"/>
              <a:t>One simple means of device </a:t>
            </a:r>
            <a:r>
              <a:rPr lang="en-US" sz="2000" b="1" i="1" dirty="0"/>
              <a:t>handshaking</a:t>
            </a:r>
            <a:r>
              <a:rPr lang="en-US" sz="2000" dirty="0"/>
              <a:t> involves polling:</a:t>
            </a:r>
          </a:p>
          <a:p>
            <a:pPr lvl="1" algn="just"/>
            <a:r>
              <a:rPr lang="en-US" sz="1600" dirty="0"/>
              <a:t>The host repeatedly checks the </a:t>
            </a:r>
            <a:r>
              <a:rPr lang="en-US" sz="1600" b="1" i="1" dirty="0"/>
              <a:t>busy bit</a:t>
            </a:r>
            <a:r>
              <a:rPr lang="en-US" sz="1600" dirty="0"/>
              <a:t> on the device until it becomes clear.</a:t>
            </a:r>
          </a:p>
          <a:p>
            <a:pPr lvl="1" algn="just"/>
            <a:r>
              <a:rPr lang="en-US" sz="1600" dirty="0"/>
              <a:t>The host writes a byte of data into the </a:t>
            </a:r>
            <a:r>
              <a:rPr lang="en-US" sz="1600" b="1" dirty="0"/>
              <a:t>data-out register</a:t>
            </a:r>
            <a:r>
              <a:rPr lang="en-US" sz="1600" dirty="0"/>
              <a:t>, and sets the </a:t>
            </a:r>
            <a:r>
              <a:rPr lang="en-US" sz="1600" b="1" i="1" dirty="0"/>
              <a:t>write bit</a:t>
            </a:r>
            <a:r>
              <a:rPr lang="en-US" sz="1600" dirty="0"/>
              <a:t> in the command register ( in either order. )</a:t>
            </a:r>
          </a:p>
          <a:p>
            <a:pPr lvl="1" algn="just"/>
            <a:r>
              <a:rPr lang="en-US" sz="1600" dirty="0"/>
              <a:t>The host sets the </a:t>
            </a:r>
            <a:r>
              <a:rPr lang="en-US" sz="1600" b="1" i="1" dirty="0"/>
              <a:t>command ready bit</a:t>
            </a:r>
            <a:r>
              <a:rPr lang="en-US" sz="1600" dirty="0"/>
              <a:t> in the command register to notify the device of the pending command.</a:t>
            </a:r>
          </a:p>
          <a:p>
            <a:pPr lvl="1" algn="just"/>
            <a:r>
              <a:rPr lang="en-US" sz="1600" dirty="0"/>
              <a:t>When the device controller sees the </a:t>
            </a:r>
            <a:r>
              <a:rPr lang="en-US" sz="1600" b="1" dirty="0"/>
              <a:t>command-ready bit </a:t>
            </a:r>
            <a:r>
              <a:rPr lang="en-US" sz="1600" dirty="0"/>
              <a:t>set, it first sets the </a:t>
            </a:r>
            <a:r>
              <a:rPr lang="en-US" sz="1600" b="1" dirty="0"/>
              <a:t>busy bit</a:t>
            </a:r>
            <a:r>
              <a:rPr lang="en-US" sz="1600" dirty="0"/>
              <a:t>.</a:t>
            </a:r>
          </a:p>
          <a:p>
            <a:pPr lvl="1" algn="just"/>
            <a:r>
              <a:rPr lang="en-US" sz="1600" dirty="0"/>
              <a:t>Then the device controller reads the </a:t>
            </a:r>
            <a:r>
              <a:rPr lang="en-US" sz="1600" b="1" dirty="0"/>
              <a:t>command register</a:t>
            </a:r>
            <a:r>
              <a:rPr lang="en-US" sz="1600" dirty="0"/>
              <a:t>, sees </a:t>
            </a:r>
            <a:r>
              <a:rPr lang="en-US" sz="1600" b="1" dirty="0"/>
              <a:t>the write bit</a:t>
            </a:r>
            <a:r>
              <a:rPr lang="en-US" sz="1600" dirty="0"/>
              <a:t> set, reads the byte of data from the data-out register, and outputs the byte of data.</a:t>
            </a:r>
          </a:p>
          <a:p>
            <a:pPr lvl="1" algn="just"/>
            <a:r>
              <a:rPr lang="en-US" sz="1600" dirty="0"/>
              <a:t>The device controller then clears the </a:t>
            </a:r>
            <a:r>
              <a:rPr lang="en-US" sz="1600" b="1" i="1" dirty="0"/>
              <a:t>error bit</a:t>
            </a:r>
            <a:r>
              <a:rPr lang="en-US" sz="1600" dirty="0"/>
              <a:t> in the status register, the command-ready bit, and finally clears the busy bit, signaling the completion of the operation.</a:t>
            </a:r>
          </a:p>
          <a:p>
            <a:pPr algn="just">
              <a:spcBef>
                <a:spcPts val="500"/>
              </a:spcBef>
            </a:pPr>
            <a:r>
              <a:rPr lang="en-US" sz="2000" dirty="0"/>
              <a:t>Polling can be very fast and efficient, if both the device and the controller are fast and if there is significant data to transfer. It becomes inefficient, however, if the host must wait a long time in the busy loop waiting for the device, or if frequent checks need to be made for data that is infrequently there.</a:t>
            </a:r>
          </a:p>
          <a:p>
            <a:endParaRPr lang="en-US" dirty="0"/>
          </a:p>
        </p:txBody>
      </p:sp>
    </p:spTree>
    <p:extLst>
      <p:ext uri="{BB962C8B-B14F-4D97-AF65-F5344CB8AC3E}">
        <p14:creationId xmlns:p14="http://schemas.microsoft.com/office/powerpoint/2010/main" val="3974141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Architecture of a Simple Computer</a:t>
            </a:r>
            <a:endParaRPr lang="en-US" dirty="0"/>
          </a:p>
        </p:txBody>
      </p:sp>
      <p:sp>
        <p:nvSpPr>
          <p:cNvPr id="3" name="Content Placeholder 2"/>
          <p:cNvSpPr>
            <a:spLocks noGrp="1"/>
          </p:cNvSpPr>
          <p:nvPr>
            <p:ph idx="1"/>
          </p:nvPr>
        </p:nvSpPr>
        <p:spPr/>
        <p:txBody>
          <a:bodyPr>
            <a:normAutofit/>
          </a:bodyPr>
          <a:lstStyle/>
          <a:p>
            <a:pPr algn="just"/>
            <a:r>
              <a:rPr lang="en-US" sz="2400" b="1" dirty="0">
                <a:ea typeface="ＭＳ Ｐゴシック" pitchFamily="34" charset="-128"/>
              </a:rPr>
              <a:t>Processor:</a:t>
            </a:r>
            <a:r>
              <a:rPr lang="en-US" sz="2400" dirty="0">
                <a:ea typeface="ＭＳ Ｐゴシック" pitchFamily="34" charset="-128"/>
              </a:rPr>
              <a:t> Controls the operation of the computer and performs data processing functions. It is called CPU.</a:t>
            </a:r>
          </a:p>
          <a:p>
            <a:pPr algn="just"/>
            <a:endParaRPr lang="en-US" sz="2400" b="1" dirty="0">
              <a:ea typeface="ＭＳ Ｐゴシック" pitchFamily="34" charset="-128"/>
            </a:endParaRPr>
          </a:p>
          <a:p>
            <a:pPr algn="just"/>
            <a:r>
              <a:rPr lang="en-US" sz="2400" b="1" dirty="0">
                <a:ea typeface="ＭＳ Ｐゴシック" pitchFamily="34" charset="-128"/>
              </a:rPr>
              <a:t>Main memory:</a:t>
            </a:r>
            <a:r>
              <a:rPr lang="en-US" sz="2400" dirty="0">
                <a:ea typeface="ＭＳ Ｐゴシック" pitchFamily="34" charset="-128"/>
              </a:rPr>
              <a:t> Stores data and programs; it is volatile</a:t>
            </a:r>
          </a:p>
          <a:p>
            <a:pPr algn="just"/>
            <a:endParaRPr lang="en-US" sz="2400" b="1" dirty="0">
              <a:ea typeface="ＭＳ Ｐゴシック" pitchFamily="34" charset="-128"/>
            </a:endParaRPr>
          </a:p>
          <a:p>
            <a:pPr algn="just"/>
            <a:r>
              <a:rPr lang="en-US" sz="2400" b="1" dirty="0">
                <a:ea typeface="ＭＳ Ｐゴシック" pitchFamily="34" charset="-128"/>
              </a:rPr>
              <a:t>I/O modules:</a:t>
            </a:r>
            <a:r>
              <a:rPr lang="en-US" sz="2400" dirty="0">
                <a:ea typeface="ＭＳ Ｐゴシック" pitchFamily="34" charset="-128"/>
              </a:rPr>
              <a:t> Moves data between the computer and external environment.</a:t>
            </a:r>
          </a:p>
          <a:p>
            <a:pPr algn="just"/>
            <a:endParaRPr lang="en-US" sz="2400" b="1" dirty="0">
              <a:ea typeface="ＭＳ Ｐゴシック" pitchFamily="34" charset="-128"/>
            </a:endParaRPr>
          </a:p>
          <a:p>
            <a:pPr algn="just"/>
            <a:r>
              <a:rPr lang="en-US" sz="2400" b="1" dirty="0">
                <a:ea typeface="ＭＳ Ｐゴシック" pitchFamily="34" charset="-128"/>
              </a:rPr>
              <a:t>System bus:</a:t>
            </a:r>
            <a:r>
              <a:rPr lang="en-US" sz="2400" dirty="0">
                <a:ea typeface="ＭＳ Ｐゴシック" pitchFamily="34" charset="-128"/>
              </a:rPr>
              <a:t> mechanism of communication among processors, main memory, and I/O modules.</a:t>
            </a:r>
          </a:p>
          <a:p>
            <a:endParaRPr lang="en-US" sz="2400" dirty="0"/>
          </a:p>
        </p:txBody>
      </p:sp>
    </p:spTree>
    <p:extLst>
      <p:ext uri="{BB962C8B-B14F-4D97-AF65-F5344CB8AC3E}">
        <p14:creationId xmlns:p14="http://schemas.microsoft.com/office/powerpoint/2010/main" val="8324762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Simple Computer</a:t>
            </a:r>
            <a:endParaRPr lang="en-US" dirty="0"/>
          </a:p>
        </p:txBody>
      </p:sp>
      <p:sp>
        <p:nvSpPr>
          <p:cNvPr id="3" name="Content Placeholder 2"/>
          <p:cNvSpPr>
            <a:spLocks noGrp="1"/>
          </p:cNvSpPr>
          <p:nvPr>
            <p:ph idx="1"/>
          </p:nvPr>
        </p:nvSpPr>
        <p:spPr/>
        <p:txBody>
          <a:bodyPr>
            <a:normAutofit/>
          </a:bodyPr>
          <a:lstStyle/>
          <a:p>
            <a:r>
              <a:rPr lang="en-US" dirty="0">
                <a:ea typeface="ＭＳ Ｐゴシック" pitchFamily="34" charset="-128"/>
              </a:rPr>
              <a:t>Operation: Processor controls everything.</a:t>
            </a:r>
          </a:p>
          <a:p>
            <a:pPr lvl="1"/>
            <a:r>
              <a:rPr lang="en-US" b="1" dirty="0">
                <a:ea typeface="ＭＳ Ｐゴシック" pitchFamily="34" charset="-128"/>
              </a:rPr>
              <a:t>MAR</a:t>
            </a:r>
            <a:r>
              <a:rPr lang="en-US" dirty="0">
                <a:ea typeface="ＭＳ Ｐゴシック" pitchFamily="34" charset="-128"/>
              </a:rPr>
              <a:t>: Memory address register: which specifies the address in memory  for the next read or write.</a:t>
            </a:r>
          </a:p>
          <a:p>
            <a:pPr lvl="1"/>
            <a:r>
              <a:rPr lang="en-US" b="1" dirty="0">
                <a:ea typeface="ＭＳ Ｐゴシック" pitchFamily="34" charset="-128"/>
              </a:rPr>
              <a:t>MBR</a:t>
            </a:r>
            <a:r>
              <a:rPr lang="en-US" dirty="0">
                <a:ea typeface="ＭＳ Ｐゴシック" pitchFamily="34" charset="-128"/>
              </a:rPr>
              <a:t>: Memory buffer register: which contains the data to be written into memory or which receives data read from memory.</a:t>
            </a:r>
          </a:p>
          <a:p>
            <a:pPr lvl="1"/>
            <a:r>
              <a:rPr lang="en-US" b="1" dirty="0">
                <a:ea typeface="ＭＳ Ｐゴシック" pitchFamily="34" charset="-128"/>
              </a:rPr>
              <a:t>I/O AR</a:t>
            </a:r>
            <a:r>
              <a:rPr lang="en-US" dirty="0">
                <a:ea typeface="ＭＳ Ｐゴシック" pitchFamily="34" charset="-128"/>
              </a:rPr>
              <a:t>: Address of I/O device</a:t>
            </a:r>
          </a:p>
          <a:p>
            <a:pPr lvl="1"/>
            <a:r>
              <a:rPr lang="en-US" b="1" dirty="0">
                <a:ea typeface="ＭＳ Ｐゴシック" pitchFamily="34" charset="-128"/>
              </a:rPr>
              <a:t>I/O BR</a:t>
            </a:r>
            <a:r>
              <a:rPr lang="en-US" dirty="0">
                <a:ea typeface="ＭＳ Ｐゴシック" pitchFamily="34" charset="-128"/>
              </a:rPr>
              <a:t>: Exchange  of  data  between I/O and computer.</a:t>
            </a:r>
          </a:p>
          <a:p>
            <a:endParaRPr lang="en-US" dirty="0"/>
          </a:p>
        </p:txBody>
      </p:sp>
    </p:spTree>
    <p:extLst>
      <p:ext uri="{BB962C8B-B14F-4D97-AF65-F5344CB8AC3E}">
        <p14:creationId xmlns:p14="http://schemas.microsoft.com/office/powerpoint/2010/main" val="2187457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Simple Computer</a:t>
            </a:r>
            <a:endParaRPr lang="en-US" dirty="0"/>
          </a:p>
        </p:txBody>
      </p:sp>
      <p:sp>
        <p:nvSpPr>
          <p:cNvPr id="3" name="Content Placeholder 2"/>
          <p:cNvSpPr>
            <a:spLocks noGrp="1"/>
          </p:cNvSpPr>
          <p:nvPr>
            <p:ph idx="1"/>
          </p:nvPr>
        </p:nvSpPr>
        <p:spPr/>
        <p:txBody>
          <a:bodyPr>
            <a:noAutofit/>
          </a:bodyPr>
          <a:lstStyle/>
          <a:p>
            <a:r>
              <a:rPr lang="en-US" sz="2000" b="1" dirty="0">
                <a:ea typeface="ＭＳ Ｐゴシック" pitchFamily="34" charset="-128"/>
              </a:rPr>
              <a:t>Processor Registers</a:t>
            </a:r>
            <a:r>
              <a:rPr lang="en-US" sz="2000" dirty="0">
                <a:ea typeface="ＭＳ Ｐゴシック" pitchFamily="34" charset="-128"/>
              </a:rPr>
              <a:t>: Within the processor there is a set of registers that provide a level of memory that is faster and smaller than main memory.</a:t>
            </a:r>
          </a:p>
          <a:p>
            <a:pPr lvl="1"/>
            <a:r>
              <a:rPr lang="en-US" sz="2000" dirty="0">
                <a:ea typeface="ＭＳ Ｐゴシック" pitchFamily="34" charset="-128"/>
              </a:rPr>
              <a:t>User visible registers: Available to programmer </a:t>
            </a:r>
          </a:p>
          <a:p>
            <a:pPr lvl="2"/>
            <a:r>
              <a:rPr lang="en-US" sz="1800" b="1" dirty="0">
                <a:ea typeface="ＭＳ Ｐゴシック" pitchFamily="34" charset="-128"/>
              </a:rPr>
              <a:t>Data registers</a:t>
            </a:r>
            <a:r>
              <a:rPr lang="en-US" sz="1800" dirty="0">
                <a:ea typeface="ＭＳ Ｐゴシック" pitchFamily="34" charset="-128"/>
              </a:rPr>
              <a:t>: Can be used by the programmer.</a:t>
            </a:r>
          </a:p>
          <a:p>
            <a:pPr lvl="2"/>
            <a:r>
              <a:rPr lang="en-US" sz="1800" b="1" dirty="0">
                <a:ea typeface="ＭＳ Ｐゴシック" pitchFamily="34" charset="-128"/>
              </a:rPr>
              <a:t>Address Registers</a:t>
            </a:r>
            <a:r>
              <a:rPr lang="en-US" sz="1800" dirty="0">
                <a:ea typeface="ＭＳ Ｐゴシック" pitchFamily="34" charset="-128"/>
              </a:rPr>
              <a:t>: Contains Main memory address of data and instructions.</a:t>
            </a:r>
          </a:p>
          <a:p>
            <a:pPr lvl="3"/>
            <a:r>
              <a:rPr lang="en-US" b="1" dirty="0">
                <a:ea typeface="ＭＳ Ｐゴシック" pitchFamily="34" charset="-128"/>
              </a:rPr>
              <a:t>Index register</a:t>
            </a:r>
            <a:r>
              <a:rPr lang="en-US" dirty="0">
                <a:ea typeface="ＭＳ Ｐゴシック" pitchFamily="34" charset="-128"/>
              </a:rPr>
              <a:t>: Index to base value</a:t>
            </a:r>
          </a:p>
          <a:p>
            <a:pPr lvl="3"/>
            <a:r>
              <a:rPr lang="en-US" b="1" dirty="0">
                <a:ea typeface="ＭＳ Ｐゴシック" pitchFamily="34" charset="-128"/>
              </a:rPr>
              <a:t>Segment pointer</a:t>
            </a:r>
            <a:r>
              <a:rPr lang="en-US" dirty="0">
                <a:ea typeface="ＭＳ Ｐゴシック" pitchFamily="34" charset="-128"/>
              </a:rPr>
              <a:t>: It contains a reference to a particular segment.</a:t>
            </a:r>
          </a:p>
          <a:p>
            <a:pPr lvl="3"/>
            <a:r>
              <a:rPr lang="en-US" b="1" dirty="0">
                <a:ea typeface="ＭＳ Ｐゴシック" pitchFamily="34" charset="-128"/>
              </a:rPr>
              <a:t>Stack pointer</a:t>
            </a:r>
            <a:r>
              <a:rPr lang="en-US" dirty="0">
                <a:ea typeface="ＭＳ Ｐゴシック" pitchFamily="34" charset="-128"/>
              </a:rPr>
              <a:t>: Points top of the stack.</a:t>
            </a:r>
          </a:p>
          <a:p>
            <a:pPr lvl="1"/>
            <a:r>
              <a:rPr lang="en-US" sz="2000" b="1" dirty="0">
                <a:ea typeface="ＭＳ Ｐゴシック" pitchFamily="34" charset="-128"/>
              </a:rPr>
              <a:t>Control and status registers</a:t>
            </a:r>
            <a:r>
              <a:rPr lang="en-US" sz="2000" dirty="0">
                <a:ea typeface="ＭＳ Ｐゴシック" pitchFamily="34" charset="-128"/>
              </a:rPr>
              <a:t>: These are employed to control the operation of the processor. Differ from machine to machine.</a:t>
            </a:r>
          </a:p>
          <a:p>
            <a:pPr lvl="2"/>
            <a:r>
              <a:rPr lang="en-US" sz="1800" dirty="0">
                <a:ea typeface="ＭＳ Ｐゴシック" pitchFamily="34" charset="-128"/>
              </a:rPr>
              <a:t>MAR, MBR,I/O AR, and I/O BR</a:t>
            </a:r>
          </a:p>
          <a:p>
            <a:pPr lvl="2"/>
            <a:r>
              <a:rPr lang="en-US" sz="1800" b="1" dirty="0">
                <a:ea typeface="ＭＳ Ｐゴシック" pitchFamily="34" charset="-128"/>
              </a:rPr>
              <a:t>Program Counter (PC):</a:t>
            </a:r>
            <a:r>
              <a:rPr lang="en-US" sz="1800" dirty="0">
                <a:ea typeface="ＭＳ Ｐゴシック" pitchFamily="34" charset="-128"/>
              </a:rPr>
              <a:t> Contains the address of the instruction to be fetched.</a:t>
            </a:r>
          </a:p>
          <a:p>
            <a:pPr lvl="2"/>
            <a:r>
              <a:rPr lang="en-US" sz="1800" b="1" dirty="0">
                <a:ea typeface="ＭＳ Ｐゴシック" pitchFamily="34" charset="-128"/>
              </a:rPr>
              <a:t>Instruction Register (IR)</a:t>
            </a:r>
            <a:r>
              <a:rPr lang="en-US" sz="1800" dirty="0">
                <a:ea typeface="ＭＳ Ｐゴシック" pitchFamily="34" charset="-128"/>
              </a:rPr>
              <a:t>: Contains the instruction most recently fetched.</a:t>
            </a:r>
          </a:p>
          <a:p>
            <a:pPr lvl="2"/>
            <a:r>
              <a:rPr lang="en-US" sz="1800" b="1" dirty="0">
                <a:ea typeface="ＭＳ Ｐゴシック" pitchFamily="34" charset="-128"/>
              </a:rPr>
              <a:t>Program Status Word (PSW)</a:t>
            </a:r>
            <a:r>
              <a:rPr lang="en-US" sz="1800" dirty="0">
                <a:ea typeface="ＭＳ Ｐゴシック" pitchFamily="34" charset="-128"/>
              </a:rPr>
              <a:t>: It is a register or a set of  registers.</a:t>
            </a:r>
          </a:p>
          <a:p>
            <a:pPr lvl="2"/>
            <a:endParaRPr lang="en-US" dirty="0">
              <a:ea typeface="ＭＳ Ｐゴシック" pitchFamily="34" charset="-128"/>
            </a:endParaRPr>
          </a:p>
        </p:txBody>
      </p:sp>
    </p:spTree>
    <p:extLst>
      <p:ext uri="{BB962C8B-B14F-4D97-AF65-F5344CB8AC3E}">
        <p14:creationId xmlns:p14="http://schemas.microsoft.com/office/powerpoint/2010/main" val="3536573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Simple Computer</a:t>
            </a:r>
            <a:endParaRPr lang="en-US" dirty="0"/>
          </a:p>
        </p:txBody>
      </p:sp>
      <p:sp>
        <p:nvSpPr>
          <p:cNvPr id="3" name="Content Placeholder 2"/>
          <p:cNvSpPr>
            <a:spLocks noGrp="1"/>
          </p:cNvSpPr>
          <p:nvPr>
            <p:ph idx="1"/>
          </p:nvPr>
        </p:nvSpPr>
        <p:spPr>
          <a:xfrm>
            <a:off x="1158240" y="1600202"/>
            <a:ext cx="7758772" cy="4525963"/>
          </a:xfrm>
        </p:spPr>
        <p:txBody>
          <a:bodyPr>
            <a:normAutofit lnSpcReduction="10000"/>
          </a:bodyPr>
          <a:lstStyle/>
          <a:p>
            <a:r>
              <a:rPr lang="en-US" sz="2400" b="1" dirty="0">
                <a:ea typeface="ＭＳ Ｐゴシック" pitchFamily="34" charset="-128"/>
              </a:rPr>
              <a:t>PSW</a:t>
            </a:r>
            <a:r>
              <a:rPr lang="en-US" sz="2400" dirty="0">
                <a:ea typeface="ＭＳ Ｐゴシック" pitchFamily="34" charset="-128"/>
              </a:rPr>
              <a:t> (Program Status word): It is a register or a set of  registers.</a:t>
            </a:r>
          </a:p>
          <a:p>
            <a:pPr lvl="2"/>
            <a:r>
              <a:rPr lang="en-US" b="1" dirty="0">
                <a:ea typeface="ＭＳ Ｐゴシック" pitchFamily="34" charset="-128"/>
              </a:rPr>
              <a:t>Sign:</a:t>
            </a:r>
            <a:r>
              <a:rPr lang="en-US" dirty="0">
                <a:ea typeface="ＭＳ Ｐゴシック" pitchFamily="34" charset="-128"/>
              </a:rPr>
              <a:t> contains sign bit of last arithmetic operation</a:t>
            </a:r>
          </a:p>
          <a:p>
            <a:pPr lvl="2"/>
            <a:r>
              <a:rPr lang="en-US" b="1" dirty="0">
                <a:ea typeface="ＭＳ Ｐゴシック" pitchFamily="34" charset="-128"/>
              </a:rPr>
              <a:t>Zero</a:t>
            </a:r>
            <a:r>
              <a:rPr lang="en-US" dirty="0">
                <a:ea typeface="ＭＳ Ｐゴシック" pitchFamily="34" charset="-128"/>
              </a:rPr>
              <a:t>: it is set if the result of arithmetic operation is zero</a:t>
            </a:r>
          </a:p>
          <a:p>
            <a:pPr lvl="2"/>
            <a:r>
              <a:rPr lang="en-US" b="1" dirty="0">
                <a:ea typeface="ＭＳ Ｐゴシック" pitchFamily="34" charset="-128"/>
              </a:rPr>
              <a:t>Carry:</a:t>
            </a:r>
            <a:r>
              <a:rPr lang="en-US" dirty="0">
                <a:ea typeface="ＭＳ Ｐゴシック" pitchFamily="34" charset="-128"/>
              </a:rPr>
              <a:t> It is set  if there is a carry or borrow.</a:t>
            </a:r>
          </a:p>
          <a:p>
            <a:pPr lvl="2"/>
            <a:r>
              <a:rPr lang="en-US" b="1" dirty="0">
                <a:ea typeface="ＭＳ Ｐゴシック" pitchFamily="34" charset="-128"/>
              </a:rPr>
              <a:t>Equal:</a:t>
            </a:r>
            <a:r>
              <a:rPr lang="en-US" dirty="0">
                <a:ea typeface="ＭＳ Ｐゴシック" pitchFamily="34" charset="-128"/>
              </a:rPr>
              <a:t> If the compare result is equality</a:t>
            </a:r>
          </a:p>
          <a:p>
            <a:pPr lvl="2"/>
            <a:r>
              <a:rPr lang="en-US" b="1" dirty="0">
                <a:ea typeface="ＭＳ Ｐゴシック" pitchFamily="34" charset="-128"/>
              </a:rPr>
              <a:t>Overflow:</a:t>
            </a:r>
            <a:r>
              <a:rPr lang="en-US" dirty="0">
                <a:ea typeface="ＭＳ Ｐゴシック" pitchFamily="34" charset="-128"/>
              </a:rPr>
              <a:t> It is set if the result is overflow.</a:t>
            </a:r>
          </a:p>
          <a:p>
            <a:pPr lvl="2"/>
            <a:r>
              <a:rPr lang="en-US" b="1" dirty="0">
                <a:ea typeface="ＭＳ Ｐゴシック" pitchFamily="34" charset="-128"/>
              </a:rPr>
              <a:t>Interrupt enable/disable:</a:t>
            </a:r>
            <a:r>
              <a:rPr lang="en-US" dirty="0">
                <a:ea typeface="ＭＳ Ｐゴシック" pitchFamily="34" charset="-128"/>
              </a:rPr>
              <a:t> Used to disable or enable interrupts.</a:t>
            </a:r>
          </a:p>
          <a:p>
            <a:pPr lvl="2"/>
            <a:r>
              <a:rPr lang="en-US" b="1" dirty="0">
                <a:ea typeface="ＭＳ Ｐゴシック" pitchFamily="34" charset="-128"/>
              </a:rPr>
              <a:t>Supervisor:</a:t>
            </a:r>
            <a:r>
              <a:rPr lang="en-US" dirty="0">
                <a:ea typeface="ＭＳ Ｐゴシック" pitchFamily="34" charset="-128"/>
              </a:rPr>
              <a:t> Indicates whether the processor is executing in supervisor or user mode.</a:t>
            </a:r>
          </a:p>
          <a:p>
            <a:r>
              <a:rPr lang="en-US" sz="2400" b="1" dirty="0">
                <a:ea typeface="ＭＳ Ｐゴシック" pitchFamily="34" charset="-128"/>
              </a:rPr>
              <a:t>Instruction execution:</a:t>
            </a:r>
          </a:p>
          <a:p>
            <a:pPr lvl="2"/>
            <a:r>
              <a:rPr lang="en-US" dirty="0">
                <a:ea typeface="ＭＳ Ｐゴシック" pitchFamily="34" charset="-128"/>
              </a:rPr>
              <a:t>Program execution is the main function of the computer.</a:t>
            </a:r>
          </a:p>
          <a:p>
            <a:pPr lvl="2"/>
            <a:r>
              <a:rPr lang="en-US" dirty="0">
                <a:ea typeface="ＭＳ Ｐゴシック" pitchFamily="34" charset="-128"/>
              </a:rPr>
              <a:t>Instruction fetch  and execute</a:t>
            </a:r>
          </a:p>
          <a:p>
            <a:endParaRPr lang="en-US" dirty="0"/>
          </a:p>
        </p:txBody>
      </p:sp>
      <p:grpSp>
        <p:nvGrpSpPr>
          <p:cNvPr id="4" name="Group 3"/>
          <p:cNvGrpSpPr>
            <a:grpSpLocks/>
          </p:cNvGrpSpPr>
          <p:nvPr/>
        </p:nvGrpSpPr>
        <p:grpSpPr bwMode="auto">
          <a:xfrm>
            <a:off x="8904313" y="1903415"/>
            <a:ext cx="2371725" cy="3013078"/>
            <a:chOff x="4170" y="1283"/>
            <a:chExt cx="1494" cy="1898"/>
          </a:xfrm>
        </p:grpSpPr>
        <p:sp>
          <p:nvSpPr>
            <p:cNvPr id="5" name="Text Box 5"/>
            <p:cNvSpPr txBox="1">
              <a:spLocks noChangeArrowheads="1"/>
            </p:cNvSpPr>
            <p:nvPr/>
          </p:nvSpPr>
          <p:spPr bwMode="auto">
            <a:xfrm>
              <a:off x="4600" y="1283"/>
              <a:ext cx="484" cy="213"/>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Start</a:t>
              </a:r>
            </a:p>
          </p:txBody>
        </p:sp>
        <p:sp>
          <p:nvSpPr>
            <p:cNvPr id="6" name="Text Box 6"/>
            <p:cNvSpPr txBox="1">
              <a:spLocks noChangeArrowheads="1"/>
            </p:cNvSpPr>
            <p:nvPr/>
          </p:nvSpPr>
          <p:spPr bwMode="auto">
            <a:xfrm>
              <a:off x="4446" y="1786"/>
              <a:ext cx="1218" cy="368"/>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dirty="0">
                  <a:latin typeface="Helvetica" charset="0"/>
                </a:rPr>
                <a:t>Fetch the next instruction</a:t>
              </a:r>
            </a:p>
          </p:txBody>
        </p:sp>
        <p:sp>
          <p:nvSpPr>
            <p:cNvPr id="7" name="Text Box 7"/>
            <p:cNvSpPr txBox="1">
              <a:spLocks noChangeArrowheads="1"/>
            </p:cNvSpPr>
            <p:nvPr/>
          </p:nvSpPr>
          <p:spPr bwMode="auto">
            <a:xfrm>
              <a:off x="4469" y="2351"/>
              <a:ext cx="1191" cy="368"/>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Execute the next instruction</a:t>
              </a:r>
            </a:p>
          </p:txBody>
        </p:sp>
        <p:sp>
          <p:nvSpPr>
            <p:cNvPr id="8" name="Text Box 8"/>
            <p:cNvSpPr txBox="1">
              <a:spLocks noChangeArrowheads="1"/>
            </p:cNvSpPr>
            <p:nvPr/>
          </p:nvSpPr>
          <p:spPr bwMode="auto">
            <a:xfrm>
              <a:off x="4796" y="2968"/>
              <a:ext cx="484" cy="213"/>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Halt</a:t>
              </a:r>
            </a:p>
          </p:txBody>
        </p:sp>
        <p:sp>
          <p:nvSpPr>
            <p:cNvPr id="9" name="Line 9"/>
            <p:cNvSpPr>
              <a:spLocks noChangeShapeType="1"/>
            </p:cNvSpPr>
            <p:nvPr/>
          </p:nvSpPr>
          <p:spPr bwMode="auto">
            <a:xfrm flipH="1">
              <a:off x="4831" y="1513"/>
              <a:ext cx="7" cy="269"/>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0" name="Line 10"/>
            <p:cNvSpPr>
              <a:spLocks noChangeShapeType="1"/>
            </p:cNvSpPr>
            <p:nvPr/>
          </p:nvSpPr>
          <p:spPr bwMode="auto">
            <a:xfrm>
              <a:off x="4838" y="2189"/>
              <a:ext cx="0" cy="153"/>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1" name="Line 11"/>
            <p:cNvSpPr>
              <a:spLocks noChangeShapeType="1"/>
            </p:cNvSpPr>
            <p:nvPr/>
          </p:nvSpPr>
          <p:spPr bwMode="auto">
            <a:xfrm>
              <a:off x="4900" y="2757"/>
              <a:ext cx="0" cy="200"/>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2" name="Line 12"/>
            <p:cNvSpPr>
              <a:spLocks noChangeShapeType="1"/>
            </p:cNvSpPr>
            <p:nvPr/>
          </p:nvSpPr>
          <p:spPr bwMode="auto">
            <a:xfrm flipH="1" flipV="1">
              <a:off x="4178" y="2842"/>
              <a:ext cx="722" cy="7"/>
            </a:xfrm>
            <a:prstGeom prst="line">
              <a:avLst/>
            </a:prstGeom>
            <a:no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3" name="Line 13"/>
            <p:cNvSpPr>
              <a:spLocks noChangeShapeType="1"/>
            </p:cNvSpPr>
            <p:nvPr/>
          </p:nvSpPr>
          <p:spPr bwMode="auto">
            <a:xfrm flipV="1">
              <a:off x="4178" y="1789"/>
              <a:ext cx="0" cy="1045"/>
            </a:xfrm>
            <a:prstGeom prst="line">
              <a:avLst/>
            </a:prstGeom>
            <a:no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4" name="Line 14"/>
            <p:cNvSpPr>
              <a:spLocks noChangeShapeType="1"/>
            </p:cNvSpPr>
            <p:nvPr/>
          </p:nvSpPr>
          <p:spPr bwMode="auto">
            <a:xfrm flipV="1">
              <a:off x="4170" y="1651"/>
              <a:ext cx="661" cy="131"/>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grpSp>
    </p:spTree>
    <p:extLst>
      <p:ext uri="{BB962C8B-B14F-4D97-AF65-F5344CB8AC3E}">
        <p14:creationId xmlns:p14="http://schemas.microsoft.com/office/powerpoint/2010/main" val="16669997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Simple Computer</a:t>
            </a:r>
            <a:endParaRPr lang="en-US" dirty="0"/>
          </a:p>
        </p:txBody>
      </p:sp>
      <p:sp>
        <p:nvSpPr>
          <p:cNvPr id="3" name="Content Placeholder 2"/>
          <p:cNvSpPr>
            <a:spLocks noGrp="1"/>
          </p:cNvSpPr>
          <p:nvPr>
            <p:ph idx="1"/>
          </p:nvPr>
        </p:nvSpPr>
        <p:spPr/>
        <p:txBody>
          <a:bodyPr>
            <a:normAutofit/>
          </a:bodyPr>
          <a:lstStyle/>
          <a:p>
            <a:r>
              <a:rPr lang="en-US" sz="2400" b="1" dirty="0">
                <a:ea typeface="ＭＳ Ｐゴシック" pitchFamily="34" charset="-128"/>
              </a:rPr>
              <a:t>Fetching:</a:t>
            </a:r>
            <a:r>
              <a:rPr lang="en-US" sz="2400" dirty="0">
                <a:ea typeface="ＭＳ Ｐゴシック" pitchFamily="34" charset="-128"/>
              </a:rPr>
              <a:t> Bringing the instructions from the main memory.</a:t>
            </a:r>
          </a:p>
          <a:p>
            <a:pPr lvl="1"/>
            <a:r>
              <a:rPr lang="en-US" sz="2000" b="1" dirty="0">
                <a:ea typeface="ＭＳ Ｐゴシック" pitchFamily="34" charset="-128"/>
              </a:rPr>
              <a:t>PC</a:t>
            </a:r>
            <a:r>
              <a:rPr lang="en-US" sz="2000" dirty="0">
                <a:ea typeface="ＭＳ Ｐゴシック" pitchFamily="34" charset="-128"/>
              </a:rPr>
              <a:t>: Contains the address of the next instruction to be fetched. </a:t>
            </a:r>
          </a:p>
          <a:p>
            <a:pPr lvl="2"/>
            <a:r>
              <a:rPr lang="en-US" sz="1800" dirty="0">
                <a:ea typeface="ＭＳ Ｐゴシック" pitchFamily="34" charset="-128"/>
              </a:rPr>
              <a:t>Incremented unless told otherwise</a:t>
            </a:r>
          </a:p>
          <a:p>
            <a:r>
              <a:rPr lang="en-US" sz="2400" b="1" dirty="0">
                <a:ea typeface="ＭＳ Ｐゴシック" pitchFamily="34" charset="-128"/>
              </a:rPr>
              <a:t>Execute:</a:t>
            </a:r>
          </a:p>
          <a:p>
            <a:pPr lvl="1"/>
            <a:r>
              <a:rPr lang="en-US" sz="2000" dirty="0">
                <a:ea typeface="ＭＳ Ｐゴシック" pitchFamily="34" charset="-128"/>
              </a:rPr>
              <a:t>The processor interprets the instructions and performs the required action.</a:t>
            </a:r>
          </a:p>
          <a:p>
            <a:pPr lvl="2"/>
            <a:r>
              <a:rPr lang="en-US" sz="1800" b="1" dirty="0">
                <a:ea typeface="ＭＳ Ｐゴシック" pitchFamily="34" charset="-128"/>
              </a:rPr>
              <a:t>Processor-memory:</a:t>
            </a:r>
            <a:r>
              <a:rPr lang="en-US" sz="1800" dirty="0">
                <a:ea typeface="ＭＳ Ｐゴシック" pitchFamily="34" charset="-128"/>
              </a:rPr>
              <a:t> Transfer data from the memory</a:t>
            </a:r>
          </a:p>
          <a:p>
            <a:pPr lvl="2"/>
            <a:r>
              <a:rPr lang="en-US" sz="1800" b="1" dirty="0">
                <a:ea typeface="ＭＳ Ｐゴシック" pitchFamily="34" charset="-128"/>
              </a:rPr>
              <a:t>Processor-I/O-</a:t>
            </a:r>
            <a:r>
              <a:rPr lang="en-US" sz="1800" dirty="0">
                <a:ea typeface="ＭＳ Ｐゴシック" pitchFamily="34" charset="-128"/>
              </a:rPr>
              <a:t> transfer data from peripheral device from the memory.</a:t>
            </a:r>
          </a:p>
          <a:p>
            <a:pPr lvl="2"/>
            <a:r>
              <a:rPr lang="en-US" sz="1800" b="1" dirty="0">
                <a:ea typeface="ＭＳ Ｐゴシック" pitchFamily="34" charset="-128"/>
              </a:rPr>
              <a:t>Data processing:</a:t>
            </a:r>
            <a:r>
              <a:rPr lang="en-US" sz="1800" dirty="0">
                <a:ea typeface="ＭＳ Ｐゴシック" pitchFamily="34" charset="-128"/>
              </a:rPr>
              <a:t> Arithmetic and logic operations</a:t>
            </a:r>
          </a:p>
          <a:p>
            <a:pPr lvl="2"/>
            <a:r>
              <a:rPr lang="en-US" sz="1800" b="1" dirty="0">
                <a:ea typeface="ＭＳ Ｐゴシック" pitchFamily="34" charset="-128"/>
              </a:rPr>
              <a:t>Control:</a:t>
            </a:r>
            <a:r>
              <a:rPr lang="en-US" sz="1800" dirty="0">
                <a:ea typeface="ＭＳ Ｐゴシック" pitchFamily="34" charset="-128"/>
              </a:rPr>
              <a:t> The instructions may specify the sequence of the next instruction to be fetched.</a:t>
            </a:r>
          </a:p>
          <a:p>
            <a:pPr lvl="1">
              <a:buFont typeface="Monotype Sorts" charset="2"/>
              <a:buNone/>
            </a:pPr>
            <a:endParaRPr lang="en-US" sz="2000" dirty="0">
              <a:ea typeface="ＭＳ Ｐゴシック" pitchFamily="34" charset="-128"/>
            </a:endParaRPr>
          </a:p>
          <a:p>
            <a:endParaRPr lang="en-US" sz="2400" dirty="0"/>
          </a:p>
        </p:txBody>
      </p:sp>
    </p:spTree>
    <p:extLst>
      <p:ext uri="{BB962C8B-B14F-4D97-AF65-F5344CB8AC3E}">
        <p14:creationId xmlns:p14="http://schemas.microsoft.com/office/powerpoint/2010/main" val="16017972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Interrupt Processing</a:t>
            </a:r>
            <a:endParaRPr lang="en-US" dirty="0"/>
          </a:p>
        </p:txBody>
      </p:sp>
      <p:sp>
        <p:nvSpPr>
          <p:cNvPr id="3" name="Content Placeholder 2"/>
          <p:cNvSpPr>
            <a:spLocks noGrp="1"/>
          </p:cNvSpPr>
          <p:nvPr>
            <p:ph idx="1"/>
          </p:nvPr>
        </p:nvSpPr>
        <p:spPr/>
        <p:txBody>
          <a:bodyPr>
            <a:normAutofit/>
          </a:bodyPr>
          <a:lstStyle/>
          <a:p>
            <a:r>
              <a:rPr lang="en-US" sz="2200" dirty="0">
                <a:ea typeface="ＭＳ Ｐゴシック" pitchFamily="34" charset="-128"/>
              </a:rPr>
              <a:t>To improve the performance, interrupts are provided.</a:t>
            </a:r>
          </a:p>
          <a:p>
            <a:r>
              <a:rPr lang="en-US" sz="2200" dirty="0">
                <a:ea typeface="ＭＳ Ｐゴシック" pitchFamily="34" charset="-128"/>
              </a:rPr>
              <a:t>With interrupts, the processor can be engaged in executing other processes while an I/O operation is in progress.</a:t>
            </a:r>
          </a:p>
          <a:p>
            <a:r>
              <a:rPr lang="en-US" sz="2200" dirty="0">
                <a:ea typeface="ＭＳ Ｐゴシック" pitchFamily="34" charset="-128"/>
              </a:rPr>
              <a:t> Interrupt cycle is added to the instruction cycle.</a:t>
            </a:r>
          </a:p>
          <a:p>
            <a:endParaRPr lang="en-US" dirty="0"/>
          </a:p>
        </p:txBody>
      </p:sp>
      <p:grpSp>
        <p:nvGrpSpPr>
          <p:cNvPr id="4" name="Group 3"/>
          <p:cNvGrpSpPr/>
          <p:nvPr/>
        </p:nvGrpSpPr>
        <p:grpSpPr>
          <a:xfrm>
            <a:off x="3184525" y="3346277"/>
            <a:ext cx="5683546" cy="3385999"/>
            <a:chOff x="1676400" y="3048000"/>
            <a:chExt cx="5683546" cy="3385999"/>
          </a:xfrm>
        </p:grpSpPr>
        <p:sp>
          <p:nvSpPr>
            <p:cNvPr id="5" name="Text Box 4"/>
            <p:cNvSpPr txBox="1">
              <a:spLocks noChangeArrowheads="1"/>
            </p:cNvSpPr>
            <p:nvPr/>
          </p:nvSpPr>
          <p:spPr bwMode="auto">
            <a:xfrm>
              <a:off x="3683000" y="3048000"/>
              <a:ext cx="768350" cy="338554"/>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Start</a:t>
              </a:r>
            </a:p>
          </p:txBody>
        </p:sp>
        <p:sp>
          <p:nvSpPr>
            <p:cNvPr id="6" name="Text Box 5"/>
            <p:cNvSpPr txBox="1">
              <a:spLocks noChangeArrowheads="1"/>
            </p:cNvSpPr>
            <p:nvPr/>
          </p:nvSpPr>
          <p:spPr bwMode="auto">
            <a:xfrm>
              <a:off x="3432175" y="3846513"/>
              <a:ext cx="1933575" cy="584775"/>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dirty="0">
                  <a:latin typeface="Helvetica" charset="0"/>
                </a:rPr>
                <a:t>Fetch the next instruction</a:t>
              </a:r>
            </a:p>
          </p:txBody>
        </p:sp>
        <p:sp>
          <p:nvSpPr>
            <p:cNvPr id="7" name="Text Box 6"/>
            <p:cNvSpPr txBox="1">
              <a:spLocks noChangeArrowheads="1"/>
            </p:cNvSpPr>
            <p:nvPr/>
          </p:nvSpPr>
          <p:spPr bwMode="auto">
            <a:xfrm>
              <a:off x="3475037" y="4743450"/>
              <a:ext cx="1890713" cy="584775"/>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dirty="0">
                  <a:latin typeface="Helvetica" charset="0"/>
                </a:rPr>
                <a:t>Execute the next instruction</a:t>
              </a:r>
            </a:p>
          </p:txBody>
        </p:sp>
        <p:sp>
          <p:nvSpPr>
            <p:cNvPr id="8" name="Text Box 7"/>
            <p:cNvSpPr txBox="1">
              <a:spLocks noChangeArrowheads="1"/>
            </p:cNvSpPr>
            <p:nvPr/>
          </p:nvSpPr>
          <p:spPr bwMode="auto">
            <a:xfrm>
              <a:off x="6065837" y="4870450"/>
              <a:ext cx="768350" cy="338554"/>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Halt</a:t>
              </a:r>
            </a:p>
          </p:txBody>
        </p:sp>
        <p:sp>
          <p:nvSpPr>
            <p:cNvPr id="9" name="Line 8"/>
            <p:cNvSpPr>
              <a:spLocks noChangeShapeType="1"/>
            </p:cNvSpPr>
            <p:nvPr/>
          </p:nvSpPr>
          <p:spPr bwMode="auto">
            <a:xfrm flipH="1">
              <a:off x="4049712" y="3413125"/>
              <a:ext cx="11113" cy="427038"/>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0" name="Line 9"/>
            <p:cNvSpPr>
              <a:spLocks noChangeShapeType="1"/>
            </p:cNvSpPr>
            <p:nvPr/>
          </p:nvSpPr>
          <p:spPr bwMode="auto">
            <a:xfrm>
              <a:off x="4060825" y="4486275"/>
              <a:ext cx="0" cy="242888"/>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1" name="Line 10"/>
            <p:cNvSpPr>
              <a:spLocks noChangeShapeType="1"/>
            </p:cNvSpPr>
            <p:nvPr/>
          </p:nvSpPr>
          <p:spPr bwMode="auto">
            <a:xfrm>
              <a:off x="4159250" y="5387975"/>
              <a:ext cx="0" cy="317500"/>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2" name="Line 11"/>
            <p:cNvSpPr>
              <a:spLocks noChangeShapeType="1"/>
            </p:cNvSpPr>
            <p:nvPr/>
          </p:nvSpPr>
          <p:spPr bwMode="auto">
            <a:xfrm flipV="1">
              <a:off x="3013075" y="3851275"/>
              <a:ext cx="0" cy="1658938"/>
            </a:xfrm>
            <a:prstGeom prst="line">
              <a:avLst/>
            </a:prstGeom>
            <a:no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3" name="Line 12"/>
            <p:cNvSpPr>
              <a:spLocks noChangeShapeType="1"/>
            </p:cNvSpPr>
            <p:nvPr/>
          </p:nvSpPr>
          <p:spPr bwMode="auto">
            <a:xfrm flipV="1">
              <a:off x="3000375" y="3632200"/>
              <a:ext cx="1049337" cy="207963"/>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4" name="Text Box 13"/>
            <p:cNvSpPr txBox="1">
              <a:spLocks noChangeArrowheads="1"/>
            </p:cNvSpPr>
            <p:nvPr/>
          </p:nvSpPr>
          <p:spPr bwMode="auto">
            <a:xfrm>
              <a:off x="3468687" y="5726113"/>
              <a:ext cx="2182813" cy="707886"/>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Check for interrupt</a:t>
              </a:r>
            </a:p>
            <a:p>
              <a:pPr>
                <a:spcBef>
                  <a:spcPct val="50000"/>
                </a:spcBef>
              </a:pPr>
              <a:r>
                <a:rPr lang="en-US" sz="1600">
                  <a:latin typeface="Helvetica" charset="0"/>
                </a:rPr>
                <a:t>Process Interrupt.</a:t>
              </a:r>
            </a:p>
          </p:txBody>
        </p:sp>
        <p:sp>
          <p:nvSpPr>
            <p:cNvPr id="15" name="Line 14"/>
            <p:cNvSpPr>
              <a:spLocks noChangeShapeType="1"/>
            </p:cNvSpPr>
            <p:nvPr/>
          </p:nvSpPr>
          <p:spPr bwMode="auto">
            <a:xfrm>
              <a:off x="5354637" y="5059363"/>
              <a:ext cx="695325" cy="11112"/>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6" name="Line 15"/>
            <p:cNvSpPr>
              <a:spLocks noChangeShapeType="1"/>
            </p:cNvSpPr>
            <p:nvPr/>
          </p:nvSpPr>
          <p:spPr bwMode="auto">
            <a:xfrm>
              <a:off x="3001962" y="5473700"/>
              <a:ext cx="0" cy="646113"/>
            </a:xfrm>
            <a:prstGeom prst="line">
              <a:avLst/>
            </a:prstGeom>
            <a:no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7" name="Line 16"/>
            <p:cNvSpPr>
              <a:spLocks noChangeShapeType="1"/>
            </p:cNvSpPr>
            <p:nvPr/>
          </p:nvSpPr>
          <p:spPr bwMode="auto">
            <a:xfrm>
              <a:off x="3025775" y="6083300"/>
              <a:ext cx="427037" cy="0"/>
            </a:xfrm>
            <a:prstGeom prst="line">
              <a:avLst/>
            </a:prstGeom>
            <a:no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8" name="Text Box 17"/>
            <p:cNvSpPr txBox="1">
              <a:spLocks noChangeArrowheads="1"/>
            </p:cNvSpPr>
            <p:nvPr/>
          </p:nvSpPr>
          <p:spPr bwMode="auto">
            <a:xfrm>
              <a:off x="1676400" y="4743450"/>
              <a:ext cx="1053494" cy="584775"/>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Helvetica" charset="0"/>
                </a:rPr>
                <a:t>Interrupts</a:t>
              </a:r>
            </a:p>
            <a:p>
              <a:r>
                <a:rPr lang="en-US" sz="1600">
                  <a:latin typeface="Helvetica" charset="0"/>
                </a:rPr>
                <a:t>Disabled</a:t>
              </a:r>
            </a:p>
          </p:txBody>
        </p:sp>
        <p:sp>
          <p:nvSpPr>
            <p:cNvPr id="19" name="Text Box 18"/>
            <p:cNvSpPr txBox="1">
              <a:spLocks noChangeArrowheads="1"/>
            </p:cNvSpPr>
            <p:nvPr/>
          </p:nvSpPr>
          <p:spPr bwMode="auto">
            <a:xfrm>
              <a:off x="4603750" y="5353050"/>
              <a:ext cx="1827744" cy="338554"/>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Helvetica" charset="0"/>
                </a:rPr>
                <a:t>Interrupts enables</a:t>
              </a:r>
            </a:p>
          </p:txBody>
        </p:sp>
        <p:sp>
          <p:nvSpPr>
            <p:cNvPr id="20" name="Line 19"/>
            <p:cNvSpPr>
              <a:spLocks noChangeShapeType="1"/>
            </p:cNvSpPr>
            <p:nvPr/>
          </p:nvSpPr>
          <p:spPr bwMode="auto">
            <a:xfrm flipH="1">
              <a:off x="3001962" y="5083175"/>
              <a:ext cx="450850" cy="12700"/>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21" name="Text Box 20"/>
            <p:cNvSpPr txBox="1">
              <a:spLocks noChangeArrowheads="1"/>
            </p:cNvSpPr>
            <p:nvPr/>
          </p:nvSpPr>
          <p:spPr bwMode="auto">
            <a:xfrm>
              <a:off x="5994400" y="3646488"/>
              <a:ext cx="1221809" cy="338554"/>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Helvetica" charset="0"/>
                </a:rPr>
                <a:t>Fetch cycle</a:t>
              </a:r>
            </a:p>
          </p:txBody>
        </p:sp>
        <p:sp>
          <p:nvSpPr>
            <p:cNvPr id="22" name="Text Box 21"/>
            <p:cNvSpPr txBox="1">
              <a:spLocks noChangeArrowheads="1"/>
            </p:cNvSpPr>
            <p:nvPr/>
          </p:nvSpPr>
          <p:spPr bwMode="auto">
            <a:xfrm>
              <a:off x="5554662" y="4548188"/>
              <a:ext cx="1449436" cy="338554"/>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Helvetica" charset="0"/>
                </a:rPr>
                <a:t>Execute cycle</a:t>
              </a:r>
            </a:p>
          </p:txBody>
        </p:sp>
        <p:sp>
          <p:nvSpPr>
            <p:cNvPr id="23" name="Text Box 22"/>
            <p:cNvSpPr txBox="1">
              <a:spLocks noChangeArrowheads="1"/>
            </p:cNvSpPr>
            <p:nvPr/>
          </p:nvSpPr>
          <p:spPr bwMode="auto">
            <a:xfrm>
              <a:off x="5884862" y="6011863"/>
              <a:ext cx="1475084" cy="338554"/>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Helvetica" charset="0"/>
                </a:rPr>
                <a:t>Interrupt cycle</a:t>
              </a:r>
            </a:p>
          </p:txBody>
        </p:sp>
      </p:grpSp>
    </p:spTree>
    <p:extLst>
      <p:ext uri="{BB962C8B-B14F-4D97-AF65-F5344CB8AC3E}">
        <p14:creationId xmlns:p14="http://schemas.microsoft.com/office/powerpoint/2010/main" val="30456767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Common Functions of Interrupts</a:t>
            </a:r>
            <a:endParaRPr lang="en-US" dirty="0"/>
          </a:p>
        </p:txBody>
      </p:sp>
      <p:sp>
        <p:nvSpPr>
          <p:cNvPr id="3" name="Content Placeholder 2"/>
          <p:cNvSpPr>
            <a:spLocks noGrp="1"/>
          </p:cNvSpPr>
          <p:nvPr>
            <p:ph idx="1"/>
          </p:nvPr>
        </p:nvSpPr>
        <p:spPr/>
        <p:txBody>
          <a:bodyPr>
            <a:normAutofit/>
          </a:bodyPr>
          <a:lstStyle/>
          <a:p>
            <a:pPr>
              <a:spcAft>
                <a:spcPts val="600"/>
              </a:spcAft>
            </a:pPr>
            <a:r>
              <a:rPr lang="en-US" sz="2200" dirty="0">
                <a:ea typeface="ＭＳ Ｐゴシック" pitchFamily="34" charset="-128"/>
              </a:rPr>
              <a:t>Interrupt transfers control to the interrupt service routine generally, through the </a:t>
            </a:r>
            <a:r>
              <a:rPr lang="en-US" sz="2200" b="1" i="1" dirty="0">
                <a:ea typeface="ＭＳ Ｐゴシック" pitchFamily="34" charset="-128"/>
              </a:rPr>
              <a:t>interrupt vector</a:t>
            </a:r>
            <a:r>
              <a:rPr lang="en-US" sz="2200" dirty="0">
                <a:ea typeface="ＭＳ Ｐゴシック" pitchFamily="34" charset="-128"/>
              </a:rPr>
              <a:t>, which contains the addresses of all the service routines.</a:t>
            </a:r>
          </a:p>
          <a:p>
            <a:pPr>
              <a:spcAft>
                <a:spcPts val="600"/>
              </a:spcAft>
            </a:pPr>
            <a:r>
              <a:rPr lang="en-US" sz="2200" dirty="0">
                <a:ea typeface="ＭＳ Ｐゴシック" pitchFamily="34" charset="-128"/>
              </a:rPr>
              <a:t>Interrupt architecture must save the address of the interrupted instruction.</a:t>
            </a:r>
          </a:p>
          <a:p>
            <a:pPr>
              <a:spcAft>
                <a:spcPts val="600"/>
              </a:spcAft>
            </a:pPr>
            <a:r>
              <a:rPr lang="en-US" sz="2200" dirty="0">
                <a:ea typeface="ＭＳ Ｐゴシック" pitchFamily="34" charset="-128"/>
              </a:rPr>
              <a:t>Incoming interrupts are </a:t>
            </a:r>
            <a:r>
              <a:rPr lang="en-US" sz="2200" i="1" dirty="0">
                <a:ea typeface="ＭＳ Ｐゴシック" pitchFamily="34" charset="-128"/>
              </a:rPr>
              <a:t>disabled</a:t>
            </a:r>
            <a:r>
              <a:rPr lang="en-US" sz="2200" dirty="0">
                <a:ea typeface="ＭＳ Ｐゴシック" pitchFamily="34" charset="-128"/>
              </a:rPr>
              <a:t> while another interrupt is being processed to prevent a </a:t>
            </a:r>
            <a:r>
              <a:rPr lang="en-US" sz="2200" i="1" dirty="0">
                <a:ea typeface="ＭＳ Ｐゴシック" pitchFamily="34" charset="-128"/>
              </a:rPr>
              <a:t>lost interrupt</a:t>
            </a:r>
            <a:r>
              <a:rPr lang="en-US" sz="2200" dirty="0">
                <a:ea typeface="ＭＳ Ｐゴシック" pitchFamily="34" charset="-128"/>
              </a:rPr>
              <a:t>.</a:t>
            </a:r>
          </a:p>
          <a:p>
            <a:pPr>
              <a:spcAft>
                <a:spcPts val="600"/>
              </a:spcAft>
            </a:pPr>
            <a:r>
              <a:rPr lang="en-US" sz="2200" dirty="0">
                <a:ea typeface="ＭＳ Ｐゴシック" pitchFamily="34" charset="-128"/>
              </a:rPr>
              <a:t>A </a:t>
            </a:r>
            <a:r>
              <a:rPr lang="en-US" sz="2200" b="1" i="1" dirty="0">
                <a:ea typeface="ＭＳ Ｐゴシック" pitchFamily="34" charset="-128"/>
              </a:rPr>
              <a:t>trap</a:t>
            </a:r>
            <a:r>
              <a:rPr lang="en-US" sz="2200" dirty="0">
                <a:ea typeface="ＭＳ Ｐゴシック" pitchFamily="34" charset="-128"/>
              </a:rPr>
              <a:t> is a software-generated interrupt caused either by an error or a user request.</a:t>
            </a:r>
          </a:p>
          <a:p>
            <a:pPr>
              <a:spcAft>
                <a:spcPts val="600"/>
              </a:spcAft>
            </a:pPr>
            <a:r>
              <a:rPr lang="en-US" sz="2200" b="1" dirty="0">
                <a:ea typeface="ＭＳ Ｐゴシック" pitchFamily="34" charset="-128"/>
              </a:rPr>
              <a:t>An operating system is </a:t>
            </a:r>
            <a:r>
              <a:rPr lang="en-US" sz="2200" b="1" i="1" dirty="0">
                <a:ea typeface="ＭＳ Ｐゴシック" pitchFamily="34" charset="-128"/>
              </a:rPr>
              <a:t>interrupt</a:t>
            </a:r>
            <a:r>
              <a:rPr lang="en-US" sz="2200" b="1" dirty="0">
                <a:ea typeface="ＭＳ Ｐゴシック" pitchFamily="34" charset="-128"/>
              </a:rPr>
              <a:t> driven.</a:t>
            </a:r>
          </a:p>
          <a:p>
            <a:pPr>
              <a:spcAft>
                <a:spcPts val="600"/>
              </a:spcAft>
            </a:pPr>
            <a:endParaRPr lang="en-US" sz="2000" dirty="0"/>
          </a:p>
        </p:txBody>
      </p:sp>
    </p:spTree>
    <p:extLst>
      <p:ext uri="{BB962C8B-B14F-4D97-AF65-F5344CB8AC3E}">
        <p14:creationId xmlns:p14="http://schemas.microsoft.com/office/powerpoint/2010/main" val="384543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Systems</a:t>
            </a:r>
          </a:p>
        </p:txBody>
      </p:sp>
      <p:sp>
        <p:nvSpPr>
          <p:cNvPr id="3" name="Content Placeholder 2"/>
          <p:cNvSpPr>
            <a:spLocks noGrp="1"/>
          </p:cNvSpPr>
          <p:nvPr>
            <p:ph idx="1"/>
          </p:nvPr>
        </p:nvSpPr>
        <p:spPr/>
        <p:txBody>
          <a:bodyPr/>
          <a:lstStyle/>
          <a:p>
            <a:r>
              <a:rPr lang="en-US" sz="2400" dirty="0"/>
              <a:t>The setup time was a real problem</a:t>
            </a:r>
          </a:p>
          <a:p>
            <a:r>
              <a:rPr lang="en-US" sz="2400" dirty="0"/>
              <a:t>CPU is idle while tapes are being mounted  or the programmer was operating the console. </a:t>
            </a:r>
          </a:p>
          <a:p>
            <a:r>
              <a:rPr lang="en-US" sz="2400" dirty="0"/>
              <a:t>In the early days, few computers were available and they were expensive (millions of dollars). </a:t>
            </a:r>
          </a:p>
          <a:p>
            <a:pPr lvl="1"/>
            <a:r>
              <a:rPr lang="en-US" sz="2000" dirty="0"/>
              <a:t>operational costs: power, cooling, programmers.</a:t>
            </a:r>
          </a:p>
          <a:p>
            <a:r>
              <a:rPr lang="en-US" sz="2400" dirty="0"/>
              <a:t>Main question: </a:t>
            </a:r>
          </a:p>
          <a:p>
            <a:pPr>
              <a:buFontTx/>
              <a:buNone/>
            </a:pPr>
            <a:r>
              <a:rPr lang="en-US" dirty="0"/>
              <a:t>   How to increase the utilization of CPU ?</a:t>
            </a:r>
          </a:p>
          <a:p>
            <a:endParaRPr lang="en-US" sz="2000" b="1" dirty="0"/>
          </a:p>
        </p:txBody>
      </p:sp>
    </p:spTree>
    <p:extLst>
      <p:ext uri="{BB962C8B-B14F-4D97-AF65-F5344CB8AC3E}">
        <p14:creationId xmlns:p14="http://schemas.microsoft.com/office/powerpoint/2010/main" val="39891230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I/O Controller Interrupting</a:t>
            </a:r>
            <a:endParaRPr lang="en-US" dirty="0"/>
          </a:p>
        </p:txBody>
      </p:sp>
      <p:sp>
        <p:nvSpPr>
          <p:cNvPr id="3" name="Content Placeholder 2"/>
          <p:cNvSpPr>
            <a:spLocks noGrp="1"/>
          </p:cNvSpPr>
          <p:nvPr>
            <p:ph idx="1"/>
          </p:nvPr>
        </p:nvSpPr>
        <p:spPr/>
        <p:txBody>
          <a:bodyPr>
            <a:normAutofit/>
          </a:bodyPr>
          <a:lstStyle/>
          <a:p>
            <a:r>
              <a:rPr lang="en-US" sz="2200" dirty="0">
                <a:ea typeface="ＭＳ Ｐゴシック" pitchFamily="34" charset="-128"/>
              </a:rPr>
              <a:t>To start I/O operation, CPU loads the appropriate registers within the device controller</a:t>
            </a:r>
          </a:p>
          <a:p>
            <a:r>
              <a:rPr lang="en-US" sz="2200" dirty="0">
                <a:ea typeface="ＭＳ Ｐゴシック" pitchFamily="34" charset="-128"/>
              </a:rPr>
              <a:t>The device controller examines the contents of these registers to determine what action to take.</a:t>
            </a:r>
          </a:p>
          <a:p>
            <a:r>
              <a:rPr lang="en-US" sz="2200" dirty="0">
                <a:ea typeface="ＭＳ Ｐゴシック" pitchFamily="34" charset="-128"/>
              </a:rPr>
              <a:t>If it s a read operation the controller transfers the data into local buffer.</a:t>
            </a:r>
          </a:p>
          <a:p>
            <a:r>
              <a:rPr lang="en-US" sz="2200" dirty="0">
                <a:ea typeface="ＭＳ Ｐゴシック" pitchFamily="34" charset="-128"/>
              </a:rPr>
              <a:t>Then it informs the CPU  through interrupt. </a:t>
            </a:r>
          </a:p>
          <a:p>
            <a:r>
              <a:rPr lang="en-US" sz="2200" dirty="0">
                <a:ea typeface="ＭＳ Ｐゴシック" pitchFamily="34" charset="-128"/>
              </a:rPr>
              <a:t>The operating system preserves the state of the CPU by storing registers and the program counter.</a:t>
            </a:r>
          </a:p>
          <a:p>
            <a:endParaRPr lang="en-US" sz="2200" dirty="0"/>
          </a:p>
        </p:txBody>
      </p:sp>
    </p:spTree>
    <p:extLst>
      <p:ext uri="{BB962C8B-B14F-4D97-AF65-F5344CB8AC3E}">
        <p14:creationId xmlns:p14="http://schemas.microsoft.com/office/powerpoint/2010/main" val="2567821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Interrupt Handling</a:t>
            </a:r>
            <a:endParaRPr lang="en-US" dirty="0"/>
          </a:p>
        </p:txBody>
      </p:sp>
      <p:sp>
        <p:nvSpPr>
          <p:cNvPr id="3" name="Content Placeholder 2"/>
          <p:cNvSpPr>
            <a:spLocks noGrp="1"/>
          </p:cNvSpPr>
          <p:nvPr>
            <p:ph idx="1"/>
          </p:nvPr>
        </p:nvSpPr>
        <p:spPr/>
        <p:txBody>
          <a:bodyPr/>
          <a:lstStyle/>
          <a:p>
            <a:pPr algn="just"/>
            <a:r>
              <a:rPr lang="en-US" sz="2400" b="1" dirty="0">
                <a:ea typeface="ＭＳ Ｐゴシック" pitchFamily="34" charset="-128"/>
              </a:rPr>
              <a:t>Interrupt handler:</a:t>
            </a:r>
            <a:r>
              <a:rPr lang="en-US" sz="2400" dirty="0">
                <a:ea typeface="ＭＳ Ｐゴシック" pitchFamily="34" charset="-128"/>
              </a:rPr>
              <a:t> The CPU hardware has a wire called interrupt request line; that CPU senses after executing every instruction.</a:t>
            </a:r>
          </a:p>
          <a:p>
            <a:pPr lvl="1" algn="just"/>
            <a:r>
              <a:rPr lang="en-US" sz="2000" dirty="0">
                <a:ea typeface="ＭＳ Ｐゴシック" pitchFamily="34" charset="-128"/>
              </a:rPr>
              <a:t>When a CPU senses a signal, it saves the PC, and PSW on a stack and jump to the interrupt handler routine at a fixed address in memory.</a:t>
            </a:r>
          </a:p>
          <a:p>
            <a:pPr algn="just"/>
            <a:endParaRPr lang="en-US" sz="2400" b="1" dirty="0">
              <a:ea typeface="ＭＳ Ｐゴシック" pitchFamily="34" charset="-128"/>
            </a:endParaRPr>
          </a:p>
          <a:p>
            <a:pPr algn="just"/>
            <a:r>
              <a:rPr lang="en-US" sz="2400" b="1" dirty="0">
                <a:ea typeface="ＭＳ Ｐゴシック" pitchFamily="34" charset="-128"/>
              </a:rPr>
              <a:t>Interrupt vector:</a:t>
            </a:r>
            <a:r>
              <a:rPr lang="en-US" sz="2400" dirty="0">
                <a:ea typeface="ＭＳ Ｐゴシック" pitchFamily="34" charset="-128"/>
              </a:rPr>
              <a:t> It contains the memory addresses of specialized interrupt handlers.</a:t>
            </a:r>
          </a:p>
          <a:p>
            <a:endParaRPr lang="en-US" dirty="0"/>
          </a:p>
        </p:txBody>
      </p:sp>
    </p:spTree>
    <p:extLst>
      <p:ext uri="{BB962C8B-B14F-4D97-AF65-F5344CB8AC3E}">
        <p14:creationId xmlns:p14="http://schemas.microsoft.com/office/powerpoint/2010/main" val="5559006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Interrupt Handling</a:t>
            </a:r>
            <a:endParaRPr lang="en-US" dirty="0"/>
          </a:p>
        </p:txBody>
      </p:sp>
      <p:sp>
        <p:nvSpPr>
          <p:cNvPr id="3" name="Content Placeholder 2"/>
          <p:cNvSpPr>
            <a:spLocks noGrp="1"/>
          </p:cNvSpPr>
          <p:nvPr>
            <p:ph idx="1"/>
          </p:nvPr>
        </p:nvSpPr>
        <p:spPr/>
        <p:txBody>
          <a:bodyPr>
            <a:noAutofit/>
          </a:bodyPr>
          <a:lstStyle/>
          <a:p>
            <a:pPr algn="just"/>
            <a:r>
              <a:rPr lang="en-US" sz="2000" dirty="0"/>
              <a:t>Interrupts allow devices to notify the CPU when they have data to transfer or when an operation is complete, allowing the CPU to perform other duties when no I/O transfers need its immediate attention.</a:t>
            </a:r>
          </a:p>
          <a:p>
            <a:pPr algn="just"/>
            <a:r>
              <a:rPr lang="en-US" sz="2000" dirty="0"/>
              <a:t>The CPU has an </a:t>
            </a:r>
            <a:r>
              <a:rPr lang="en-US" sz="2000" b="1" i="1" dirty="0"/>
              <a:t>interrupt-request line</a:t>
            </a:r>
            <a:r>
              <a:rPr lang="en-US" sz="2000" dirty="0"/>
              <a:t> that is sensed after every instruction.</a:t>
            </a:r>
          </a:p>
          <a:p>
            <a:pPr lvl="1" algn="just"/>
            <a:r>
              <a:rPr lang="en-US" sz="2000" dirty="0"/>
              <a:t>A device's controller </a:t>
            </a:r>
            <a:r>
              <a:rPr lang="en-US" sz="2000" b="1" i="1" dirty="0"/>
              <a:t>raises</a:t>
            </a:r>
            <a:r>
              <a:rPr lang="en-US" sz="2000" dirty="0"/>
              <a:t> an interrupt by asserting a signal on the interrupt request line.</a:t>
            </a:r>
          </a:p>
          <a:p>
            <a:pPr lvl="1" algn="just"/>
            <a:r>
              <a:rPr lang="en-US" sz="2000" dirty="0"/>
              <a:t>The CPU then performs a state save, and transfers control to the </a:t>
            </a:r>
            <a:r>
              <a:rPr lang="en-US" sz="2000" b="1" i="1" dirty="0"/>
              <a:t>interrupt handler</a:t>
            </a:r>
            <a:r>
              <a:rPr lang="en-US" sz="2000" dirty="0"/>
              <a:t> routine at a fixed address in memory. ( The CPU </a:t>
            </a:r>
            <a:r>
              <a:rPr lang="en-US" sz="2000" b="1" i="1" dirty="0"/>
              <a:t>catches</a:t>
            </a:r>
            <a:r>
              <a:rPr lang="en-US" sz="2000" dirty="0"/>
              <a:t> the interrupt and </a:t>
            </a:r>
            <a:r>
              <a:rPr lang="en-US" sz="2000" b="1" i="1" dirty="0"/>
              <a:t>dispatches</a:t>
            </a:r>
            <a:r>
              <a:rPr lang="en-US" sz="2000" dirty="0"/>
              <a:t> the interrupt handler. )</a:t>
            </a:r>
          </a:p>
          <a:p>
            <a:pPr lvl="1" algn="just"/>
            <a:r>
              <a:rPr lang="en-US" sz="2000" dirty="0"/>
              <a:t>The interrupt handler determines the cause of the interrupt, performs the necessary processing, performs a state restore, and executes a </a:t>
            </a:r>
            <a:r>
              <a:rPr lang="en-US" sz="2000" b="1" i="1" dirty="0"/>
              <a:t>return from interrupt</a:t>
            </a:r>
            <a:r>
              <a:rPr lang="en-US" sz="2000" dirty="0"/>
              <a:t> instruction to return control to the CPU. ( The interrupt handler </a:t>
            </a:r>
            <a:r>
              <a:rPr lang="en-US" sz="2000" b="1" i="1" dirty="0"/>
              <a:t>clears</a:t>
            </a:r>
            <a:r>
              <a:rPr lang="en-US" sz="2000" dirty="0"/>
              <a:t> the interrupt by servicing the device. )</a:t>
            </a:r>
          </a:p>
          <a:p>
            <a:pPr lvl="2" algn="just"/>
            <a:r>
              <a:rPr lang="en-US" sz="1600" dirty="0"/>
              <a:t>( Note that the state restored does not need to be the same state as the one that was saved when the interrupt went off. )</a:t>
            </a:r>
          </a:p>
          <a:p>
            <a:pPr marL="0" indent="0" algn="just">
              <a:buNone/>
            </a:pPr>
            <a:endParaRPr lang="en-US" sz="2000" dirty="0"/>
          </a:p>
        </p:txBody>
      </p:sp>
    </p:spTree>
    <p:extLst>
      <p:ext uri="{BB962C8B-B14F-4D97-AF65-F5344CB8AC3E}">
        <p14:creationId xmlns:p14="http://schemas.microsoft.com/office/powerpoint/2010/main" val="63133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I/O Structure</a:t>
            </a:r>
            <a:endParaRPr lang="en-US" dirty="0"/>
          </a:p>
        </p:txBody>
      </p:sp>
      <p:sp>
        <p:nvSpPr>
          <p:cNvPr id="3" name="Content Placeholder 2"/>
          <p:cNvSpPr>
            <a:spLocks noGrp="1"/>
          </p:cNvSpPr>
          <p:nvPr>
            <p:ph idx="1"/>
          </p:nvPr>
        </p:nvSpPr>
        <p:spPr/>
        <p:txBody>
          <a:bodyPr>
            <a:noAutofit/>
          </a:bodyPr>
          <a:lstStyle/>
          <a:p>
            <a:r>
              <a:rPr lang="en-US" sz="2000" b="1" dirty="0">
                <a:ea typeface="ＭＳ Ｐゴシック" pitchFamily="34" charset="-128"/>
              </a:rPr>
              <a:t>Synchronous I/O</a:t>
            </a:r>
            <a:r>
              <a:rPr lang="en-US" sz="2000" dirty="0">
                <a:ea typeface="ＭＳ Ｐゴシック" pitchFamily="34" charset="-128"/>
              </a:rPr>
              <a:t>: After I/O starts, control returns to user program only upon I/O completion.</a:t>
            </a:r>
          </a:p>
          <a:p>
            <a:pPr lvl="1"/>
            <a:r>
              <a:rPr lang="en-US" sz="1800" dirty="0">
                <a:ea typeface="ＭＳ Ｐゴシック" pitchFamily="34" charset="-128"/>
              </a:rPr>
              <a:t>Wait instruction idles the CPU until the next interrupt</a:t>
            </a:r>
          </a:p>
          <a:p>
            <a:pPr lvl="1"/>
            <a:r>
              <a:rPr lang="en-US" sz="1800" dirty="0">
                <a:ea typeface="ＭＳ Ｐゴシック" pitchFamily="34" charset="-128"/>
              </a:rPr>
              <a:t>At most one I/O request is outstanding at a time, no simultaneous I/O processing.</a:t>
            </a:r>
          </a:p>
          <a:p>
            <a:pPr>
              <a:spcBef>
                <a:spcPts val="800"/>
              </a:spcBef>
              <a:spcAft>
                <a:spcPts val="600"/>
              </a:spcAft>
            </a:pPr>
            <a:r>
              <a:rPr lang="en-US" sz="2000" b="1" dirty="0">
                <a:ea typeface="ＭＳ Ｐゴシック" pitchFamily="34" charset="-128"/>
              </a:rPr>
              <a:t>Asynchronous I/O</a:t>
            </a:r>
            <a:r>
              <a:rPr lang="en-US" sz="2000" dirty="0">
                <a:ea typeface="ＭＳ Ｐゴシック" pitchFamily="34" charset="-128"/>
              </a:rPr>
              <a:t>: After I/O starts, control returns to user program without waiting for I/O completion.</a:t>
            </a:r>
          </a:p>
          <a:p>
            <a:pPr marL="342900" lvl="1" indent="-342900">
              <a:spcBef>
                <a:spcPts val="800"/>
              </a:spcBef>
              <a:spcAft>
                <a:spcPts val="600"/>
              </a:spcAft>
            </a:pPr>
            <a:r>
              <a:rPr lang="en-US" sz="2000" b="1" i="1" dirty="0"/>
              <a:t>non-blocking I/O: </a:t>
            </a:r>
            <a:r>
              <a:rPr lang="en-US" sz="2000" dirty="0"/>
              <a:t>the I/O request returns immediately, whether the requested I/O operation has ( completely ) occurred or not</a:t>
            </a:r>
            <a:endParaRPr lang="en-US" sz="2000" dirty="0">
              <a:ea typeface="ＭＳ Ｐゴシック" pitchFamily="34" charset="-128"/>
            </a:endParaRPr>
          </a:p>
          <a:p>
            <a:pPr>
              <a:spcAft>
                <a:spcPts val="600"/>
              </a:spcAft>
            </a:pPr>
            <a:r>
              <a:rPr lang="en-US" sz="2000" i="1" dirty="0">
                <a:ea typeface="ＭＳ Ｐゴシック" pitchFamily="34" charset="-128"/>
              </a:rPr>
              <a:t>Device-status table</a:t>
            </a:r>
            <a:r>
              <a:rPr lang="en-US" sz="2000" dirty="0">
                <a:ea typeface="ＭＳ Ｐゴシック" pitchFamily="34" charset="-128"/>
              </a:rPr>
              <a:t> contains entry for each I/O device indicating its type, address, and state.</a:t>
            </a:r>
          </a:p>
          <a:p>
            <a:pPr>
              <a:spcAft>
                <a:spcPts val="600"/>
              </a:spcAft>
            </a:pPr>
            <a:r>
              <a:rPr lang="en-US" sz="2000" dirty="0">
                <a:ea typeface="ＭＳ Ｐゴシック" pitchFamily="34" charset="-128"/>
              </a:rPr>
              <a:t>Operating system indexes into I/O device-status table to determine device status and to modify table entry.</a:t>
            </a:r>
          </a:p>
          <a:p>
            <a:endParaRPr lang="en-US" sz="2000" dirty="0"/>
          </a:p>
        </p:txBody>
      </p:sp>
    </p:spTree>
    <p:extLst>
      <p:ext uri="{BB962C8B-B14F-4D97-AF65-F5344CB8AC3E}">
        <p14:creationId xmlns:p14="http://schemas.microsoft.com/office/powerpoint/2010/main" val="11631977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Two I/O Methods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rcRect l="520" t="22591" r="568" b="22527"/>
          <a:stretch>
            <a:fillRect/>
          </a:stretch>
        </p:blipFill>
        <p:spPr bwMode="auto">
          <a:xfrm>
            <a:off x="1559496" y="1595016"/>
            <a:ext cx="9073008" cy="4786313"/>
          </a:xfrm>
          <a:prstGeom prst="rect">
            <a:avLst/>
          </a:prstGeom>
          <a:noFill/>
          <a:ln w="57150" cmpd="thickThin">
            <a:solidFill>
              <a:schemeClr val="tx1"/>
            </a:solidFill>
            <a:miter lim="800000"/>
            <a:headEnd/>
            <a:tailEnd/>
          </a:ln>
        </p:spPr>
      </p:pic>
      <p:sp>
        <p:nvSpPr>
          <p:cNvPr id="5" name="TextBox 4"/>
          <p:cNvSpPr txBox="1"/>
          <p:nvPr/>
        </p:nvSpPr>
        <p:spPr>
          <a:xfrm>
            <a:off x="4244504" y="6010402"/>
            <a:ext cx="1519134" cy="400110"/>
          </a:xfrm>
          <a:prstGeom prst="rect">
            <a:avLst/>
          </a:prstGeom>
          <a:noFill/>
        </p:spPr>
        <p:txBody>
          <a:bodyPr wrap="none" rtlCol="0">
            <a:spAutoFit/>
          </a:bodyPr>
          <a:lstStyle/>
          <a:p>
            <a:r>
              <a:rPr lang="en-US" sz="2000" dirty="0"/>
              <a:t>Synchronous</a:t>
            </a:r>
          </a:p>
        </p:txBody>
      </p:sp>
      <p:sp>
        <p:nvSpPr>
          <p:cNvPr id="6" name="TextBox 5"/>
          <p:cNvSpPr txBox="1"/>
          <p:nvPr/>
        </p:nvSpPr>
        <p:spPr>
          <a:xfrm>
            <a:off x="8234468" y="5999516"/>
            <a:ext cx="1649106" cy="400110"/>
          </a:xfrm>
          <a:prstGeom prst="rect">
            <a:avLst/>
          </a:prstGeom>
          <a:noFill/>
        </p:spPr>
        <p:txBody>
          <a:bodyPr wrap="none" rtlCol="0">
            <a:spAutoFit/>
          </a:bodyPr>
          <a:lstStyle/>
          <a:p>
            <a:r>
              <a:rPr lang="en-US" sz="2000" dirty="0"/>
              <a:t>Asynchronous</a:t>
            </a:r>
          </a:p>
        </p:txBody>
      </p:sp>
    </p:spTree>
    <p:extLst>
      <p:ext uri="{BB962C8B-B14F-4D97-AF65-F5344CB8AC3E}">
        <p14:creationId xmlns:p14="http://schemas.microsoft.com/office/powerpoint/2010/main" val="24499563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Device-Status Table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rcRect l="493" t="15446" r="728" b="15446"/>
          <a:stretch>
            <a:fillRect/>
          </a:stretch>
        </p:blipFill>
        <p:spPr bwMode="auto">
          <a:xfrm>
            <a:off x="1850231" y="1556792"/>
            <a:ext cx="8491538" cy="5029200"/>
          </a:xfrm>
          <a:prstGeom prst="rect">
            <a:avLst/>
          </a:prstGeom>
          <a:noFill/>
          <a:ln w="57150" cmpd="thickThin">
            <a:solidFill>
              <a:schemeClr val="tx1"/>
            </a:solidFill>
            <a:miter lim="800000"/>
            <a:headEnd/>
            <a:tailEnd/>
          </a:ln>
        </p:spPr>
      </p:pic>
    </p:spTree>
    <p:extLst>
      <p:ext uri="{BB962C8B-B14F-4D97-AF65-F5344CB8AC3E}">
        <p14:creationId xmlns:p14="http://schemas.microsoft.com/office/powerpoint/2010/main" val="1892426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I/O communication techniques</a:t>
            </a:r>
            <a:endParaRPr lang="en-US" dirty="0"/>
          </a:p>
        </p:txBody>
      </p:sp>
      <p:sp>
        <p:nvSpPr>
          <p:cNvPr id="3" name="Content Placeholder 2"/>
          <p:cNvSpPr>
            <a:spLocks noGrp="1"/>
          </p:cNvSpPr>
          <p:nvPr>
            <p:ph idx="1"/>
          </p:nvPr>
        </p:nvSpPr>
        <p:spPr/>
        <p:txBody>
          <a:bodyPr>
            <a:normAutofit/>
          </a:bodyPr>
          <a:lstStyle/>
          <a:p>
            <a:pPr>
              <a:buFontTx/>
              <a:buChar char="•"/>
            </a:pPr>
            <a:r>
              <a:rPr lang="en-US" sz="2400" dirty="0">
                <a:ea typeface="ＭＳ Ｐゴシック" pitchFamily="34" charset="-128"/>
              </a:rPr>
              <a:t>Two kinds of data transfer</a:t>
            </a:r>
          </a:p>
          <a:p>
            <a:pPr lvl="1">
              <a:buFontTx/>
              <a:buChar char="•"/>
            </a:pPr>
            <a:r>
              <a:rPr lang="en-US" sz="2000" b="1" dirty="0">
                <a:ea typeface="ＭＳ Ｐゴシック" pitchFamily="34" charset="-128"/>
              </a:rPr>
              <a:t>Program data transfer</a:t>
            </a:r>
            <a:r>
              <a:rPr lang="en-US" sz="2000" dirty="0">
                <a:ea typeface="ＭＳ Ｐゴシック" pitchFamily="34" charset="-128"/>
              </a:rPr>
              <a:t>: CPU checks the I/O status</a:t>
            </a:r>
          </a:p>
          <a:p>
            <a:pPr lvl="2">
              <a:buFontTx/>
              <a:buChar char="•"/>
            </a:pPr>
            <a:r>
              <a:rPr lang="en-US" sz="1800" dirty="0">
                <a:ea typeface="ＭＳ Ｐゴシック" pitchFamily="34" charset="-128"/>
              </a:rPr>
              <a:t>The I/O module does not interrupt the processor.</a:t>
            </a:r>
          </a:p>
          <a:p>
            <a:pPr lvl="2">
              <a:buFontTx/>
              <a:buChar char="•"/>
            </a:pPr>
            <a:r>
              <a:rPr lang="en-US" sz="1800" dirty="0">
                <a:ea typeface="ＭＳ Ｐゴシック" pitchFamily="34" charset="-128"/>
              </a:rPr>
              <a:t>Processor is responsible for extracting the data from main memory and shifting data out of main memory.</a:t>
            </a:r>
          </a:p>
          <a:p>
            <a:pPr lvl="2">
              <a:buFontTx/>
              <a:buChar char="•"/>
            </a:pPr>
            <a:r>
              <a:rPr lang="en-US" sz="1800" dirty="0">
                <a:ea typeface="ＭＳ Ｐゴシック" pitchFamily="34" charset="-128"/>
              </a:rPr>
              <a:t>It is a time-consuming process that keeps the processor busy unnecessarily.</a:t>
            </a:r>
          </a:p>
          <a:p>
            <a:pPr lvl="1">
              <a:buFontTx/>
              <a:buChar char="•"/>
            </a:pPr>
            <a:endParaRPr lang="en-US" sz="2000" b="1" dirty="0">
              <a:ea typeface="ＭＳ Ｐゴシック" pitchFamily="34" charset="-128"/>
            </a:endParaRPr>
          </a:p>
          <a:p>
            <a:pPr lvl="1">
              <a:buFontTx/>
              <a:buChar char="•"/>
            </a:pPr>
            <a:r>
              <a:rPr lang="en-US" sz="2000" b="1" dirty="0">
                <a:ea typeface="ＭＳ Ｐゴシック" pitchFamily="34" charset="-128"/>
              </a:rPr>
              <a:t>Interrupt driven data transfer:</a:t>
            </a:r>
            <a:r>
              <a:rPr lang="en-US" sz="2000" dirty="0">
                <a:ea typeface="ＭＳ Ｐゴシック" pitchFamily="34" charset="-128"/>
              </a:rPr>
              <a:t> when I/O is ready it interrupts the CPU</a:t>
            </a:r>
          </a:p>
          <a:p>
            <a:pPr lvl="2">
              <a:buFontTx/>
              <a:buChar char="•"/>
            </a:pPr>
            <a:r>
              <a:rPr lang="en-US" sz="1800" dirty="0">
                <a:ea typeface="ＭＳ Ｐゴシック" pitchFamily="34" charset="-128"/>
              </a:rPr>
              <a:t>In Interrupt driven data transfer, the I/O module will interrupt the processor to request service when it is ready to exchange data with the processor. </a:t>
            </a:r>
          </a:p>
          <a:p>
            <a:pPr lvl="1">
              <a:buFontTx/>
              <a:buChar char="•"/>
            </a:pPr>
            <a:endParaRPr lang="en-US" sz="2000" dirty="0">
              <a:ea typeface="ＭＳ Ｐゴシック" pitchFamily="34" charset="-128"/>
            </a:endParaRPr>
          </a:p>
        </p:txBody>
      </p:sp>
    </p:spTree>
    <p:extLst>
      <p:ext uri="{BB962C8B-B14F-4D97-AF65-F5344CB8AC3E}">
        <p14:creationId xmlns:p14="http://schemas.microsoft.com/office/powerpoint/2010/main" val="130165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Computer</a:t>
            </a:r>
          </a:p>
        </p:txBody>
      </p:sp>
      <p:sp>
        <p:nvSpPr>
          <p:cNvPr id="3" name="Content Placeholder 2"/>
          <p:cNvSpPr>
            <a:spLocks noGrp="1"/>
          </p:cNvSpPr>
          <p:nvPr>
            <p:ph idx="1"/>
          </p:nvPr>
        </p:nvSpPr>
        <p:spPr/>
        <p:txBody>
          <a:bodyPr>
            <a:noAutofit/>
          </a:bodyPr>
          <a:lstStyle/>
          <a:p>
            <a:pPr algn="just"/>
            <a:r>
              <a:rPr lang="en-US" sz="2400" dirty="0"/>
              <a:t>The above description is adequate for simple interrupt-driven I/O, but there are three needs in modern computing which complicate the picture:</a:t>
            </a:r>
          </a:p>
          <a:p>
            <a:pPr lvl="1" algn="just">
              <a:spcAft>
                <a:spcPts val="600"/>
              </a:spcAft>
            </a:pPr>
            <a:r>
              <a:rPr lang="en-US" sz="2000" dirty="0"/>
              <a:t>The need to defer interrupt handling during critical processing,</a:t>
            </a:r>
          </a:p>
          <a:p>
            <a:pPr lvl="1" algn="just">
              <a:spcAft>
                <a:spcPts val="600"/>
              </a:spcAft>
            </a:pPr>
            <a:r>
              <a:rPr lang="en-US" sz="2000" dirty="0"/>
              <a:t>The need to determine </a:t>
            </a:r>
            <a:r>
              <a:rPr lang="en-US" sz="2000" b="1" i="1" dirty="0"/>
              <a:t>which</a:t>
            </a:r>
            <a:r>
              <a:rPr lang="en-US" sz="2000" dirty="0"/>
              <a:t> interrupt handler to invoke, without having to poll all devices to see which one needs attention, and</a:t>
            </a:r>
          </a:p>
          <a:p>
            <a:pPr lvl="1" algn="just">
              <a:spcAft>
                <a:spcPts val="600"/>
              </a:spcAft>
            </a:pPr>
            <a:r>
              <a:rPr lang="en-US" sz="2000" dirty="0"/>
              <a:t>The need for multi-level interrupts, so the system can differentiate between high- and low-priority interrupts for proper response.</a:t>
            </a:r>
          </a:p>
          <a:p>
            <a:pPr algn="just"/>
            <a:endParaRPr lang="en-US" sz="2400" dirty="0"/>
          </a:p>
          <a:p>
            <a:pPr marL="0" indent="0">
              <a:buNone/>
            </a:pPr>
            <a:endParaRPr lang="en-US" sz="2400" dirty="0"/>
          </a:p>
        </p:txBody>
      </p:sp>
    </p:spTree>
    <p:extLst>
      <p:ext uri="{BB962C8B-B14F-4D97-AF65-F5344CB8AC3E}">
        <p14:creationId xmlns:p14="http://schemas.microsoft.com/office/powerpoint/2010/main" val="29976080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Controller</a:t>
            </a:r>
          </a:p>
        </p:txBody>
      </p:sp>
      <p:sp>
        <p:nvSpPr>
          <p:cNvPr id="3" name="Content Placeholder 2"/>
          <p:cNvSpPr>
            <a:spLocks noGrp="1"/>
          </p:cNvSpPr>
          <p:nvPr>
            <p:ph idx="1"/>
          </p:nvPr>
        </p:nvSpPr>
        <p:spPr/>
        <p:txBody>
          <a:bodyPr>
            <a:normAutofit fontScale="85000" lnSpcReduction="10000"/>
          </a:bodyPr>
          <a:lstStyle/>
          <a:p>
            <a:pPr algn="just"/>
            <a:r>
              <a:rPr lang="en-US" sz="3400" dirty="0"/>
              <a:t>These issues are handled in modern computer architectures with </a:t>
            </a:r>
            <a:r>
              <a:rPr lang="en-US" sz="3400" b="1" i="1" dirty="0"/>
              <a:t>interrupt-controller</a:t>
            </a:r>
            <a:r>
              <a:rPr lang="en-US" sz="3400" dirty="0"/>
              <a:t> hardware.</a:t>
            </a:r>
          </a:p>
          <a:p>
            <a:pPr lvl="1" algn="just">
              <a:spcAft>
                <a:spcPts val="600"/>
              </a:spcAft>
            </a:pPr>
            <a:r>
              <a:rPr lang="en-US" dirty="0"/>
              <a:t>Most CPUs now have two interrupt-request lines: One that is </a:t>
            </a:r>
            <a:r>
              <a:rPr lang="en-US" b="1" i="1" dirty="0"/>
              <a:t>non-</a:t>
            </a:r>
            <a:r>
              <a:rPr lang="en-US" b="1" i="1" dirty="0" err="1"/>
              <a:t>maskable</a:t>
            </a:r>
            <a:r>
              <a:rPr lang="en-US" b="1" i="1" dirty="0"/>
              <a:t> </a:t>
            </a:r>
            <a:r>
              <a:rPr lang="en-US" dirty="0"/>
              <a:t>for critical error conditions and one that is </a:t>
            </a:r>
            <a:r>
              <a:rPr lang="en-US" b="1" i="1" dirty="0" err="1"/>
              <a:t>maskable</a:t>
            </a:r>
            <a:r>
              <a:rPr lang="en-US" b="1" i="1" dirty="0"/>
              <a:t>,</a:t>
            </a:r>
            <a:r>
              <a:rPr lang="en-US" dirty="0"/>
              <a:t> that the CPU can temporarily ignore during critical processing.</a:t>
            </a:r>
          </a:p>
          <a:p>
            <a:pPr lvl="1" algn="just">
              <a:spcAft>
                <a:spcPts val="600"/>
              </a:spcAft>
            </a:pPr>
            <a:r>
              <a:rPr lang="en-US" dirty="0"/>
              <a:t>The interrupt mechanism accepts an </a:t>
            </a:r>
            <a:r>
              <a:rPr lang="en-US" b="1" i="1" dirty="0"/>
              <a:t>address, </a:t>
            </a:r>
            <a:r>
              <a:rPr lang="en-US" dirty="0"/>
              <a:t>which is usually one of a small set of numbers for an offset into a table called the </a:t>
            </a:r>
            <a:r>
              <a:rPr lang="en-US" b="1" i="1" dirty="0"/>
              <a:t>interrupt vector.</a:t>
            </a:r>
            <a:r>
              <a:rPr lang="en-US" dirty="0"/>
              <a:t> This table holds the addresses of routines prepared to process specific interrupts.</a:t>
            </a:r>
          </a:p>
          <a:p>
            <a:pPr lvl="1" algn="just">
              <a:spcAft>
                <a:spcPts val="600"/>
              </a:spcAft>
            </a:pPr>
            <a:r>
              <a:rPr lang="en-US" dirty="0"/>
              <a:t>The number of possible interrupt handlers still exceeds the range of defined interrupt numbers, so multiple handlers can be </a:t>
            </a:r>
            <a:r>
              <a:rPr lang="en-US" b="1" i="1" dirty="0"/>
              <a:t>interrupt chained</a:t>
            </a:r>
            <a:r>
              <a:rPr lang="en-US" dirty="0"/>
              <a:t>. Effectively the addresses held in the interrupt vectors are the head pointers for linked-lists of interrupt handlers.</a:t>
            </a:r>
          </a:p>
          <a:p>
            <a:pPr lvl="1" algn="just">
              <a:spcAft>
                <a:spcPts val="600"/>
              </a:spcAft>
            </a:pPr>
            <a:r>
              <a:rPr lang="en-US" dirty="0"/>
              <a:t>Modern interrupt hardware also supports </a:t>
            </a:r>
            <a:r>
              <a:rPr lang="en-US" b="1" i="1" dirty="0"/>
              <a:t>interrupt priority levels</a:t>
            </a:r>
            <a:r>
              <a:rPr lang="en-US" dirty="0"/>
              <a:t>, allowing systems to mask off only lower-priority interrupts while servicing a high-priority interrupt, or conversely to allow a high-priority signal to interrupt the processing of a low-priority one.</a:t>
            </a:r>
          </a:p>
        </p:txBody>
      </p:sp>
    </p:spTree>
    <p:extLst>
      <p:ext uri="{BB962C8B-B14F-4D97-AF65-F5344CB8AC3E}">
        <p14:creationId xmlns:p14="http://schemas.microsoft.com/office/powerpoint/2010/main" val="285625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Vector Table</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31705" y="1556792"/>
            <a:ext cx="5888707" cy="503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024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Systems</a:t>
            </a:r>
          </a:p>
        </p:txBody>
      </p:sp>
      <p:sp>
        <p:nvSpPr>
          <p:cNvPr id="3" name="Content Placeholder 2"/>
          <p:cNvSpPr>
            <a:spLocks noGrp="1"/>
          </p:cNvSpPr>
          <p:nvPr>
            <p:ph idx="1"/>
          </p:nvPr>
        </p:nvSpPr>
        <p:spPr/>
        <p:txBody>
          <a:bodyPr>
            <a:noAutofit/>
          </a:bodyPr>
          <a:lstStyle/>
          <a:p>
            <a:r>
              <a:rPr lang="en-US" sz="2400" dirty="0"/>
              <a:t>The solution was two fold.</a:t>
            </a:r>
          </a:p>
          <a:p>
            <a:r>
              <a:rPr lang="en-US" sz="2400" dirty="0"/>
              <a:t>First, a professional computer operator was hired.</a:t>
            </a:r>
          </a:p>
          <a:p>
            <a:pPr lvl="1"/>
            <a:r>
              <a:rPr lang="en-US" sz="1800" dirty="0"/>
              <a:t>Once the program was finished, the operator could start next job.</a:t>
            </a:r>
          </a:p>
          <a:p>
            <a:pPr lvl="1"/>
            <a:r>
              <a:rPr lang="en-US" sz="1800" dirty="0"/>
              <a:t>The operator sets up the job, produces the dump, and starts the next job.</a:t>
            </a:r>
          </a:p>
          <a:p>
            <a:pPr lvl="1"/>
            <a:r>
              <a:rPr lang="en-US" sz="1800" dirty="0"/>
              <a:t>The set up time was reduced due to operator’s experience. </a:t>
            </a:r>
          </a:p>
          <a:p>
            <a:r>
              <a:rPr lang="en-US" sz="2400" dirty="0"/>
              <a:t>Second, jobs with similar  needs were batched together and run through the computer as a group.</a:t>
            </a:r>
          </a:p>
          <a:p>
            <a:pPr lvl="1"/>
            <a:r>
              <a:rPr lang="en-US" sz="1800" dirty="0"/>
              <a:t>For example, if there is a FORTRAN job, COBOL job, and FORTRAN job, two FORTRAN jobs were batched together.</a:t>
            </a:r>
          </a:p>
          <a:p>
            <a:r>
              <a:rPr lang="en-US" sz="2400" dirty="0"/>
              <a:t>However, during transition time CPU sat idle.</a:t>
            </a:r>
          </a:p>
          <a:p>
            <a:r>
              <a:rPr lang="en-US" sz="2400" dirty="0"/>
              <a:t>Automatic job sequencing to avoid CPU idle time.</a:t>
            </a:r>
          </a:p>
          <a:p>
            <a:pPr lvl="1"/>
            <a:r>
              <a:rPr lang="en-US" sz="1800" dirty="0"/>
              <a:t>A first rudimentary OS was created</a:t>
            </a:r>
          </a:p>
          <a:p>
            <a:pPr lvl="1"/>
            <a:r>
              <a:rPr lang="en-US" sz="1800" dirty="0"/>
              <a:t>A small program called a </a:t>
            </a:r>
            <a:r>
              <a:rPr lang="en-US" sz="1800" b="1" dirty="0"/>
              <a:t>resident monitor</a:t>
            </a:r>
            <a:r>
              <a:rPr lang="en-US" sz="1800" dirty="0"/>
              <a:t> was developed.</a:t>
            </a:r>
          </a:p>
          <a:p>
            <a:pPr lvl="1"/>
            <a:r>
              <a:rPr lang="en-US" sz="1800" dirty="0"/>
              <a:t>The resident monitor always resided in memory.</a:t>
            </a:r>
          </a:p>
          <a:p>
            <a:pPr marL="0" indent="0">
              <a:buNone/>
            </a:pPr>
            <a:endParaRPr lang="en-US" sz="1200" b="1" dirty="0"/>
          </a:p>
        </p:txBody>
      </p:sp>
    </p:spTree>
    <p:extLst>
      <p:ext uri="{BB962C8B-B14F-4D97-AF65-F5344CB8AC3E}">
        <p14:creationId xmlns:p14="http://schemas.microsoft.com/office/powerpoint/2010/main" val="7201030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Controller</a:t>
            </a:r>
          </a:p>
        </p:txBody>
      </p:sp>
      <p:sp>
        <p:nvSpPr>
          <p:cNvPr id="3" name="Content Placeholder 2"/>
          <p:cNvSpPr>
            <a:spLocks noGrp="1"/>
          </p:cNvSpPr>
          <p:nvPr>
            <p:ph idx="1"/>
          </p:nvPr>
        </p:nvSpPr>
        <p:spPr/>
        <p:txBody>
          <a:bodyPr>
            <a:normAutofit fontScale="85000" lnSpcReduction="20000"/>
          </a:bodyPr>
          <a:lstStyle/>
          <a:p>
            <a:pPr>
              <a:spcAft>
                <a:spcPts val="600"/>
              </a:spcAft>
            </a:pPr>
            <a:r>
              <a:rPr lang="en-US" dirty="0"/>
              <a:t>At boot time the system determines which devices are present, and loads the appropriate handler addresses into the interrupt table.</a:t>
            </a:r>
          </a:p>
          <a:p>
            <a:pPr>
              <a:spcAft>
                <a:spcPts val="600"/>
              </a:spcAft>
            </a:pPr>
            <a:r>
              <a:rPr lang="en-US" dirty="0"/>
              <a:t>During operation, devices signal errors or the completion of commands via interrupts.</a:t>
            </a:r>
          </a:p>
          <a:p>
            <a:pPr>
              <a:spcAft>
                <a:spcPts val="600"/>
              </a:spcAft>
            </a:pPr>
            <a:r>
              <a:rPr lang="en-US" dirty="0"/>
              <a:t>Exceptions, such as dividing by zero, invalid memory accesses, or attempts to access kernel mode instructions can be signaled via interrupts.</a:t>
            </a:r>
          </a:p>
          <a:p>
            <a:pPr>
              <a:spcAft>
                <a:spcPts val="600"/>
              </a:spcAft>
            </a:pPr>
            <a:r>
              <a:rPr lang="en-US" dirty="0"/>
              <a:t>Time slicing and context switches can also be implemented using the interrupt mechanism.</a:t>
            </a:r>
          </a:p>
          <a:p>
            <a:pPr lvl="1"/>
            <a:r>
              <a:rPr lang="en-US" dirty="0"/>
              <a:t>The scheduler sets a hardware timer before transferring control over to a user process.</a:t>
            </a:r>
          </a:p>
          <a:p>
            <a:pPr lvl="1"/>
            <a:r>
              <a:rPr lang="en-US" dirty="0"/>
              <a:t>When the timer raises the interrupt request line, the CPU performs a state-save, and transfers control over to the proper interrupt handler, which in turn runs the scheduler.</a:t>
            </a:r>
          </a:p>
          <a:p>
            <a:pPr lvl="1"/>
            <a:r>
              <a:rPr lang="en-US" dirty="0"/>
              <a:t>The scheduler does a state-restore of a </a:t>
            </a:r>
            <a:r>
              <a:rPr lang="en-US" b="1" i="1" dirty="0"/>
              <a:t>different </a:t>
            </a:r>
            <a:r>
              <a:rPr lang="en-US" dirty="0"/>
              <a:t>process before resetting the timer and issuing the return-from-interrupt instruction.</a:t>
            </a:r>
          </a:p>
        </p:txBody>
      </p:sp>
    </p:spTree>
    <p:extLst>
      <p:ext uri="{BB962C8B-B14F-4D97-AF65-F5344CB8AC3E}">
        <p14:creationId xmlns:p14="http://schemas.microsoft.com/office/powerpoint/2010/main" val="49535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Interrupts</a:t>
            </a:r>
          </a:p>
        </p:txBody>
      </p:sp>
      <p:sp>
        <p:nvSpPr>
          <p:cNvPr id="3" name="Content Placeholder 2"/>
          <p:cNvSpPr>
            <a:spLocks noGrp="1"/>
          </p:cNvSpPr>
          <p:nvPr>
            <p:ph idx="1"/>
          </p:nvPr>
        </p:nvSpPr>
        <p:spPr/>
        <p:txBody>
          <a:bodyPr>
            <a:noAutofit/>
          </a:bodyPr>
          <a:lstStyle/>
          <a:p>
            <a:pPr algn="just"/>
            <a:r>
              <a:rPr lang="en-US" sz="2400" dirty="0"/>
              <a:t>A similar example involves the paging system for virtual memory – </a:t>
            </a:r>
          </a:p>
          <a:p>
            <a:pPr lvl="1" algn="just"/>
            <a:r>
              <a:rPr lang="en-US" sz="2000" dirty="0"/>
              <a:t>A page fault causes an interrupt, which in turn issues an I/O request and a context switch, moving the interrupted process into the wait queue and selecting a different process to run. When the I/O request has completed  then the device interrupts, and the interrupt handler moves the process from the wait queue into the ready queue.</a:t>
            </a:r>
          </a:p>
          <a:p>
            <a:pPr algn="just"/>
            <a:endParaRPr lang="en-US" sz="2400" dirty="0"/>
          </a:p>
          <a:p>
            <a:pPr algn="just"/>
            <a:r>
              <a:rPr lang="en-US" sz="2400" dirty="0"/>
              <a:t>Some OSs (Solaris OS) use a multi-threaded kernel and priority threads to assign different threads to different interrupt handlers. This allows for the "simultaneous" handling of multiple interrupts, and the assurance that high-priority interrupts will take precedence over low-priority ones and over user processes.</a:t>
            </a:r>
          </a:p>
        </p:txBody>
      </p:sp>
    </p:spTree>
    <p:extLst>
      <p:ext uri="{BB962C8B-B14F-4D97-AF65-F5344CB8AC3E}">
        <p14:creationId xmlns:p14="http://schemas.microsoft.com/office/powerpoint/2010/main" val="30168322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Interrupts</a:t>
            </a:r>
          </a:p>
        </p:txBody>
      </p:sp>
      <p:sp>
        <p:nvSpPr>
          <p:cNvPr id="3" name="Content Placeholder 2"/>
          <p:cNvSpPr>
            <a:spLocks noGrp="1"/>
          </p:cNvSpPr>
          <p:nvPr>
            <p:ph idx="1"/>
          </p:nvPr>
        </p:nvSpPr>
        <p:spPr/>
        <p:txBody>
          <a:bodyPr>
            <a:noAutofit/>
          </a:bodyPr>
          <a:lstStyle/>
          <a:p>
            <a:pPr algn="just"/>
            <a:r>
              <a:rPr lang="en-US" sz="2400" dirty="0"/>
              <a:t>System calls are implemented via </a:t>
            </a:r>
            <a:r>
              <a:rPr lang="en-US" sz="2400" b="1" i="1" dirty="0"/>
              <a:t>software interrupts, </a:t>
            </a:r>
            <a:r>
              <a:rPr lang="en-US" sz="2400" dirty="0"/>
              <a:t>a.k.a. </a:t>
            </a:r>
            <a:r>
              <a:rPr lang="en-US" sz="2400" b="1" i="1" dirty="0"/>
              <a:t>traps.</a:t>
            </a:r>
            <a:r>
              <a:rPr lang="en-US" sz="2400" dirty="0"/>
              <a:t> When a (library) program needs work performed in kernel mode, it sets command information and possibly data addresses in certain registers, and then raises a software interrupt. </a:t>
            </a:r>
          </a:p>
          <a:p>
            <a:pPr algn="just"/>
            <a:r>
              <a:rPr lang="en-US" sz="2400" dirty="0"/>
              <a:t>The completion of a disk read operation involves </a:t>
            </a:r>
            <a:r>
              <a:rPr lang="en-US" sz="2400" b="1" dirty="0"/>
              <a:t>two</a:t>
            </a:r>
            <a:r>
              <a:rPr lang="en-US" sz="2400" dirty="0"/>
              <a:t> interrupts:</a:t>
            </a:r>
          </a:p>
          <a:p>
            <a:pPr lvl="1" algn="just"/>
            <a:r>
              <a:rPr lang="en-US" sz="2000" dirty="0"/>
              <a:t>A high-priority interrupt acknowledges the device completion, and issues the next disk request so that the hardware does not sit idle.</a:t>
            </a:r>
          </a:p>
          <a:p>
            <a:pPr lvl="1" algn="just"/>
            <a:r>
              <a:rPr lang="en-US" sz="2000" dirty="0"/>
              <a:t>A lower-priority interrupt transfers the data from the kernel memory space to the user space, and then transfers the process from the waiting queue to the ready queue.</a:t>
            </a:r>
          </a:p>
        </p:txBody>
      </p:sp>
    </p:spTree>
    <p:extLst>
      <p:ext uri="{BB962C8B-B14F-4D97-AF65-F5344CB8AC3E}">
        <p14:creationId xmlns:p14="http://schemas.microsoft.com/office/powerpoint/2010/main" val="22002551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a:t>
            </a:r>
          </a:p>
        </p:txBody>
      </p:sp>
      <p:sp>
        <p:nvSpPr>
          <p:cNvPr id="3" name="Content Placeholder 2"/>
          <p:cNvSpPr>
            <a:spLocks noGrp="1"/>
          </p:cNvSpPr>
          <p:nvPr>
            <p:ph idx="1"/>
          </p:nvPr>
        </p:nvSpPr>
        <p:spPr/>
        <p:txBody>
          <a:bodyPr>
            <a:normAutofit fontScale="55000" lnSpcReduction="20000"/>
          </a:bodyPr>
          <a:lstStyle/>
          <a:p>
            <a:pPr algn="just">
              <a:spcAft>
                <a:spcPts val="600"/>
              </a:spcAft>
            </a:pPr>
            <a:r>
              <a:rPr lang="en-US" sz="3800" dirty="0"/>
              <a:t>For devices that transfer large quantities of data (such as disk controllers), it is wasteful to tie up the CPU transferring data in and out of registers one byte at a time</a:t>
            </a:r>
          </a:p>
          <a:p>
            <a:pPr marL="0" indent="0" algn="just">
              <a:spcAft>
                <a:spcPts val="600"/>
              </a:spcAft>
              <a:buNone/>
            </a:pPr>
            <a:endParaRPr lang="en-US" sz="3800" dirty="0"/>
          </a:p>
          <a:p>
            <a:pPr algn="just"/>
            <a:r>
              <a:rPr lang="en-US" sz="3800" dirty="0"/>
              <a:t>Instead this work can be off-loaded to a special processor, known as the </a:t>
            </a:r>
            <a:r>
              <a:rPr lang="en-US" sz="3800" b="1" i="1" dirty="0"/>
              <a:t>Direct Memory Access, DMA, Controller.</a:t>
            </a:r>
            <a:endParaRPr lang="en-US" sz="3800" dirty="0"/>
          </a:p>
          <a:p>
            <a:pPr lvl="1" algn="just">
              <a:spcAft>
                <a:spcPts val="600"/>
              </a:spcAft>
            </a:pPr>
            <a:r>
              <a:rPr lang="en-US" sz="3400" dirty="0"/>
              <a:t>The host issues a command to the DMA controller, indicating the details of transfer operation. The DMA interrupts the CPU when the transfer is complete.</a:t>
            </a:r>
          </a:p>
          <a:p>
            <a:pPr lvl="1" algn="just">
              <a:spcAft>
                <a:spcPts val="600"/>
              </a:spcAft>
            </a:pPr>
            <a:r>
              <a:rPr lang="en-US" sz="3400" dirty="0"/>
              <a:t>A simple DMA controller is a standard component in modern PCs, and many </a:t>
            </a:r>
            <a:r>
              <a:rPr lang="en-US" sz="3400" b="1" i="1" dirty="0"/>
              <a:t>bus-mastering</a:t>
            </a:r>
            <a:r>
              <a:rPr lang="en-US" sz="3400" dirty="0"/>
              <a:t> I/O cards contain their own DMA hardware.</a:t>
            </a:r>
          </a:p>
          <a:p>
            <a:pPr lvl="1" algn="just">
              <a:spcAft>
                <a:spcPts val="600"/>
              </a:spcAft>
            </a:pPr>
            <a:r>
              <a:rPr lang="en-US" sz="3400" dirty="0"/>
              <a:t>Handshaking between DMA controllers and their devices is accomplished through two wires called the </a:t>
            </a:r>
            <a:r>
              <a:rPr lang="en-US" sz="3400" b="1" dirty="0"/>
              <a:t>DMA-request </a:t>
            </a:r>
            <a:r>
              <a:rPr lang="en-US" sz="3400" dirty="0"/>
              <a:t>and </a:t>
            </a:r>
            <a:r>
              <a:rPr lang="en-US" sz="3400" b="1" dirty="0"/>
              <a:t>DMA-acknowledge</a:t>
            </a:r>
            <a:r>
              <a:rPr lang="en-US" sz="3400" dirty="0"/>
              <a:t> wires.</a:t>
            </a:r>
          </a:p>
          <a:p>
            <a:pPr lvl="1" algn="just">
              <a:spcAft>
                <a:spcPts val="600"/>
              </a:spcAft>
            </a:pPr>
            <a:r>
              <a:rPr lang="en-US" sz="3400" dirty="0"/>
              <a:t>While the DMA transfer is going on the CPU does not have access to the PCI bus (including main memory), but it does have access to its internal registers and primary and secondary caches.</a:t>
            </a:r>
          </a:p>
        </p:txBody>
      </p:sp>
    </p:spTree>
    <p:extLst>
      <p:ext uri="{BB962C8B-B14F-4D97-AF65-F5344CB8AC3E}">
        <p14:creationId xmlns:p14="http://schemas.microsoft.com/office/powerpoint/2010/main" val="1923192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a:t>
            </a: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1628801"/>
            <a:ext cx="7634808" cy="506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1540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a:t>
            </a:r>
          </a:p>
        </p:txBody>
      </p:sp>
      <p:sp>
        <p:nvSpPr>
          <p:cNvPr id="3" name="Content Placeholder 2"/>
          <p:cNvSpPr>
            <a:spLocks noGrp="1"/>
          </p:cNvSpPr>
          <p:nvPr>
            <p:ph idx="1"/>
          </p:nvPr>
        </p:nvSpPr>
        <p:spPr/>
        <p:txBody>
          <a:bodyPr>
            <a:noAutofit/>
          </a:bodyPr>
          <a:lstStyle/>
          <a:p>
            <a:pPr algn="just"/>
            <a:r>
              <a:rPr lang="en-US" sz="2000" dirty="0"/>
              <a:t>DMA can be done in terms of either physical addresses or virtual addresses that are mapped to physical addresses. The latter approach is known as </a:t>
            </a:r>
            <a:r>
              <a:rPr lang="en-US" sz="2000" b="1" i="1" dirty="0"/>
              <a:t>Direct Virtual Memory Access, DVMA, </a:t>
            </a:r>
            <a:r>
              <a:rPr lang="en-US" sz="2000" dirty="0"/>
              <a:t>and allows direct data transfer from one memory-mapped device to another without using the main memory chips.</a:t>
            </a:r>
          </a:p>
          <a:p>
            <a:pPr algn="just"/>
            <a:endParaRPr lang="en-US" sz="2000" dirty="0"/>
          </a:p>
          <a:p>
            <a:pPr algn="just"/>
            <a:r>
              <a:rPr lang="en-US" sz="2000" dirty="0"/>
              <a:t>Direct DMA access by user processes can speed up operations, but is generally forbidden by modern systems for security and protection reasons.</a:t>
            </a:r>
          </a:p>
          <a:p>
            <a:pPr algn="just"/>
            <a:endParaRPr lang="en-US" sz="1800" dirty="0"/>
          </a:p>
          <a:p>
            <a:endParaRPr lang="en-US" sz="1800" dirty="0"/>
          </a:p>
        </p:txBody>
      </p:sp>
    </p:spTree>
    <p:extLst>
      <p:ext uri="{BB962C8B-B14F-4D97-AF65-F5344CB8AC3E}">
        <p14:creationId xmlns:p14="http://schemas.microsoft.com/office/powerpoint/2010/main" val="19616032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Storage Structure</a:t>
            </a:r>
            <a:endParaRPr lang="en-US" dirty="0"/>
          </a:p>
        </p:txBody>
      </p:sp>
      <p:sp>
        <p:nvSpPr>
          <p:cNvPr id="3" name="Content Placeholder 2"/>
          <p:cNvSpPr>
            <a:spLocks noGrp="1"/>
          </p:cNvSpPr>
          <p:nvPr>
            <p:ph idx="1"/>
          </p:nvPr>
        </p:nvSpPr>
        <p:spPr/>
        <p:txBody>
          <a:bodyPr>
            <a:normAutofit/>
          </a:bodyPr>
          <a:lstStyle/>
          <a:p>
            <a:r>
              <a:rPr lang="en-US" sz="2400" dirty="0">
                <a:ea typeface="ＭＳ Ｐゴシック" pitchFamily="34" charset="-128"/>
              </a:rPr>
              <a:t>Main memory – only large storage media that the CPU can access directly</a:t>
            </a:r>
          </a:p>
          <a:p>
            <a:pPr lvl="1"/>
            <a:r>
              <a:rPr lang="en-US" sz="2000" b="1" dirty="0">
                <a:ea typeface="ＭＳ Ｐゴシック" pitchFamily="34" charset="-128"/>
              </a:rPr>
              <a:t>Random</a:t>
            </a:r>
            <a:r>
              <a:rPr lang="en-US" sz="2000" dirty="0">
                <a:ea typeface="ＭＳ Ｐゴシック" pitchFamily="34" charset="-128"/>
              </a:rPr>
              <a:t> </a:t>
            </a:r>
            <a:r>
              <a:rPr lang="en-US" sz="2000" b="1" dirty="0">
                <a:ea typeface="ＭＳ Ｐゴシック" pitchFamily="34" charset="-128"/>
              </a:rPr>
              <a:t>access</a:t>
            </a:r>
          </a:p>
          <a:p>
            <a:pPr lvl="1"/>
            <a:r>
              <a:rPr lang="en-US" sz="2000" dirty="0">
                <a:ea typeface="ＭＳ Ｐゴシック" pitchFamily="34" charset="-128"/>
              </a:rPr>
              <a:t>Typically </a:t>
            </a:r>
            <a:r>
              <a:rPr lang="en-US" sz="2000" b="1" dirty="0">
                <a:ea typeface="ＭＳ Ｐゴシック" pitchFamily="34" charset="-128"/>
              </a:rPr>
              <a:t>volatile</a:t>
            </a:r>
          </a:p>
          <a:p>
            <a:r>
              <a:rPr lang="en-US" sz="2400" dirty="0">
                <a:ea typeface="ＭＳ Ｐゴシック" pitchFamily="34" charset="-128"/>
              </a:rPr>
              <a:t>Secondary storage – extension of main memory that provides large </a:t>
            </a:r>
            <a:r>
              <a:rPr lang="en-US" sz="2400" b="1" dirty="0">
                <a:ea typeface="ＭＳ Ｐゴシック" pitchFamily="34" charset="-128"/>
              </a:rPr>
              <a:t>nonvolatile</a:t>
            </a:r>
            <a:r>
              <a:rPr lang="en-US" sz="2400" dirty="0">
                <a:ea typeface="ＭＳ Ｐゴシック" pitchFamily="34" charset="-128"/>
              </a:rPr>
              <a:t> storage capacity</a:t>
            </a:r>
          </a:p>
          <a:p>
            <a:endParaRPr lang="en-US" sz="2400" dirty="0">
              <a:ea typeface="ＭＳ Ｐゴシック" pitchFamily="34" charset="-128"/>
            </a:endParaRPr>
          </a:p>
          <a:p>
            <a:r>
              <a:rPr lang="en-US" sz="2400" dirty="0">
                <a:ea typeface="ＭＳ Ｐゴシック" pitchFamily="34" charset="-128"/>
              </a:rPr>
              <a:t>Magnetic disks – rigid metal or glass platters covered with magnetic recording material </a:t>
            </a:r>
          </a:p>
          <a:p>
            <a:pPr lvl="1"/>
            <a:r>
              <a:rPr lang="en-US" sz="2000" dirty="0">
                <a:ea typeface="ＭＳ Ｐゴシック" pitchFamily="34" charset="-128"/>
              </a:rPr>
              <a:t>Disk surface is logically divided into </a:t>
            </a:r>
            <a:r>
              <a:rPr lang="en-US" sz="2000" b="1" dirty="0">
                <a:ea typeface="ＭＳ Ｐゴシック" pitchFamily="34" charset="-128"/>
              </a:rPr>
              <a:t>tracks</a:t>
            </a:r>
            <a:r>
              <a:rPr lang="en-US" sz="2000" dirty="0">
                <a:ea typeface="ＭＳ Ｐゴシック" pitchFamily="34" charset="-128"/>
              </a:rPr>
              <a:t>, which are subdivided into </a:t>
            </a:r>
            <a:r>
              <a:rPr lang="en-US" sz="2000" b="1" dirty="0">
                <a:ea typeface="ＭＳ Ｐゴシック" pitchFamily="34" charset="-128"/>
              </a:rPr>
              <a:t>sectors</a:t>
            </a:r>
          </a:p>
          <a:p>
            <a:pPr lvl="1"/>
            <a:r>
              <a:rPr lang="en-US" sz="2000" dirty="0">
                <a:ea typeface="ＭＳ Ｐゴシック" pitchFamily="34" charset="-128"/>
              </a:rPr>
              <a:t>The </a:t>
            </a:r>
            <a:r>
              <a:rPr lang="en-US" sz="2000" b="1" dirty="0">
                <a:ea typeface="ＭＳ Ｐゴシック" pitchFamily="34" charset="-128"/>
              </a:rPr>
              <a:t>disk controller </a:t>
            </a:r>
            <a:r>
              <a:rPr lang="en-US" sz="2000" dirty="0">
                <a:ea typeface="ＭＳ Ｐゴシック" pitchFamily="34" charset="-128"/>
              </a:rPr>
              <a:t>determines the logical interaction between the device and the computer </a:t>
            </a:r>
          </a:p>
          <a:p>
            <a:endParaRPr lang="en-US" sz="2400" dirty="0"/>
          </a:p>
        </p:txBody>
      </p:sp>
    </p:spTree>
    <p:extLst>
      <p:ext uri="{BB962C8B-B14F-4D97-AF65-F5344CB8AC3E}">
        <p14:creationId xmlns:p14="http://schemas.microsoft.com/office/powerpoint/2010/main" val="30654036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Moving-Head Disk Mechanism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l="1430" t="816" r="2420" b="1633"/>
          <a:stretch>
            <a:fillRect/>
          </a:stretch>
        </p:blipFill>
        <p:spPr bwMode="auto">
          <a:xfrm>
            <a:off x="3287688" y="1916832"/>
            <a:ext cx="5793134" cy="4408776"/>
          </a:xfrm>
          <a:prstGeom prst="rect">
            <a:avLst/>
          </a:prstGeom>
          <a:noFill/>
          <a:ln w="57150" cmpd="thickThin">
            <a:solidFill>
              <a:schemeClr val="tx1"/>
            </a:solidFill>
            <a:miter lim="800000"/>
            <a:headEnd/>
            <a:tailEnd/>
          </a:ln>
        </p:spPr>
      </p:pic>
    </p:spTree>
    <p:extLst>
      <p:ext uri="{BB962C8B-B14F-4D97-AF65-F5344CB8AC3E}">
        <p14:creationId xmlns:p14="http://schemas.microsoft.com/office/powerpoint/2010/main" val="14281269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Storage Hierarchy</a:t>
            </a:r>
            <a:endParaRPr lang="en-US" dirty="0"/>
          </a:p>
        </p:txBody>
      </p:sp>
      <p:sp>
        <p:nvSpPr>
          <p:cNvPr id="3" name="Content Placeholder 2"/>
          <p:cNvSpPr>
            <a:spLocks noGrp="1"/>
          </p:cNvSpPr>
          <p:nvPr>
            <p:ph idx="1"/>
          </p:nvPr>
        </p:nvSpPr>
        <p:spPr/>
        <p:txBody>
          <a:bodyPr/>
          <a:lstStyle/>
          <a:p>
            <a:r>
              <a:rPr lang="en-US" dirty="0">
                <a:ea typeface="ＭＳ Ｐゴシック" pitchFamily="34" charset="-128"/>
              </a:rPr>
              <a:t>Storage systems organized in hierarchy</a:t>
            </a:r>
          </a:p>
          <a:p>
            <a:pPr lvl="1"/>
            <a:r>
              <a:rPr lang="en-US" dirty="0">
                <a:ea typeface="ＭＳ Ｐゴシック" pitchFamily="34" charset="-128"/>
              </a:rPr>
              <a:t>Speed</a:t>
            </a:r>
          </a:p>
          <a:p>
            <a:pPr lvl="1"/>
            <a:r>
              <a:rPr lang="en-US" dirty="0">
                <a:ea typeface="ＭＳ Ｐゴシック" pitchFamily="34" charset="-128"/>
              </a:rPr>
              <a:t>Cost</a:t>
            </a:r>
          </a:p>
          <a:p>
            <a:pPr lvl="1"/>
            <a:r>
              <a:rPr lang="en-US" dirty="0">
                <a:ea typeface="ＭＳ Ｐゴシック" pitchFamily="34" charset="-128"/>
              </a:rPr>
              <a:t>Volatility</a:t>
            </a:r>
          </a:p>
          <a:p>
            <a:pPr lvl="1"/>
            <a:endParaRPr lang="en-US" dirty="0">
              <a:ea typeface="ＭＳ Ｐゴシック" pitchFamily="34" charset="-128"/>
            </a:endParaRPr>
          </a:p>
          <a:p>
            <a:r>
              <a:rPr lang="en-US" b="1" dirty="0">
                <a:ea typeface="ＭＳ Ｐゴシック" pitchFamily="34" charset="-128"/>
              </a:rPr>
              <a:t>Caching</a:t>
            </a:r>
            <a:r>
              <a:rPr lang="en-US" dirty="0">
                <a:ea typeface="ＭＳ Ｐゴシック" pitchFamily="34" charset="-128"/>
              </a:rPr>
              <a:t> – copying information into faster storage system; main memory can be viewed as a </a:t>
            </a:r>
            <a:r>
              <a:rPr lang="en-US" i="1" dirty="0">
                <a:ea typeface="ＭＳ Ｐゴシック" pitchFamily="34" charset="-128"/>
              </a:rPr>
              <a:t>cache</a:t>
            </a:r>
            <a:r>
              <a:rPr lang="en-US" dirty="0">
                <a:ea typeface="ＭＳ Ｐゴシック" pitchFamily="34" charset="-128"/>
              </a:rPr>
              <a:t> for secondary storage</a:t>
            </a:r>
          </a:p>
          <a:p>
            <a:endParaRPr lang="en-US" dirty="0"/>
          </a:p>
        </p:txBody>
      </p:sp>
    </p:spTree>
    <p:extLst>
      <p:ext uri="{BB962C8B-B14F-4D97-AF65-F5344CB8AC3E}">
        <p14:creationId xmlns:p14="http://schemas.microsoft.com/office/powerpoint/2010/main" val="23952324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Storage-Device Hierarchy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3430588" y="1916833"/>
            <a:ext cx="5330825" cy="4468813"/>
          </a:xfrm>
          <a:prstGeom prst="rect">
            <a:avLst/>
          </a:prstGeom>
          <a:noFill/>
          <a:ln w="9525">
            <a:noFill/>
            <a:miter lim="800000"/>
            <a:headEnd/>
            <a:tailEnd/>
          </a:ln>
        </p:spPr>
      </p:pic>
    </p:spTree>
    <p:extLst>
      <p:ext uri="{BB962C8B-B14F-4D97-AF65-F5344CB8AC3E}">
        <p14:creationId xmlns:p14="http://schemas.microsoft.com/office/powerpoint/2010/main" val="210572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Batch Systems</a:t>
            </a:r>
          </a:p>
        </p:txBody>
      </p:sp>
      <p:sp>
        <p:nvSpPr>
          <p:cNvPr id="3" name="Content Placeholder 2"/>
          <p:cNvSpPr>
            <a:spLocks noGrp="1"/>
          </p:cNvSpPr>
          <p:nvPr>
            <p:ph idx="1"/>
          </p:nvPr>
        </p:nvSpPr>
        <p:spPr/>
        <p:txBody>
          <a:bodyPr/>
          <a:lstStyle/>
          <a:p>
            <a:r>
              <a:rPr lang="en-US" sz="2400" dirty="0">
                <a:sym typeface="Symbol" pitchFamily="18" charset="2"/>
              </a:rPr>
              <a:t>In serial systems</a:t>
            </a:r>
          </a:p>
          <a:p>
            <a:pPr lvl="1"/>
            <a:r>
              <a:rPr lang="en-US" sz="2000" dirty="0">
                <a:sym typeface="Symbol" pitchFamily="18" charset="2"/>
              </a:rPr>
              <a:t>Machines were very expensive</a:t>
            </a:r>
          </a:p>
          <a:p>
            <a:pPr lvl="1"/>
            <a:r>
              <a:rPr lang="en-US" sz="2000" dirty="0">
                <a:sym typeface="Symbol" pitchFamily="18" charset="2"/>
              </a:rPr>
              <a:t>Wasting time was not acceptable. </a:t>
            </a:r>
          </a:p>
          <a:p>
            <a:r>
              <a:rPr lang="en-US" sz="2400" dirty="0">
                <a:sym typeface="Symbol" pitchFamily="18" charset="2"/>
              </a:rPr>
              <a:t>To improve usage, the concept of  batch OS was developed.</a:t>
            </a:r>
          </a:p>
          <a:p>
            <a:r>
              <a:rPr lang="en-US" sz="2400" dirty="0">
                <a:sym typeface="Symbol" pitchFamily="18" charset="2"/>
              </a:rPr>
              <a:t>The main idea is the use of software known as monitor.</a:t>
            </a:r>
          </a:p>
          <a:p>
            <a:pPr lvl="1"/>
            <a:r>
              <a:rPr lang="en-US" sz="2000" dirty="0">
                <a:sym typeface="Symbol" pitchFamily="18" charset="2"/>
              </a:rPr>
              <a:t>The user no longer has access to machine.</a:t>
            </a:r>
          </a:p>
          <a:p>
            <a:r>
              <a:rPr lang="en-US" sz="2400" dirty="0">
                <a:sym typeface="Symbol" pitchFamily="18" charset="2"/>
              </a:rPr>
              <a:t>The user submits the job (tape)  to the operator. </a:t>
            </a:r>
            <a:endParaRPr lang="en-US" dirty="0">
              <a:sym typeface="Symbol" pitchFamily="18" charset="2"/>
            </a:endParaRPr>
          </a:p>
          <a:p>
            <a:r>
              <a:rPr lang="en-US" sz="2400" dirty="0">
                <a:sym typeface="Symbol" pitchFamily="18" charset="2"/>
              </a:rPr>
              <a:t>The operator batches the jobs together sequentially, places entire batch as an input  device for use by the computer.</a:t>
            </a:r>
          </a:p>
          <a:p>
            <a:pPr marL="0" indent="0">
              <a:buNone/>
            </a:pPr>
            <a:endParaRPr lang="en-US" dirty="0"/>
          </a:p>
        </p:txBody>
      </p:sp>
    </p:spTree>
    <p:extLst>
      <p:ext uri="{BB962C8B-B14F-4D97-AF65-F5344CB8AC3E}">
        <p14:creationId xmlns:p14="http://schemas.microsoft.com/office/powerpoint/2010/main" val="35070691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sp>
        <p:nvSpPr>
          <p:cNvPr id="3" name="Content Placeholder 2"/>
          <p:cNvSpPr>
            <a:spLocks noGrp="1"/>
          </p:cNvSpPr>
          <p:nvPr>
            <p:ph idx="1"/>
          </p:nvPr>
        </p:nvSpPr>
        <p:spPr/>
        <p:txBody>
          <a:bodyPr>
            <a:normAutofit fontScale="92500" lnSpcReduction="10000"/>
          </a:bodyPr>
          <a:lstStyle/>
          <a:p>
            <a:pPr algn="just"/>
            <a:r>
              <a:rPr lang="en-US" sz="2400" dirty="0">
                <a:ea typeface="ＭＳ Ｐゴシック" pitchFamily="34" charset="-128"/>
              </a:rPr>
              <a:t>Important principle, performed at many levels in a computer (in hardware, operating system, software)</a:t>
            </a:r>
          </a:p>
          <a:p>
            <a:pPr algn="just"/>
            <a:endParaRPr lang="en-US" sz="2400" dirty="0">
              <a:ea typeface="ＭＳ Ｐゴシック" pitchFamily="34" charset="-128"/>
            </a:endParaRPr>
          </a:p>
          <a:p>
            <a:pPr algn="just"/>
            <a:r>
              <a:rPr lang="en-US" sz="2400" dirty="0">
                <a:ea typeface="ＭＳ Ｐゴシック" pitchFamily="34" charset="-128"/>
              </a:rPr>
              <a:t>Information in use copied from slower to faster storage temporarily</a:t>
            </a:r>
          </a:p>
          <a:p>
            <a:pPr algn="just"/>
            <a:endParaRPr lang="en-US" sz="2400" dirty="0">
              <a:ea typeface="ＭＳ Ｐゴシック" pitchFamily="34" charset="-128"/>
            </a:endParaRPr>
          </a:p>
          <a:p>
            <a:pPr algn="just"/>
            <a:r>
              <a:rPr lang="en-US" sz="2400" dirty="0">
                <a:ea typeface="ＭＳ Ｐゴシック" pitchFamily="34" charset="-128"/>
              </a:rPr>
              <a:t>Faster storage (cache) checked first to determine if information is there</a:t>
            </a:r>
          </a:p>
          <a:p>
            <a:pPr lvl="1" algn="just"/>
            <a:r>
              <a:rPr lang="en-US" sz="2200" dirty="0">
                <a:ea typeface="ＭＳ Ｐゴシック" pitchFamily="34" charset="-128"/>
              </a:rPr>
              <a:t>If it is, information used directly from the cache (fast)</a:t>
            </a:r>
          </a:p>
          <a:p>
            <a:pPr lvl="1" algn="just"/>
            <a:r>
              <a:rPr lang="en-US" sz="2200" dirty="0">
                <a:ea typeface="ＭＳ Ｐゴシック" pitchFamily="34" charset="-128"/>
              </a:rPr>
              <a:t>If not, data copied to cache and used there</a:t>
            </a:r>
          </a:p>
          <a:p>
            <a:pPr lvl="1" algn="just"/>
            <a:endParaRPr lang="en-US" dirty="0">
              <a:ea typeface="ＭＳ Ｐゴシック" pitchFamily="34" charset="-128"/>
            </a:endParaRPr>
          </a:p>
          <a:p>
            <a:pPr algn="just"/>
            <a:r>
              <a:rPr lang="en-US" sz="2400" dirty="0">
                <a:ea typeface="ＭＳ Ｐゴシック" pitchFamily="34" charset="-128"/>
              </a:rPr>
              <a:t>Cache smaller than storage being cached</a:t>
            </a:r>
          </a:p>
          <a:p>
            <a:pPr lvl="1" algn="just"/>
            <a:r>
              <a:rPr lang="en-US" sz="2200" dirty="0">
                <a:ea typeface="ＭＳ Ｐゴシック" pitchFamily="34" charset="-128"/>
              </a:rPr>
              <a:t>Cache management important design problem</a:t>
            </a:r>
          </a:p>
          <a:p>
            <a:pPr lvl="1" algn="just"/>
            <a:r>
              <a:rPr lang="en-US" sz="2200" dirty="0">
                <a:ea typeface="ＭＳ Ｐゴシック" pitchFamily="34" charset="-128"/>
              </a:rPr>
              <a:t>Cache size and replacement policy</a:t>
            </a:r>
          </a:p>
          <a:p>
            <a:pPr algn="just">
              <a:buFont typeface="Monotype Sorts" charset="2"/>
              <a:buNone/>
            </a:pPr>
            <a:endParaRPr lang="en-US" sz="2400" dirty="0">
              <a:ea typeface="ＭＳ Ｐゴシック" pitchFamily="34" charset="-128"/>
            </a:endParaRPr>
          </a:p>
          <a:p>
            <a:endParaRPr lang="en-US" sz="2000" dirty="0"/>
          </a:p>
        </p:txBody>
      </p:sp>
    </p:spTree>
    <p:extLst>
      <p:ext uri="{BB962C8B-B14F-4D97-AF65-F5344CB8AC3E}">
        <p14:creationId xmlns:p14="http://schemas.microsoft.com/office/powerpoint/2010/main" val="24149753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I/O Interface</a:t>
            </a:r>
          </a:p>
        </p:txBody>
      </p:sp>
      <p:sp>
        <p:nvSpPr>
          <p:cNvPr id="3" name="Content Placeholder 2"/>
          <p:cNvSpPr>
            <a:spLocks noGrp="1"/>
          </p:cNvSpPr>
          <p:nvPr>
            <p:ph idx="1"/>
          </p:nvPr>
        </p:nvSpPr>
        <p:spPr/>
        <p:txBody>
          <a:bodyPr/>
          <a:lstStyle/>
          <a:p>
            <a:endParaRPr lang="en-US"/>
          </a:p>
        </p:txBody>
      </p:sp>
      <p:pic>
        <p:nvPicPr>
          <p:cNvPr id="4" name="Content Placeholder 3" descr="13_06_Kernel_IO_Structure.jpg"/>
          <p:cNvPicPr>
            <a:picLocks noGrp="1" noChangeAspect="1"/>
          </p:cNvPicPr>
          <p:nvPr/>
        </p:nvPicPr>
        <p:blipFill>
          <a:blip r:embed="rId2">
            <a:duotone>
              <a:schemeClr val="accent2">
                <a:shade val="45000"/>
                <a:satMod val="135000"/>
              </a:schemeClr>
              <a:prstClr val="white"/>
            </a:duotone>
          </a:blip>
          <a:stretch>
            <a:fillRect/>
          </a:stretch>
        </p:blipFill>
        <p:spPr>
          <a:xfrm>
            <a:off x="2313092" y="1757188"/>
            <a:ext cx="7383308" cy="4624140"/>
          </a:xfrm>
          <a:prstGeom prst="rect">
            <a:avLst/>
          </a:prstGeom>
        </p:spPr>
      </p:pic>
    </p:spTree>
    <p:extLst>
      <p:ext uri="{BB962C8B-B14F-4D97-AF65-F5344CB8AC3E}">
        <p14:creationId xmlns:p14="http://schemas.microsoft.com/office/powerpoint/2010/main" val="21381209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I/O Interface</a:t>
            </a:r>
          </a:p>
        </p:txBody>
      </p:sp>
      <p:sp>
        <p:nvSpPr>
          <p:cNvPr id="3" name="Content Placeholder 2"/>
          <p:cNvSpPr>
            <a:spLocks noGrp="1"/>
          </p:cNvSpPr>
          <p:nvPr>
            <p:ph idx="1"/>
          </p:nvPr>
        </p:nvSpPr>
        <p:spPr/>
        <p:txBody>
          <a:bodyPr>
            <a:normAutofit/>
          </a:bodyPr>
          <a:lstStyle/>
          <a:p>
            <a:r>
              <a:rPr lang="en-US" sz="2400" b="1" dirty="0"/>
              <a:t>Block and Character Devices</a:t>
            </a:r>
          </a:p>
          <a:p>
            <a:pPr lvl="1"/>
            <a:r>
              <a:rPr lang="en-US" sz="2000" dirty="0"/>
              <a:t>Block : HDD Filesystems </a:t>
            </a:r>
            <a:r>
              <a:rPr lang="en-US" sz="2000" dirty="0" err="1"/>
              <a:t>etc</a:t>
            </a:r>
            <a:endParaRPr lang="en-US" sz="2000" dirty="0"/>
          </a:p>
          <a:p>
            <a:pPr lvl="1"/>
            <a:r>
              <a:rPr lang="en-US" sz="2000" dirty="0"/>
              <a:t>Character : Any guesses ??</a:t>
            </a:r>
          </a:p>
          <a:p>
            <a:endParaRPr lang="en-US" sz="2400" b="1" dirty="0"/>
          </a:p>
          <a:p>
            <a:r>
              <a:rPr lang="en-US" sz="2400" b="1" dirty="0"/>
              <a:t>Network Devices</a:t>
            </a:r>
          </a:p>
          <a:p>
            <a:pPr lvl="1"/>
            <a:r>
              <a:rPr lang="en-US" sz="2000" dirty="0"/>
              <a:t>Socket Interfaces</a:t>
            </a:r>
          </a:p>
          <a:p>
            <a:endParaRPr lang="en-US" sz="2400" b="1" dirty="0"/>
          </a:p>
          <a:p>
            <a:r>
              <a:rPr lang="en-US" sz="2400" b="1" dirty="0"/>
              <a:t>Clocks and Timers</a:t>
            </a:r>
          </a:p>
          <a:p>
            <a:pPr lvl="1"/>
            <a:r>
              <a:rPr lang="en-US" sz="2000" dirty="0"/>
              <a:t>PIT: Programmable interrupt Timer</a:t>
            </a:r>
            <a:endParaRPr lang="en-US" dirty="0"/>
          </a:p>
          <a:p>
            <a:endParaRPr lang="en-US" dirty="0"/>
          </a:p>
        </p:txBody>
      </p:sp>
    </p:spTree>
    <p:extLst>
      <p:ext uri="{BB962C8B-B14F-4D97-AF65-F5344CB8AC3E}">
        <p14:creationId xmlns:p14="http://schemas.microsoft.com/office/powerpoint/2010/main" val="31448601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I/O</a:t>
            </a:r>
          </a:p>
        </p:txBody>
      </p:sp>
      <p:sp>
        <p:nvSpPr>
          <p:cNvPr id="3" name="Content Placeholder 2"/>
          <p:cNvSpPr>
            <a:spLocks noGrp="1"/>
          </p:cNvSpPr>
          <p:nvPr>
            <p:ph idx="1"/>
          </p:nvPr>
        </p:nvSpPr>
        <p:spPr/>
        <p:txBody>
          <a:bodyPr>
            <a:normAutofit/>
          </a:bodyPr>
          <a:lstStyle/>
          <a:p>
            <a:pPr algn="just"/>
            <a:r>
              <a:rPr lang="en-US" sz="2400" dirty="0"/>
              <a:t>Blocking or non-blocking I/O</a:t>
            </a:r>
          </a:p>
          <a:p>
            <a:pPr lvl="1" algn="just">
              <a:spcAft>
                <a:spcPts val="600"/>
              </a:spcAft>
            </a:pPr>
            <a:r>
              <a:rPr lang="en-US" sz="2200" dirty="0"/>
              <a:t>With </a:t>
            </a:r>
            <a:r>
              <a:rPr lang="en-US" sz="2200" b="1" i="1" dirty="0"/>
              <a:t>blocking I/O</a:t>
            </a:r>
            <a:r>
              <a:rPr lang="en-US" sz="2200" dirty="0"/>
              <a:t> a process is moved to the wait queue when an I/O request is made, and moved back to the ready queue when the request completes</a:t>
            </a:r>
          </a:p>
          <a:p>
            <a:pPr lvl="1" algn="just">
              <a:spcAft>
                <a:spcPts val="600"/>
              </a:spcAft>
            </a:pPr>
            <a:r>
              <a:rPr lang="en-US" sz="2200" dirty="0"/>
              <a:t>With </a:t>
            </a:r>
            <a:r>
              <a:rPr lang="en-US" sz="2200" b="1" i="1" dirty="0"/>
              <a:t>non-blocking I/O</a:t>
            </a:r>
            <a:r>
              <a:rPr lang="en-US" sz="2200" dirty="0"/>
              <a:t> the I/O request returns immediately, whether the requested I/O operation has ( completely ) occurred or not</a:t>
            </a:r>
          </a:p>
          <a:p>
            <a:pPr lvl="1" algn="just">
              <a:spcAft>
                <a:spcPts val="600"/>
              </a:spcAft>
            </a:pPr>
            <a:r>
              <a:rPr lang="en-US" sz="2200" b="1" i="1" dirty="0"/>
              <a:t>Asynchronous I/O, </a:t>
            </a:r>
            <a:r>
              <a:rPr lang="en-US" sz="2200" dirty="0"/>
              <a:t>in which the I/O request returns immediately allowing the process to continue on with other tasks, and then the process is notified when data becomes available</a:t>
            </a:r>
          </a:p>
          <a:p>
            <a:endParaRPr lang="en-US" dirty="0"/>
          </a:p>
        </p:txBody>
      </p:sp>
    </p:spTree>
    <p:extLst>
      <p:ext uri="{BB962C8B-B14F-4D97-AF65-F5344CB8AC3E}">
        <p14:creationId xmlns:p14="http://schemas.microsoft.com/office/powerpoint/2010/main" val="35151143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I/O handling</a:t>
            </a:r>
          </a:p>
        </p:txBody>
      </p:sp>
      <p:sp>
        <p:nvSpPr>
          <p:cNvPr id="3" name="Content Placeholder 2"/>
          <p:cNvSpPr>
            <a:spLocks noGrp="1"/>
          </p:cNvSpPr>
          <p:nvPr>
            <p:ph idx="1"/>
          </p:nvPr>
        </p:nvSpPr>
        <p:spPr/>
        <p:txBody>
          <a:bodyPr/>
          <a:lstStyle/>
          <a:p>
            <a:r>
              <a:rPr lang="en-US" sz="2400" b="1" dirty="0"/>
              <a:t>I/O Scheduling</a:t>
            </a:r>
          </a:p>
          <a:p>
            <a:r>
              <a:rPr lang="en-US" sz="2400" b="1" dirty="0"/>
              <a:t>Buffering</a:t>
            </a:r>
          </a:p>
          <a:p>
            <a:r>
              <a:rPr lang="en-US" sz="2400" b="1" dirty="0"/>
              <a:t>Caching</a:t>
            </a:r>
          </a:p>
          <a:p>
            <a:r>
              <a:rPr lang="en-US" sz="2400" b="1" dirty="0"/>
              <a:t>Spooling and Device Reservation</a:t>
            </a:r>
          </a:p>
          <a:p>
            <a:pPr lvl="1"/>
            <a:r>
              <a:rPr lang="en-US" sz="2000" dirty="0"/>
              <a:t>SPOOL : </a:t>
            </a:r>
            <a:r>
              <a:rPr lang="en-US" sz="2000" b="1" i="1" dirty="0"/>
              <a:t>Simultaneous Peripheral Operations On-Line </a:t>
            </a:r>
          </a:p>
          <a:p>
            <a:r>
              <a:rPr lang="en-US" sz="2400" b="1" dirty="0"/>
              <a:t>Error Handling</a:t>
            </a:r>
          </a:p>
          <a:p>
            <a:r>
              <a:rPr lang="en-US" sz="2400" b="1" dirty="0"/>
              <a:t>I/O Protection</a:t>
            </a:r>
          </a:p>
          <a:p>
            <a:endParaRPr lang="en-US" dirty="0"/>
          </a:p>
          <a:p>
            <a:endParaRPr lang="en-US" dirty="0"/>
          </a:p>
        </p:txBody>
      </p:sp>
    </p:spTree>
    <p:extLst>
      <p:ext uri="{BB962C8B-B14F-4D97-AF65-F5344CB8AC3E}">
        <p14:creationId xmlns:p14="http://schemas.microsoft.com/office/powerpoint/2010/main" val="18249316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request and hardware</a:t>
            </a:r>
          </a:p>
        </p:txBody>
      </p:sp>
      <p:sp>
        <p:nvSpPr>
          <p:cNvPr id="3" name="Content Placeholder 2"/>
          <p:cNvSpPr>
            <a:spLocks noGrp="1"/>
          </p:cNvSpPr>
          <p:nvPr>
            <p:ph idx="1"/>
          </p:nvPr>
        </p:nvSpPr>
        <p:spPr/>
        <p:txBody>
          <a:bodyPr>
            <a:noAutofit/>
          </a:bodyPr>
          <a:lstStyle/>
          <a:p>
            <a:pPr algn="just"/>
            <a:r>
              <a:rPr lang="en-US" sz="1800" dirty="0"/>
              <a:t>Users request data using file names, which must ultimately be mapped to specific blocks of data from a specific device managed by a specific device driver.</a:t>
            </a:r>
          </a:p>
          <a:p>
            <a:pPr lvl="1" algn="just"/>
            <a:r>
              <a:rPr lang="en-US" sz="1600" dirty="0"/>
              <a:t>DOS uses the colon separator to specify a particular device ( e.g. C:, LPT:, etc. )</a:t>
            </a:r>
          </a:p>
          <a:p>
            <a:pPr lvl="1" algn="just"/>
            <a:r>
              <a:rPr lang="en-US" sz="1600" dirty="0"/>
              <a:t>UNIX uses a </a:t>
            </a:r>
            <a:r>
              <a:rPr lang="en-US" sz="1600" b="1" i="1" dirty="0"/>
              <a:t>mount table</a:t>
            </a:r>
            <a:r>
              <a:rPr lang="en-US" sz="1600" dirty="0"/>
              <a:t> to map filename prefixes ( e.g. /</a:t>
            </a:r>
            <a:r>
              <a:rPr lang="en-US" sz="1600" dirty="0" err="1"/>
              <a:t>usr</a:t>
            </a:r>
            <a:r>
              <a:rPr lang="en-US" sz="1600" dirty="0"/>
              <a:t> ) to specific mounted devices. </a:t>
            </a:r>
          </a:p>
          <a:p>
            <a:pPr algn="just"/>
            <a:r>
              <a:rPr lang="en-US" sz="1800" dirty="0"/>
              <a:t>UNIX uses special </a:t>
            </a:r>
            <a:r>
              <a:rPr lang="en-US" sz="1800" b="1" i="1" dirty="0"/>
              <a:t>device files,</a:t>
            </a:r>
            <a:r>
              <a:rPr lang="en-US" sz="1800" dirty="0"/>
              <a:t> usually located in /dev, to represent and access physical devices directly.</a:t>
            </a:r>
          </a:p>
          <a:p>
            <a:pPr lvl="1" algn="just"/>
            <a:r>
              <a:rPr lang="en-US" sz="1600" dirty="0"/>
              <a:t>Each device file has a major and minor number associated with it, stored and displayed where the file size would normally go.</a:t>
            </a:r>
          </a:p>
          <a:p>
            <a:pPr lvl="1" algn="just"/>
            <a:r>
              <a:rPr lang="en-US" sz="1600" dirty="0"/>
              <a:t>The major number is an index into a table of device drivers, and indicates which device driver handles this device. ( E.g. the disk drive handler. )</a:t>
            </a:r>
          </a:p>
          <a:p>
            <a:pPr lvl="1" algn="just"/>
            <a:r>
              <a:rPr lang="en-US" sz="1600" dirty="0"/>
              <a:t>The minor number is a parameter passed to the device driver, and indicates which specific device is to be accessed, out of the many which may be handled by a particular device driver. ( e.g. a particular disk drive or partition. )</a:t>
            </a:r>
          </a:p>
          <a:p>
            <a:pPr algn="just"/>
            <a:r>
              <a:rPr lang="en-US" sz="1800" dirty="0"/>
              <a:t>A series of lookup tables and mappings makes the access of different devices flexible, and somewhat transparent to users.</a:t>
            </a:r>
          </a:p>
          <a:p>
            <a:pPr algn="just"/>
            <a:endParaRPr lang="en-US" sz="1800" dirty="0"/>
          </a:p>
        </p:txBody>
      </p:sp>
    </p:spTree>
    <p:extLst>
      <p:ext uri="{BB962C8B-B14F-4D97-AF65-F5344CB8AC3E}">
        <p14:creationId xmlns:p14="http://schemas.microsoft.com/office/powerpoint/2010/main" val="40320061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Streams</a:t>
            </a:r>
          </a:p>
        </p:txBody>
      </p:sp>
      <p:sp>
        <p:nvSpPr>
          <p:cNvPr id="3" name="Content Placeholder 2"/>
          <p:cNvSpPr>
            <a:spLocks noGrp="1"/>
          </p:cNvSpPr>
          <p:nvPr>
            <p:ph idx="1"/>
          </p:nvPr>
        </p:nvSpPr>
        <p:spPr/>
        <p:txBody>
          <a:bodyPr>
            <a:normAutofit lnSpcReduction="10000"/>
          </a:bodyPr>
          <a:lstStyle/>
          <a:p>
            <a:pPr algn="just"/>
            <a:r>
              <a:rPr lang="en-US" sz="2000" dirty="0"/>
              <a:t>The </a:t>
            </a:r>
            <a:r>
              <a:rPr lang="en-US" sz="2000" b="1" i="1" dirty="0"/>
              <a:t>streams</a:t>
            </a:r>
            <a:r>
              <a:rPr lang="en-US" sz="2000" dirty="0"/>
              <a:t> mechanism in UNIX provides a bi-directional pipeline between a user process and a device driver, onto which additional modules can be added.</a:t>
            </a:r>
          </a:p>
          <a:p>
            <a:pPr lvl="1" algn="just"/>
            <a:r>
              <a:rPr lang="en-US" sz="1600" dirty="0"/>
              <a:t>The user process interacts with the </a:t>
            </a:r>
            <a:r>
              <a:rPr lang="en-US" sz="1600" b="1" i="1" dirty="0"/>
              <a:t>stream head.</a:t>
            </a:r>
            <a:endParaRPr lang="en-US" sz="1600" dirty="0"/>
          </a:p>
          <a:p>
            <a:pPr lvl="1" algn="just"/>
            <a:r>
              <a:rPr lang="en-US" sz="1600" dirty="0"/>
              <a:t>The device driver interacts with the </a:t>
            </a:r>
            <a:r>
              <a:rPr lang="en-US" sz="1600" b="1" i="1" dirty="0"/>
              <a:t>device end.</a:t>
            </a:r>
            <a:endParaRPr lang="en-US" sz="1600" dirty="0"/>
          </a:p>
          <a:p>
            <a:pPr lvl="1" algn="just"/>
            <a:r>
              <a:rPr lang="en-US" sz="1600" dirty="0"/>
              <a:t>Zero or more </a:t>
            </a:r>
            <a:r>
              <a:rPr lang="en-US" sz="1600" b="1" i="1" dirty="0"/>
              <a:t>stream modules</a:t>
            </a:r>
            <a:r>
              <a:rPr lang="en-US" sz="1600" dirty="0"/>
              <a:t> can be pushed onto the stream, using </a:t>
            </a:r>
            <a:r>
              <a:rPr lang="en-US" sz="1600" dirty="0" err="1"/>
              <a:t>ioctl</a:t>
            </a:r>
            <a:r>
              <a:rPr lang="en-US" sz="1600" dirty="0"/>
              <a:t>( ). These modules may filter and/or modify the data as it passes through the stream.</a:t>
            </a:r>
          </a:p>
          <a:p>
            <a:pPr lvl="1" algn="just"/>
            <a:r>
              <a:rPr lang="en-US" sz="1600" dirty="0"/>
              <a:t>Each module has a </a:t>
            </a:r>
            <a:r>
              <a:rPr lang="en-US" sz="1600" b="1" i="1" dirty="0"/>
              <a:t>read queue</a:t>
            </a:r>
            <a:r>
              <a:rPr lang="en-US" sz="1600" dirty="0"/>
              <a:t> and a </a:t>
            </a:r>
            <a:r>
              <a:rPr lang="en-US" sz="1600" b="1" i="1" dirty="0"/>
              <a:t>write queue.</a:t>
            </a:r>
            <a:endParaRPr lang="en-US" sz="1600" dirty="0"/>
          </a:p>
          <a:p>
            <a:pPr algn="just"/>
            <a:r>
              <a:rPr lang="en-US" sz="2000" b="1" i="1" dirty="0"/>
              <a:t>Flow control</a:t>
            </a:r>
            <a:r>
              <a:rPr lang="en-US" sz="2000" dirty="0"/>
              <a:t> can be optionally supported, in which case each module will buffer data until the adjacent module is ready to receive it</a:t>
            </a:r>
          </a:p>
          <a:p>
            <a:pPr algn="just"/>
            <a:r>
              <a:rPr lang="en-US" sz="2000" dirty="0"/>
              <a:t>Streams I/O is </a:t>
            </a:r>
            <a:r>
              <a:rPr lang="en-US" sz="2000" b="1" dirty="0"/>
              <a:t>asynchronous</a:t>
            </a:r>
            <a:r>
              <a:rPr lang="en-US" sz="2000" dirty="0"/>
              <a:t>, except for the interface between the user process and the stream head.</a:t>
            </a:r>
          </a:p>
          <a:p>
            <a:pPr algn="just"/>
            <a:r>
              <a:rPr lang="en-US" sz="2000" dirty="0"/>
              <a:t>The device driver </a:t>
            </a:r>
            <a:r>
              <a:rPr lang="en-US" sz="2000" b="1" dirty="0"/>
              <a:t>must</a:t>
            </a:r>
            <a:r>
              <a:rPr lang="en-US" sz="2000" dirty="0"/>
              <a:t> respond to interrupts from its device - If the adjacent module is not prepared to accept data and the device driver's buffers are all full, then data is typically dropped.</a:t>
            </a:r>
          </a:p>
          <a:p>
            <a:pPr algn="just"/>
            <a:r>
              <a:rPr lang="en-US" sz="2000" dirty="0"/>
              <a:t>Streams are widely used in UNIX, and are the preferred approach for device drivers.</a:t>
            </a:r>
          </a:p>
          <a:p>
            <a:pPr algn="just"/>
            <a:endParaRPr lang="en-US" sz="1800" dirty="0"/>
          </a:p>
        </p:txBody>
      </p:sp>
    </p:spTree>
    <p:extLst>
      <p:ext uri="{BB962C8B-B14F-4D97-AF65-F5344CB8AC3E}">
        <p14:creationId xmlns:p14="http://schemas.microsoft.com/office/powerpoint/2010/main" val="37827494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7768" y="1352919"/>
            <a:ext cx="5017170" cy="5229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Unix Streams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635568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Services</a:t>
            </a:r>
          </a:p>
        </p:txBody>
      </p:sp>
      <p:sp>
        <p:nvSpPr>
          <p:cNvPr id="3" name="Content Placeholder 2"/>
          <p:cNvSpPr>
            <a:spLocks noGrp="1"/>
          </p:cNvSpPr>
          <p:nvPr>
            <p:ph idx="1"/>
          </p:nvPr>
        </p:nvSpPr>
        <p:spPr/>
        <p:txBody>
          <a:bodyPr/>
          <a:lstStyle/>
          <a:p>
            <a:r>
              <a:rPr lang="en-US" dirty="0"/>
              <a:t>OS Services</a:t>
            </a:r>
          </a:p>
          <a:p>
            <a:pPr lvl="1"/>
            <a:r>
              <a:rPr lang="en-US" dirty="0"/>
              <a:t>User Functions: (G/C)UI, Program execution, I/O, FS manipulation</a:t>
            </a:r>
          </a:p>
          <a:p>
            <a:pPr lvl="1"/>
            <a:r>
              <a:rPr lang="en-US" dirty="0"/>
              <a:t>Process Communication, Error Detection, Resource allocation accounting, protection and security</a:t>
            </a:r>
          </a:p>
          <a:p>
            <a:r>
              <a:rPr lang="en-US" dirty="0"/>
              <a:t>User level Services</a:t>
            </a:r>
          </a:p>
          <a:p>
            <a:pPr lvl="1"/>
            <a:r>
              <a:rPr lang="en-US" dirty="0"/>
              <a:t>GUI/CLI</a:t>
            </a:r>
          </a:p>
          <a:p>
            <a:endParaRPr lang="en-US" dirty="0"/>
          </a:p>
        </p:txBody>
      </p:sp>
    </p:spTree>
    <p:extLst>
      <p:ext uri="{BB962C8B-B14F-4D97-AF65-F5344CB8AC3E}">
        <p14:creationId xmlns:p14="http://schemas.microsoft.com/office/powerpoint/2010/main" val="30062465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View of Operating System Services</a:t>
            </a:r>
          </a:p>
        </p:txBody>
      </p:sp>
      <p:pic>
        <p:nvPicPr>
          <p:cNvPr id="4" name="Content Placeholder 3" descr="2"/>
          <p:cNvPicPr>
            <a:picLocks noGrp="1" noChangeAspect="1" noChangeArrowheads="1"/>
          </p:cNvPicPr>
          <p:nvPr>
            <p:ph idx="1"/>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rcRect/>
          <a:stretch>
            <a:fillRect/>
          </a:stretch>
        </p:blipFill>
        <p:spPr bwMode="auto">
          <a:xfrm>
            <a:off x="1271465" y="1628801"/>
            <a:ext cx="9715823" cy="4850693"/>
          </a:xfrm>
          <a:prstGeom prst="rect">
            <a:avLst/>
          </a:prstGeom>
          <a:noFill/>
          <a:ln w="9525">
            <a:noFill/>
            <a:miter lim="800000"/>
            <a:headEnd/>
            <a:tailEnd/>
          </a:ln>
        </p:spPr>
      </p:pic>
    </p:spTree>
    <p:extLst>
      <p:ext uri="{BB962C8B-B14F-4D97-AF65-F5344CB8AC3E}">
        <p14:creationId xmlns:p14="http://schemas.microsoft.com/office/powerpoint/2010/main" val="3150056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Batch System</a:t>
            </a:r>
          </a:p>
        </p:txBody>
      </p:sp>
      <p:sp>
        <p:nvSpPr>
          <p:cNvPr id="3" name="Content Placeholder 2"/>
          <p:cNvSpPr>
            <a:spLocks noGrp="1"/>
          </p:cNvSpPr>
          <p:nvPr>
            <p:ph idx="1"/>
          </p:nvPr>
        </p:nvSpPr>
        <p:spPr/>
        <p:txBody>
          <a:bodyPr>
            <a:normAutofit/>
          </a:bodyPr>
          <a:lstStyle/>
          <a:p>
            <a:pPr>
              <a:lnSpc>
                <a:spcPct val="80000"/>
              </a:lnSpc>
            </a:pPr>
            <a:r>
              <a:rPr lang="en-US" sz="2400" dirty="0">
                <a:sym typeface="Symbol" pitchFamily="18" charset="2"/>
              </a:rPr>
              <a:t>The batch OS is simply a program. </a:t>
            </a:r>
          </a:p>
          <a:p>
            <a:pPr>
              <a:lnSpc>
                <a:spcPct val="80000"/>
              </a:lnSpc>
            </a:pPr>
            <a:endParaRPr lang="en-US" sz="2400" dirty="0">
              <a:sym typeface="Symbol" pitchFamily="18" charset="2"/>
            </a:endParaRPr>
          </a:p>
          <a:p>
            <a:pPr>
              <a:lnSpc>
                <a:spcPct val="80000"/>
              </a:lnSpc>
            </a:pPr>
            <a:r>
              <a:rPr lang="en-US" sz="2400" dirty="0">
                <a:sym typeface="Symbol" pitchFamily="18" charset="2"/>
              </a:rPr>
              <a:t>It relies on the ability of  the processor to fetch instructions from various portions of main memory to seize and relinquish control.</a:t>
            </a:r>
          </a:p>
          <a:p>
            <a:pPr>
              <a:lnSpc>
                <a:spcPct val="80000"/>
              </a:lnSpc>
            </a:pPr>
            <a:endParaRPr lang="en-US" sz="2400" dirty="0">
              <a:sym typeface="Symbol" pitchFamily="18" charset="2"/>
            </a:endParaRPr>
          </a:p>
          <a:p>
            <a:pPr>
              <a:lnSpc>
                <a:spcPct val="80000"/>
              </a:lnSpc>
            </a:pPr>
            <a:r>
              <a:rPr lang="en-US" sz="2400" dirty="0">
                <a:sym typeface="Symbol" pitchFamily="18" charset="2"/>
              </a:rPr>
              <a:t>Hardware features: </a:t>
            </a:r>
          </a:p>
          <a:p>
            <a:pPr lvl="1">
              <a:lnSpc>
                <a:spcPct val="80000"/>
              </a:lnSpc>
            </a:pPr>
            <a:r>
              <a:rPr lang="en-US" sz="2000" b="1" dirty="0">
                <a:sym typeface="Symbol" pitchFamily="18" charset="2"/>
              </a:rPr>
              <a:t>Memory protection</a:t>
            </a:r>
            <a:r>
              <a:rPr lang="en-US" sz="2000" dirty="0">
                <a:sym typeface="Symbol" pitchFamily="18" charset="2"/>
              </a:rPr>
              <a:t>: While the user program is running, it must not alter the memory area containing the monitor.</a:t>
            </a:r>
          </a:p>
          <a:p>
            <a:pPr lvl="1">
              <a:lnSpc>
                <a:spcPct val="80000"/>
              </a:lnSpc>
            </a:pPr>
            <a:r>
              <a:rPr lang="en-US" sz="2000" dirty="0">
                <a:sym typeface="Symbol" pitchFamily="18" charset="2"/>
              </a:rPr>
              <a:t>If such is the case the processor hardware should detect the error and transfer control to monitor. </a:t>
            </a:r>
          </a:p>
          <a:p>
            <a:pPr lvl="1">
              <a:lnSpc>
                <a:spcPct val="80000"/>
              </a:lnSpc>
            </a:pPr>
            <a:r>
              <a:rPr lang="en-US" sz="2000" b="1" dirty="0">
                <a:sym typeface="Symbol" pitchFamily="18" charset="2"/>
              </a:rPr>
              <a:t>Timer:</a:t>
            </a:r>
            <a:r>
              <a:rPr lang="en-US" sz="2000" dirty="0">
                <a:sym typeface="Symbol" pitchFamily="18" charset="2"/>
              </a:rPr>
              <a:t> A timer is used to prevent the single job from monopolizing the system</a:t>
            </a:r>
          </a:p>
        </p:txBody>
      </p:sp>
    </p:spTree>
    <p:extLst>
      <p:ext uri="{BB962C8B-B14F-4D97-AF65-F5344CB8AC3E}">
        <p14:creationId xmlns:p14="http://schemas.microsoft.com/office/powerpoint/2010/main" val="12287215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Calls</a:t>
            </a:r>
          </a:p>
        </p:txBody>
      </p:sp>
      <p:sp>
        <p:nvSpPr>
          <p:cNvPr id="3" name="Content Placeholder 2"/>
          <p:cNvSpPr>
            <a:spLocks noGrp="1"/>
          </p:cNvSpPr>
          <p:nvPr>
            <p:ph idx="1"/>
          </p:nvPr>
        </p:nvSpPr>
        <p:spPr/>
        <p:txBody>
          <a:bodyPr>
            <a:normAutofit fontScale="92500" lnSpcReduction="10000"/>
          </a:bodyPr>
          <a:lstStyle/>
          <a:p>
            <a:pPr>
              <a:lnSpc>
                <a:spcPct val="90000"/>
              </a:lnSpc>
            </a:pPr>
            <a:r>
              <a:rPr lang="en-US" sz="2400" dirty="0"/>
              <a:t> The system calls are the instruction set of the OS virtual processor.</a:t>
            </a:r>
          </a:p>
          <a:p>
            <a:pPr>
              <a:lnSpc>
                <a:spcPct val="90000"/>
              </a:lnSpc>
            </a:pPr>
            <a:endParaRPr lang="en-US" sz="2400" dirty="0"/>
          </a:p>
          <a:p>
            <a:pPr>
              <a:lnSpc>
                <a:spcPct val="90000"/>
              </a:lnSpc>
            </a:pPr>
            <a:r>
              <a:rPr lang="en-US" sz="2400" dirty="0"/>
              <a:t>Programming interface to the services provided by the OS.</a:t>
            </a:r>
          </a:p>
          <a:p>
            <a:pPr>
              <a:lnSpc>
                <a:spcPct val="90000"/>
              </a:lnSpc>
            </a:pPr>
            <a:endParaRPr lang="en-US" sz="2400" dirty="0"/>
          </a:p>
          <a:p>
            <a:pPr>
              <a:lnSpc>
                <a:spcPct val="90000"/>
              </a:lnSpc>
            </a:pPr>
            <a:r>
              <a:rPr lang="en-US" sz="2400" dirty="0"/>
              <a:t>Typically written in a high-level language (C or C++).</a:t>
            </a:r>
          </a:p>
          <a:p>
            <a:pPr>
              <a:lnSpc>
                <a:spcPct val="90000"/>
              </a:lnSpc>
            </a:pPr>
            <a:endParaRPr lang="en-US" sz="2400" dirty="0"/>
          </a:p>
          <a:p>
            <a:pPr>
              <a:lnSpc>
                <a:spcPct val="90000"/>
              </a:lnSpc>
            </a:pPr>
            <a:r>
              <a:rPr lang="en-US" sz="2400" dirty="0"/>
              <a:t>Mostly accessed by programs via a high-level </a:t>
            </a:r>
            <a:r>
              <a:rPr lang="en-US" sz="2400" b="1" dirty="0"/>
              <a:t>Application Program Interface (API)</a:t>
            </a:r>
            <a:r>
              <a:rPr lang="en-US" sz="2400" dirty="0"/>
              <a:t> rather than direct system call use.</a:t>
            </a:r>
          </a:p>
          <a:p>
            <a:pPr>
              <a:lnSpc>
                <a:spcPct val="90000"/>
              </a:lnSpc>
            </a:pPr>
            <a:endParaRPr lang="en-US" sz="2400" dirty="0"/>
          </a:p>
          <a:p>
            <a:pPr>
              <a:lnSpc>
                <a:spcPct val="90000"/>
              </a:lnSpc>
            </a:pPr>
            <a:r>
              <a:rPr lang="en-US" sz="2400" dirty="0"/>
              <a:t>Three most common APIs are Win32 API for Windows, *POSIX API for POSIX-based systems (including virtually all versions of UNIX, Linux, and Mac OS X), and Java API for the Java virtual machine (JVM).</a:t>
            </a:r>
          </a:p>
        </p:txBody>
      </p:sp>
      <p:sp>
        <p:nvSpPr>
          <p:cNvPr id="4" name="Rectangle 3"/>
          <p:cNvSpPr/>
          <p:nvPr/>
        </p:nvSpPr>
        <p:spPr>
          <a:xfrm>
            <a:off x="1343472" y="6505600"/>
            <a:ext cx="3492944" cy="307777"/>
          </a:xfrm>
          <a:prstGeom prst="rect">
            <a:avLst/>
          </a:prstGeom>
        </p:spPr>
        <p:txBody>
          <a:bodyPr wrap="none">
            <a:spAutoFit/>
          </a:bodyPr>
          <a:lstStyle/>
          <a:p>
            <a:r>
              <a:rPr lang="en-US" sz="1400" dirty="0"/>
              <a:t>*Portable Operating System Interface (POSIX)</a:t>
            </a:r>
          </a:p>
        </p:txBody>
      </p:sp>
    </p:spTree>
    <p:extLst>
      <p:ext uri="{BB962C8B-B14F-4D97-AF65-F5344CB8AC3E}">
        <p14:creationId xmlns:p14="http://schemas.microsoft.com/office/powerpoint/2010/main" val="12207470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System Calls</a:t>
            </a:r>
          </a:p>
        </p:txBody>
      </p:sp>
      <p:sp>
        <p:nvSpPr>
          <p:cNvPr id="3" name="Content Placeholder 2"/>
          <p:cNvSpPr>
            <a:spLocks noGrp="1"/>
          </p:cNvSpPr>
          <p:nvPr>
            <p:ph idx="1"/>
          </p:nvPr>
        </p:nvSpPr>
        <p:spPr/>
        <p:txBody>
          <a:bodyPr/>
          <a:lstStyle/>
          <a:p>
            <a:r>
              <a:rPr lang="en-US" sz="2400" dirty="0"/>
              <a:t>System call sequence to copy the contents of one file to another file</a:t>
            </a:r>
          </a:p>
          <a:p>
            <a:endParaRPr lang="en-US" dirty="0"/>
          </a:p>
        </p:txBody>
      </p:sp>
      <p:pic>
        <p:nvPicPr>
          <p:cNvPr id="4" name="Picture 3"/>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rcRect/>
          <a:stretch>
            <a:fillRect/>
          </a:stretch>
        </p:blipFill>
        <p:spPr bwMode="auto">
          <a:xfrm>
            <a:off x="2855640" y="2276872"/>
            <a:ext cx="6450212" cy="4365104"/>
          </a:xfrm>
          <a:prstGeom prst="rect">
            <a:avLst/>
          </a:prstGeom>
          <a:noFill/>
          <a:ln w="9525">
            <a:noFill/>
            <a:miter lim="800000"/>
            <a:headEnd/>
            <a:tailEnd/>
          </a:ln>
        </p:spPr>
      </p:pic>
    </p:spTree>
    <p:extLst>
      <p:ext uri="{BB962C8B-B14F-4D97-AF65-F5344CB8AC3E}">
        <p14:creationId xmlns:p14="http://schemas.microsoft.com/office/powerpoint/2010/main" val="4073178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Standard API</a:t>
            </a:r>
          </a:p>
        </p:txBody>
      </p:sp>
      <p:sp>
        <p:nvSpPr>
          <p:cNvPr id="3" name="Content Placeholder 2"/>
          <p:cNvSpPr>
            <a:spLocks noGrp="1"/>
          </p:cNvSpPr>
          <p:nvPr>
            <p:ph idx="1"/>
          </p:nvPr>
        </p:nvSpPr>
        <p:spPr/>
        <p:txBody>
          <a:bodyPr>
            <a:noAutofit/>
          </a:bodyPr>
          <a:lstStyle/>
          <a:p>
            <a:pPr>
              <a:lnSpc>
                <a:spcPct val="90000"/>
              </a:lnSpc>
            </a:pPr>
            <a:r>
              <a:rPr lang="en-US" sz="2400" dirty="0"/>
              <a:t>Consider the </a:t>
            </a:r>
            <a:r>
              <a:rPr lang="en-US" sz="2400" dirty="0" err="1"/>
              <a:t>ReadFile</a:t>
            </a:r>
            <a:r>
              <a:rPr lang="en-US" sz="2400" dirty="0"/>
              <a:t>() function in the Win32 API—a function for reading from a file</a:t>
            </a:r>
            <a:br>
              <a:rPr lang="en-US" sz="2400" dirty="0"/>
            </a:br>
            <a:br>
              <a:rPr lang="en-US" sz="2400" dirty="0"/>
            </a:br>
            <a:br>
              <a:rPr lang="en-US" sz="2400" dirty="0"/>
            </a:br>
            <a:br>
              <a:rPr lang="en-US" sz="2400" dirty="0"/>
            </a:br>
            <a:endParaRPr lang="en-US" sz="2400" dirty="0"/>
          </a:p>
          <a:p>
            <a:pPr>
              <a:lnSpc>
                <a:spcPct val="90000"/>
              </a:lnSpc>
              <a:buFont typeface="Monotype Sorts" pitchFamily="2" charset="2"/>
              <a:buNone/>
            </a:pPr>
            <a:br>
              <a:rPr lang="en-US" sz="2400" dirty="0"/>
            </a:br>
            <a:br>
              <a:rPr lang="en-US" sz="2400" dirty="0"/>
            </a:br>
            <a:br>
              <a:rPr lang="en-US" sz="2400" dirty="0"/>
            </a:br>
            <a:r>
              <a:rPr lang="en-US" sz="2400" dirty="0"/>
              <a:t>A description of the parameters passed to </a:t>
            </a:r>
            <a:r>
              <a:rPr lang="en-US" sz="2400" dirty="0" err="1"/>
              <a:t>ReadFile</a:t>
            </a:r>
            <a:r>
              <a:rPr lang="en-US" sz="2400" dirty="0"/>
              <a:t>()</a:t>
            </a:r>
          </a:p>
          <a:p>
            <a:pPr lvl="1">
              <a:lnSpc>
                <a:spcPct val="90000"/>
              </a:lnSpc>
            </a:pPr>
            <a:r>
              <a:rPr lang="en-US" sz="1800" dirty="0"/>
              <a:t>HANDLE file—the file to be read</a:t>
            </a:r>
          </a:p>
          <a:p>
            <a:pPr lvl="1">
              <a:lnSpc>
                <a:spcPct val="90000"/>
              </a:lnSpc>
            </a:pPr>
            <a:r>
              <a:rPr lang="en-US" sz="1800" dirty="0"/>
              <a:t>LPVOID buffer—a buffer where the data will be read into and written from</a:t>
            </a:r>
          </a:p>
          <a:p>
            <a:pPr lvl="1">
              <a:lnSpc>
                <a:spcPct val="90000"/>
              </a:lnSpc>
            </a:pPr>
            <a:r>
              <a:rPr lang="en-US" sz="1800" dirty="0"/>
              <a:t>DWORD </a:t>
            </a:r>
            <a:r>
              <a:rPr lang="en-US" sz="1800" dirty="0" err="1"/>
              <a:t>bytesToRead</a:t>
            </a:r>
            <a:r>
              <a:rPr lang="en-US" sz="1800" dirty="0"/>
              <a:t>—the number of bytes to be read into the buffer</a:t>
            </a:r>
          </a:p>
          <a:p>
            <a:pPr lvl="1">
              <a:lnSpc>
                <a:spcPct val="90000"/>
              </a:lnSpc>
            </a:pPr>
            <a:r>
              <a:rPr lang="en-US" sz="1800" dirty="0"/>
              <a:t>LPDWORD </a:t>
            </a:r>
            <a:r>
              <a:rPr lang="en-US" sz="1800" dirty="0" err="1"/>
              <a:t>bytesRead</a:t>
            </a:r>
            <a:r>
              <a:rPr lang="en-US" sz="1800" dirty="0"/>
              <a:t>—the number of bytes read during the last read</a:t>
            </a:r>
          </a:p>
          <a:p>
            <a:pPr lvl="1">
              <a:lnSpc>
                <a:spcPct val="90000"/>
              </a:lnSpc>
            </a:pPr>
            <a:r>
              <a:rPr lang="en-US" sz="1800" dirty="0"/>
              <a:t>LPOVERLAPPED </a:t>
            </a:r>
            <a:r>
              <a:rPr lang="en-US" sz="1800" dirty="0" err="1"/>
              <a:t>ovl</a:t>
            </a:r>
            <a:r>
              <a:rPr lang="en-US" sz="1800" dirty="0"/>
              <a:t>—indicates if overlapped I/O is being used</a:t>
            </a:r>
          </a:p>
          <a:p>
            <a:pPr>
              <a:lnSpc>
                <a:spcPct val="90000"/>
              </a:lnSpc>
            </a:pPr>
            <a:endParaRPr lang="en-US" sz="2000" dirty="0"/>
          </a:p>
          <a:p>
            <a:endParaRPr lang="en-US" sz="3600" dirty="0"/>
          </a:p>
        </p:txBody>
      </p:sp>
      <p:pic>
        <p:nvPicPr>
          <p:cNvPr id="4" name="Picture 3"/>
          <p:cNvPicPr>
            <a:picLocks noChangeAspect="1" noChangeArrowheads="1"/>
          </p:cNvPicPr>
          <p:nvPr/>
        </p:nvPicPr>
        <p:blipFill>
          <a:blip r:embed="rId3"/>
          <a:srcRect l="1031" t="29628" r="1031" b="29379"/>
          <a:stretch>
            <a:fillRect/>
          </a:stretch>
        </p:blipFill>
        <p:spPr bwMode="auto">
          <a:xfrm>
            <a:off x="3035822" y="2252142"/>
            <a:ext cx="6732587" cy="2112963"/>
          </a:xfrm>
          <a:prstGeom prst="rect">
            <a:avLst/>
          </a:prstGeom>
          <a:noFill/>
          <a:ln w="38100" cmpd="dbl">
            <a:solidFill>
              <a:schemeClr val="bg1"/>
            </a:solidFill>
            <a:miter lim="800000"/>
            <a:headEnd/>
            <a:tailEnd/>
          </a:ln>
        </p:spPr>
      </p:pic>
    </p:spTree>
    <p:extLst>
      <p:ext uri="{BB962C8B-B14F-4D97-AF65-F5344CB8AC3E}">
        <p14:creationId xmlns:p14="http://schemas.microsoft.com/office/powerpoint/2010/main" val="456184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 Implementation</a:t>
            </a:r>
          </a:p>
        </p:txBody>
      </p:sp>
      <p:sp>
        <p:nvSpPr>
          <p:cNvPr id="3" name="Content Placeholder 2"/>
          <p:cNvSpPr>
            <a:spLocks noGrp="1"/>
          </p:cNvSpPr>
          <p:nvPr>
            <p:ph idx="1"/>
          </p:nvPr>
        </p:nvSpPr>
        <p:spPr/>
        <p:txBody>
          <a:bodyPr>
            <a:normAutofit lnSpcReduction="10000"/>
          </a:bodyPr>
          <a:lstStyle/>
          <a:p>
            <a:r>
              <a:rPr lang="en-US" sz="2400" dirty="0"/>
              <a:t>Typically, a number associated with each system call</a:t>
            </a:r>
          </a:p>
          <a:p>
            <a:pPr lvl="1"/>
            <a:r>
              <a:rPr lang="en-US" sz="2200" dirty="0"/>
              <a:t>System-call interface maintains a table indexed according to these numbers</a:t>
            </a:r>
          </a:p>
          <a:p>
            <a:pPr lvl="1"/>
            <a:endParaRPr lang="en-US" sz="600" dirty="0"/>
          </a:p>
          <a:p>
            <a:endParaRPr lang="en-US" sz="2400" dirty="0"/>
          </a:p>
          <a:p>
            <a:r>
              <a:rPr lang="en-US" sz="2400" dirty="0"/>
              <a:t>The system call interface invokes intended system call in OS kernel and returns status of the system call and any return values</a:t>
            </a:r>
          </a:p>
          <a:p>
            <a:endParaRPr lang="en-US" sz="800" dirty="0"/>
          </a:p>
          <a:p>
            <a:endParaRPr lang="en-US" sz="2400" dirty="0"/>
          </a:p>
          <a:p>
            <a:r>
              <a:rPr lang="en-US" sz="2400" dirty="0"/>
              <a:t>The caller need know nothing about how the system call is implemented</a:t>
            </a:r>
          </a:p>
          <a:p>
            <a:pPr lvl="1"/>
            <a:r>
              <a:rPr lang="en-US" sz="2200" dirty="0"/>
              <a:t>Just needs to obey API and understand what OS will do as a result call</a:t>
            </a:r>
          </a:p>
          <a:p>
            <a:pPr lvl="1"/>
            <a:r>
              <a:rPr lang="en-US" sz="2200" dirty="0"/>
              <a:t>Most details of  OS interface hidden from programmer by API  </a:t>
            </a:r>
          </a:p>
          <a:p>
            <a:pPr marL="1085850" lvl="2"/>
            <a:r>
              <a:rPr lang="en-US" dirty="0"/>
              <a:t>Managed by run-time support library (set of functions built into libraries included with compiler)</a:t>
            </a:r>
          </a:p>
          <a:p>
            <a:endParaRPr lang="en-US" sz="2400" dirty="0"/>
          </a:p>
        </p:txBody>
      </p:sp>
    </p:spTree>
    <p:extLst>
      <p:ext uri="{BB962C8B-B14F-4D97-AF65-F5344CB8AC3E}">
        <p14:creationId xmlns:p14="http://schemas.microsoft.com/office/powerpoint/2010/main" val="33520712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 System Call – OS Relationship</a:t>
            </a:r>
          </a:p>
        </p:txBody>
      </p:sp>
      <p:sp>
        <p:nvSpPr>
          <p:cNvPr id="3" name="Content Placeholder 2"/>
          <p:cNvSpPr>
            <a:spLocks noGrp="1"/>
          </p:cNvSpPr>
          <p:nvPr>
            <p:ph idx="1"/>
          </p:nvPr>
        </p:nvSpPr>
        <p:spPr/>
        <p:txBody>
          <a:bodyPr/>
          <a:lstStyle/>
          <a:p>
            <a:endParaRPr lang="en-US"/>
          </a:p>
        </p:txBody>
      </p:sp>
      <p:pic>
        <p:nvPicPr>
          <p:cNvPr id="4" name="Picture 3" descr="2"/>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2279577" y="1628800"/>
            <a:ext cx="7759019" cy="4752528"/>
          </a:xfrm>
          <a:prstGeom prst="rect">
            <a:avLst/>
          </a:prstGeom>
          <a:noFill/>
          <a:ln w="9525">
            <a:noFill/>
            <a:miter lim="800000"/>
            <a:headEnd/>
            <a:tailEnd/>
          </a:ln>
        </p:spPr>
      </p:pic>
    </p:spTree>
    <p:extLst>
      <p:ext uri="{BB962C8B-B14F-4D97-AF65-F5344CB8AC3E}">
        <p14:creationId xmlns:p14="http://schemas.microsoft.com/office/powerpoint/2010/main" val="27319008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C Library Example</a:t>
            </a:r>
          </a:p>
        </p:txBody>
      </p:sp>
      <p:sp>
        <p:nvSpPr>
          <p:cNvPr id="3" name="Content Placeholder 2"/>
          <p:cNvSpPr>
            <a:spLocks noGrp="1"/>
          </p:cNvSpPr>
          <p:nvPr>
            <p:ph idx="1"/>
          </p:nvPr>
        </p:nvSpPr>
        <p:spPr>
          <a:xfrm>
            <a:off x="1158240" y="1600202"/>
            <a:ext cx="3929648" cy="4525963"/>
          </a:xfrm>
        </p:spPr>
        <p:txBody>
          <a:bodyPr/>
          <a:lstStyle/>
          <a:p>
            <a:r>
              <a:rPr lang="en-US" sz="2400" dirty="0"/>
              <a:t>C program invoking </a:t>
            </a:r>
            <a:r>
              <a:rPr lang="en-US" sz="2400" dirty="0" err="1"/>
              <a:t>printf</a:t>
            </a:r>
            <a:r>
              <a:rPr lang="en-US" sz="2400" dirty="0"/>
              <a:t>() library call, which calls write() system call</a:t>
            </a:r>
          </a:p>
          <a:p>
            <a:endParaRPr lang="en-US" dirty="0"/>
          </a:p>
        </p:txBody>
      </p:sp>
      <p:pic>
        <p:nvPicPr>
          <p:cNvPr id="4" name="Picture 3"/>
          <p:cNvPicPr>
            <a:picLocks noChangeAspect="1" noChangeArrowheads="1"/>
          </p:cNvPicPr>
          <p:nvPr/>
        </p:nvPicPr>
        <p:blipFill>
          <a:blip r:embed="rId2"/>
          <a:srcRect l="18286" t="2666" r="17346" b="1784"/>
          <a:stretch>
            <a:fillRect/>
          </a:stretch>
        </p:blipFill>
        <p:spPr bwMode="auto">
          <a:xfrm>
            <a:off x="6096000" y="1555488"/>
            <a:ext cx="5184576" cy="5257888"/>
          </a:xfrm>
          <a:prstGeom prst="rect">
            <a:avLst/>
          </a:prstGeom>
          <a:noFill/>
          <a:ln w="38100" cmpd="dbl">
            <a:solidFill>
              <a:schemeClr val="bg1"/>
            </a:solidFill>
            <a:miter lim="800000"/>
            <a:headEnd/>
            <a:tailEnd/>
          </a:ln>
        </p:spPr>
      </p:pic>
    </p:spTree>
    <p:extLst>
      <p:ext uri="{BB962C8B-B14F-4D97-AF65-F5344CB8AC3E}">
        <p14:creationId xmlns:p14="http://schemas.microsoft.com/office/powerpoint/2010/main" val="20692444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 Parameter Passing</a:t>
            </a:r>
          </a:p>
        </p:txBody>
      </p:sp>
      <p:sp>
        <p:nvSpPr>
          <p:cNvPr id="3" name="Content Placeholder 2"/>
          <p:cNvSpPr>
            <a:spLocks noGrp="1"/>
          </p:cNvSpPr>
          <p:nvPr>
            <p:ph idx="1"/>
          </p:nvPr>
        </p:nvSpPr>
        <p:spPr/>
        <p:txBody>
          <a:bodyPr>
            <a:normAutofit lnSpcReduction="10000"/>
          </a:bodyPr>
          <a:lstStyle/>
          <a:p>
            <a:pPr>
              <a:lnSpc>
                <a:spcPct val="90000"/>
              </a:lnSpc>
            </a:pPr>
            <a:r>
              <a:rPr lang="en-US" sz="2400" dirty="0"/>
              <a:t>Often, more information is required than simply identity of desired system call</a:t>
            </a:r>
          </a:p>
          <a:p>
            <a:pPr lvl="1">
              <a:lnSpc>
                <a:spcPct val="90000"/>
              </a:lnSpc>
            </a:pPr>
            <a:r>
              <a:rPr lang="en-US" sz="2000" dirty="0"/>
              <a:t>Exact type and amount of information vary according to OS and call</a:t>
            </a:r>
          </a:p>
          <a:p>
            <a:pPr lvl="1">
              <a:lnSpc>
                <a:spcPct val="90000"/>
              </a:lnSpc>
            </a:pPr>
            <a:endParaRPr lang="en-US" sz="1000" dirty="0"/>
          </a:p>
          <a:p>
            <a:pPr>
              <a:lnSpc>
                <a:spcPct val="90000"/>
              </a:lnSpc>
            </a:pPr>
            <a:endParaRPr lang="en-US" sz="2400" dirty="0"/>
          </a:p>
          <a:p>
            <a:pPr>
              <a:lnSpc>
                <a:spcPct val="90000"/>
              </a:lnSpc>
            </a:pPr>
            <a:r>
              <a:rPr lang="en-US" sz="2400" dirty="0"/>
              <a:t>Three general methods used to pass parameters to the OS</a:t>
            </a:r>
          </a:p>
          <a:p>
            <a:pPr lvl="1">
              <a:lnSpc>
                <a:spcPct val="90000"/>
              </a:lnSpc>
            </a:pPr>
            <a:r>
              <a:rPr lang="en-US" sz="2000" dirty="0"/>
              <a:t>Simplest:  pass the parameters in </a:t>
            </a:r>
            <a:r>
              <a:rPr lang="en-US" sz="2000" i="1" dirty="0"/>
              <a:t>registers</a:t>
            </a:r>
          </a:p>
          <a:p>
            <a:pPr marL="1085850" lvl="2"/>
            <a:r>
              <a:rPr lang="en-US" dirty="0"/>
              <a:t> In some cases, may be more parameters than registers</a:t>
            </a:r>
          </a:p>
          <a:p>
            <a:pPr lvl="1">
              <a:lnSpc>
                <a:spcPct val="90000"/>
              </a:lnSpc>
            </a:pPr>
            <a:r>
              <a:rPr lang="en-US" sz="2000" dirty="0"/>
              <a:t>Parameters stored in a </a:t>
            </a:r>
            <a:r>
              <a:rPr lang="en-US" sz="2000" i="1" dirty="0"/>
              <a:t>block, </a:t>
            </a:r>
            <a:r>
              <a:rPr lang="en-US" sz="2000" dirty="0"/>
              <a:t>or table, in memory, and address of block passed as a parameter in a register </a:t>
            </a:r>
          </a:p>
          <a:p>
            <a:pPr marL="1085850" lvl="2"/>
            <a:r>
              <a:rPr lang="en-US" dirty="0"/>
              <a:t>This approach taken by Linux and Solaris</a:t>
            </a:r>
          </a:p>
          <a:p>
            <a:pPr lvl="1">
              <a:lnSpc>
                <a:spcPct val="90000"/>
              </a:lnSpc>
            </a:pPr>
            <a:r>
              <a:rPr lang="en-US" sz="2000" dirty="0"/>
              <a:t>Parameters placed, or </a:t>
            </a:r>
            <a:r>
              <a:rPr lang="en-US" sz="2000" i="1" dirty="0"/>
              <a:t>pushed, </a:t>
            </a:r>
            <a:r>
              <a:rPr lang="en-US" sz="2000" dirty="0"/>
              <a:t>onto the </a:t>
            </a:r>
            <a:r>
              <a:rPr lang="en-US" sz="2000" i="1" dirty="0"/>
              <a:t>stack </a:t>
            </a:r>
            <a:r>
              <a:rPr lang="en-US" sz="2000" dirty="0"/>
              <a:t>by the program and </a:t>
            </a:r>
            <a:r>
              <a:rPr lang="en-US" sz="2000" i="1" dirty="0"/>
              <a:t>popped </a:t>
            </a:r>
            <a:r>
              <a:rPr lang="en-US" sz="2000" dirty="0"/>
              <a:t>off the stack by the operating system</a:t>
            </a:r>
          </a:p>
          <a:p>
            <a:pPr lvl="1">
              <a:lnSpc>
                <a:spcPct val="90000"/>
              </a:lnSpc>
            </a:pPr>
            <a:r>
              <a:rPr lang="en-US" sz="2000" dirty="0"/>
              <a:t>Block and stack methods do not limit the number or length of parameters being passed</a:t>
            </a:r>
          </a:p>
          <a:p>
            <a:pPr lvl="1">
              <a:lnSpc>
                <a:spcPct val="90000"/>
              </a:lnSpc>
            </a:pPr>
            <a:endParaRPr lang="en-US" sz="2000" dirty="0"/>
          </a:p>
          <a:p>
            <a:endParaRPr lang="en-US" dirty="0"/>
          </a:p>
        </p:txBody>
      </p:sp>
    </p:spTree>
    <p:extLst>
      <p:ext uri="{BB962C8B-B14F-4D97-AF65-F5344CB8AC3E}">
        <p14:creationId xmlns:p14="http://schemas.microsoft.com/office/powerpoint/2010/main" val="11177344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Passing via Table</a:t>
            </a:r>
          </a:p>
        </p:txBody>
      </p:sp>
      <p:sp>
        <p:nvSpPr>
          <p:cNvPr id="3" name="Content Placeholder 2"/>
          <p:cNvSpPr>
            <a:spLocks noGrp="1"/>
          </p:cNvSpPr>
          <p:nvPr>
            <p:ph idx="1"/>
          </p:nvPr>
        </p:nvSpPr>
        <p:spPr/>
        <p:txBody>
          <a:bodyPr/>
          <a:lstStyle/>
          <a:p>
            <a:endParaRPr lang="en-US"/>
          </a:p>
        </p:txBody>
      </p:sp>
      <p:pic>
        <p:nvPicPr>
          <p:cNvPr id="4" name="Picture 3" descr="2"/>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2063553" y="1700808"/>
            <a:ext cx="8776433" cy="4608512"/>
          </a:xfrm>
          <a:prstGeom prst="rect">
            <a:avLst/>
          </a:prstGeom>
          <a:noFill/>
          <a:ln w="9525">
            <a:noFill/>
            <a:miter lim="800000"/>
            <a:headEnd/>
            <a:tailEnd/>
          </a:ln>
        </p:spPr>
      </p:pic>
    </p:spTree>
    <p:extLst>
      <p:ext uri="{BB962C8B-B14F-4D97-AF65-F5344CB8AC3E}">
        <p14:creationId xmlns:p14="http://schemas.microsoft.com/office/powerpoint/2010/main" val="3821959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Calls</a:t>
            </a:r>
          </a:p>
        </p:txBody>
      </p:sp>
      <p:sp>
        <p:nvSpPr>
          <p:cNvPr id="3" name="Content Placeholder 2"/>
          <p:cNvSpPr>
            <a:spLocks noGrp="1"/>
          </p:cNvSpPr>
          <p:nvPr>
            <p:ph idx="1"/>
          </p:nvPr>
        </p:nvSpPr>
        <p:spPr/>
        <p:txBody>
          <a:bodyPr>
            <a:normAutofit fontScale="85000" lnSpcReduction="20000"/>
          </a:bodyPr>
          <a:lstStyle/>
          <a:p>
            <a:r>
              <a:rPr lang="en-US" dirty="0"/>
              <a:t>Process control</a:t>
            </a:r>
          </a:p>
          <a:p>
            <a:pPr lvl="1"/>
            <a:r>
              <a:rPr lang="en-US" dirty="0"/>
              <a:t>end, abort</a:t>
            </a:r>
          </a:p>
          <a:p>
            <a:pPr lvl="1"/>
            <a:r>
              <a:rPr lang="en-US" dirty="0"/>
              <a:t>load, execute</a:t>
            </a:r>
          </a:p>
          <a:p>
            <a:pPr lvl="1"/>
            <a:r>
              <a:rPr lang="en-US" dirty="0"/>
              <a:t>create process, terminate process</a:t>
            </a:r>
          </a:p>
          <a:p>
            <a:pPr lvl="1"/>
            <a:r>
              <a:rPr lang="en-US" dirty="0"/>
              <a:t>get process attributes, set process attributes</a:t>
            </a:r>
          </a:p>
          <a:p>
            <a:pPr lvl="1"/>
            <a:r>
              <a:rPr lang="en-US" dirty="0"/>
              <a:t>wait for time</a:t>
            </a:r>
          </a:p>
          <a:p>
            <a:pPr lvl="1"/>
            <a:r>
              <a:rPr lang="en-US" dirty="0"/>
              <a:t>wait event, signal event</a:t>
            </a:r>
          </a:p>
          <a:p>
            <a:pPr lvl="1"/>
            <a:r>
              <a:rPr lang="en-US" dirty="0"/>
              <a:t>allocate and free memory</a:t>
            </a:r>
          </a:p>
          <a:p>
            <a:endParaRPr lang="en-US" dirty="0"/>
          </a:p>
          <a:p>
            <a:r>
              <a:rPr lang="en-US" dirty="0"/>
              <a:t>File management</a:t>
            </a:r>
          </a:p>
          <a:p>
            <a:pPr lvl="1"/>
            <a:r>
              <a:rPr lang="en-US" dirty="0"/>
              <a:t>create file, delete file</a:t>
            </a:r>
          </a:p>
          <a:p>
            <a:pPr lvl="1"/>
            <a:r>
              <a:rPr lang="en-US" dirty="0"/>
              <a:t>open, close file</a:t>
            </a:r>
          </a:p>
          <a:p>
            <a:pPr lvl="1"/>
            <a:r>
              <a:rPr lang="en-US" dirty="0"/>
              <a:t>read, write, reposition</a:t>
            </a:r>
          </a:p>
          <a:p>
            <a:pPr lvl="1"/>
            <a:r>
              <a:rPr lang="en-US" dirty="0"/>
              <a:t>get and set file attributes</a:t>
            </a:r>
          </a:p>
          <a:p>
            <a:endParaRPr lang="en-US" dirty="0"/>
          </a:p>
        </p:txBody>
      </p:sp>
    </p:spTree>
    <p:extLst>
      <p:ext uri="{BB962C8B-B14F-4D97-AF65-F5344CB8AC3E}">
        <p14:creationId xmlns:p14="http://schemas.microsoft.com/office/powerpoint/2010/main" val="41453846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Calls</a:t>
            </a:r>
          </a:p>
        </p:txBody>
      </p:sp>
      <p:sp>
        <p:nvSpPr>
          <p:cNvPr id="3" name="Content Placeholder 2"/>
          <p:cNvSpPr>
            <a:spLocks noGrp="1"/>
          </p:cNvSpPr>
          <p:nvPr>
            <p:ph idx="1"/>
          </p:nvPr>
        </p:nvSpPr>
        <p:spPr/>
        <p:txBody>
          <a:bodyPr>
            <a:normAutofit fontScale="62500" lnSpcReduction="20000"/>
          </a:bodyPr>
          <a:lstStyle/>
          <a:p>
            <a:r>
              <a:rPr lang="en-US" dirty="0"/>
              <a:t>Device management</a:t>
            </a:r>
          </a:p>
          <a:p>
            <a:pPr lvl="1"/>
            <a:r>
              <a:rPr lang="en-US" dirty="0"/>
              <a:t>request device, release device</a:t>
            </a:r>
          </a:p>
          <a:p>
            <a:pPr lvl="1"/>
            <a:r>
              <a:rPr lang="en-US" dirty="0"/>
              <a:t>read, write, reposition</a:t>
            </a:r>
          </a:p>
          <a:p>
            <a:pPr lvl="1"/>
            <a:r>
              <a:rPr lang="en-US" dirty="0"/>
              <a:t>get device attributes, set device attributes</a:t>
            </a:r>
          </a:p>
          <a:p>
            <a:pPr lvl="1"/>
            <a:r>
              <a:rPr lang="en-US" dirty="0"/>
              <a:t>logically attach or detach devices</a:t>
            </a:r>
          </a:p>
          <a:p>
            <a:endParaRPr lang="en-US" dirty="0"/>
          </a:p>
          <a:p>
            <a:r>
              <a:rPr lang="en-US" dirty="0"/>
              <a:t>Information maintenance</a:t>
            </a:r>
          </a:p>
          <a:p>
            <a:pPr lvl="1"/>
            <a:r>
              <a:rPr lang="en-US" dirty="0"/>
              <a:t>get time or date, set time or date</a:t>
            </a:r>
          </a:p>
          <a:p>
            <a:pPr lvl="1"/>
            <a:r>
              <a:rPr lang="en-US" dirty="0"/>
              <a:t>get system data, set system data</a:t>
            </a:r>
          </a:p>
          <a:p>
            <a:pPr lvl="1"/>
            <a:r>
              <a:rPr lang="en-US" dirty="0"/>
              <a:t>get and set process, file, or device attributes</a:t>
            </a:r>
          </a:p>
          <a:p>
            <a:endParaRPr lang="en-US" dirty="0"/>
          </a:p>
          <a:p>
            <a:r>
              <a:rPr lang="en-US" dirty="0"/>
              <a:t>Communications</a:t>
            </a:r>
          </a:p>
          <a:p>
            <a:pPr lvl="1"/>
            <a:r>
              <a:rPr lang="en-US" dirty="0"/>
              <a:t>create, delete communication connection</a:t>
            </a:r>
          </a:p>
          <a:p>
            <a:pPr lvl="1"/>
            <a:r>
              <a:rPr lang="en-US" dirty="0"/>
              <a:t>send, receive messages</a:t>
            </a:r>
          </a:p>
          <a:p>
            <a:pPr lvl="1"/>
            <a:r>
              <a:rPr lang="en-US" dirty="0"/>
              <a:t>transfer status information</a:t>
            </a:r>
          </a:p>
          <a:p>
            <a:pPr lvl="1"/>
            <a:r>
              <a:rPr lang="en-US" dirty="0"/>
              <a:t>attach and detach remote devices</a:t>
            </a:r>
          </a:p>
          <a:p>
            <a:endParaRPr lang="en-US" dirty="0"/>
          </a:p>
        </p:txBody>
      </p:sp>
    </p:spTree>
    <p:extLst>
      <p:ext uri="{BB962C8B-B14F-4D97-AF65-F5344CB8AC3E}">
        <p14:creationId xmlns:p14="http://schemas.microsoft.com/office/powerpoint/2010/main" val="4055974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Batch System</a:t>
            </a:r>
          </a:p>
        </p:txBody>
      </p:sp>
      <p:sp>
        <p:nvSpPr>
          <p:cNvPr id="3" name="Content Placeholder 2"/>
          <p:cNvSpPr>
            <a:spLocks noGrp="1"/>
          </p:cNvSpPr>
          <p:nvPr>
            <p:ph idx="1"/>
          </p:nvPr>
        </p:nvSpPr>
        <p:spPr>
          <a:xfrm>
            <a:off x="1158240" y="1600202"/>
            <a:ext cx="10424160" cy="4525963"/>
          </a:xfrm>
        </p:spPr>
        <p:txBody>
          <a:bodyPr>
            <a:noAutofit/>
          </a:bodyPr>
          <a:lstStyle/>
          <a:p>
            <a:pPr>
              <a:spcBef>
                <a:spcPts val="200"/>
              </a:spcBef>
            </a:pPr>
            <a:r>
              <a:rPr lang="en-US" sz="2400" dirty="0">
                <a:sym typeface="Symbol" pitchFamily="18" charset="2"/>
              </a:rPr>
              <a:t>Hardware Features</a:t>
            </a:r>
          </a:p>
          <a:p>
            <a:pPr lvl="1">
              <a:spcBef>
                <a:spcPts val="200"/>
              </a:spcBef>
            </a:pPr>
            <a:r>
              <a:rPr lang="en-US" b="1" dirty="0">
                <a:sym typeface="Symbol" pitchFamily="18" charset="2"/>
              </a:rPr>
              <a:t>Privileged instructions</a:t>
            </a:r>
          </a:p>
          <a:p>
            <a:pPr lvl="2">
              <a:spcBef>
                <a:spcPts val="200"/>
              </a:spcBef>
            </a:pPr>
            <a:r>
              <a:rPr lang="en-US" dirty="0">
                <a:sym typeface="Symbol" pitchFamily="18" charset="2"/>
              </a:rPr>
              <a:t>Contains instructions that are only executed by monitor.</a:t>
            </a:r>
          </a:p>
          <a:p>
            <a:pPr lvl="2">
              <a:spcBef>
                <a:spcPts val="200"/>
              </a:spcBef>
            </a:pPr>
            <a:r>
              <a:rPr lang="en-US" dirty="0">
                <a:sym typeface="Symbol" pitchFamily="18" charset="2"/>
              </a:rPr>
              <a:t>I/O instructions</a:t>
            </a:r>
          </a:p>
          <a:p>
            <a:pPr lvl="2">
              <a:spcBef>
                <a:spcPts val="200"/>
              </a:spcBef>
            </a:pPr>
            <a:r>
              <a:rPr lang="en-US" dirty="0">
                <a:sym typeface="Symbol" pitchFamily="18" charset="2"/>
              </a:rPr>
              <a:t>If a program encounters them the control shifts through monitor.</a:t>
            </a:r>
          </a:p>
          <a:p>
            <a:pPr lvl="1">
              <a:spcBef>
                <a:spcPts val="200"/>
              </a:spcBef>
            </a:pPr>
            <a:r>
              <a:rPr lang="en-US" b="1" dirty="0">
                <a:sym typeface="Symbol" pitchFamily="18" charset="2"/>
              </a:rPr>
              <a:t>Interrupts:</a:t>
            </a:r>
            <a:r>
              <a:rPr lang="en-US" dirty="0">
                <a:sym typeface="Symbol" pitchFamily="18" charset="2"/>
              </a:rPr>
              <a:t> It gives OS more flexibility. </a:t>
            </a:r>
          </a:p>
          <a:p>
            <a:pPr lvl="2">
              <a:spcBef>
                <a:spcPts val="200"/>
              </a:spcBef>
            </a:pPr>
            <a:r>
              <a:rPr lang="en-US" dirty="0">
                <a:sym typeface="Symbol" pitchFamily="18" charset="2"/>
              </a:rPr>
              <a:t>Relinquishing  control and regain control</a:t>
            </a:r>
          </a:p>
          <a:p>
            <a:pPr>
              <a:spcBef>
                <a:spcPts val="200"/>
              </a:spcBef>
            </a:pPr>
            <a:r>
              <a:rPr lang="en-US" sz="2400" dirty="0">
                <a:sym typeface="Symbol" pitchFamily="18" charset="2"/>
              </a:rPr>
              <a:t>With batch OS the machine time alters between execution of user programs and execution of monitor. </a:t>
            </a:r>
          </a:p>
          <a:p>
            <a:pPr>
              <a:spcBef>
                <a:spcPts val="200"/>
              </a:spcBef>
            </a:pPr>
            <a:r>
              <a:rPr lang="en-US" sz="2400" dirty="0">
                <a:sym typeface="Symbol" pitchFamily="18" charset="2"/>
              </a:rPr>
              <a:t>Two overheads</a:t>
            </a:r>
          </a:p>
          <a:p>
            <a:pPr lvl="1">
              <a:spcBef>
                <a:spcPts val="200"/>
              </a:spcBef>
            </a:pPr>
            <a:r>
              <a:rPr lang="en-US" sz="2000" dirty="0">
                <a:sym typeface="Symbol" pitchFamily="18" charset="2"/>
              </a:rPr>
              <a:t>Machine time is consumed by the monitor.</a:t>
            </a:r>
          </a:p>
          <a:p>
            <a:pPr lvl="1">
              <a:spcBef>
                <a:spcPts val="200"/>
              </a:spcBef>
            </a:pPr>
            <a:r>
              <a:rPr lang="en-US" sz="2000" dirty="0">
                <a:sym typeface="Symbol" pitchFamily="18" charset="2"/>
              </a:rPr>
              <a:t>Memory is consumed by the monitor.</a:t>
            </a:r>
          </a:p>
          <a:p>
            <a:pPr>
              <a:spcBef>
                <a:spcPts val="200"/>
              </a:spcBef>
            </a:pPr>
            <a:r>
              <a:rPr lang="en-US" sz="2400" dirty="0">
                <a:sym typeface="Symbol" pitchFamily="18" charset="2"/>
              </a:rPr>
              <a:t>Still, they improved the performance over serial systems.</a:t>
            </a:r>
          </a:p>
        </p:txBody>
      </p:sp>
    </p:spTree>
    <p:extLst>
      <p:ext uri="{BB962C8B-B14F-4D97-AF65-F5344CB8AC3E}">
        <p14:creationId xmlns:p14="http://schemas.microsoft.com/office/powerpoint/2010/main" val="8767661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Windows and </a:t>
            </a:r>
            <a:br>
              <a:rPr lang="en-US" dirty="0"/>
            </a:br>
            <a:r>
              <a:rPr lang="en-US" dirty="0"/>
              <a:t>Unix System Calls</a:t>
            </a:r>
          </a:p>
        </p:txBody>
      </p:sp>
      <p:sp>
        <p:nvSpPr>
          <p:cNvPr id="3" name="Content Placeholder 2"/>
          <p:cNvSpPr>
            <a:spLocks noGrp="1"/>
          </p:cNvSpPr>
          <p:nvPr>
            <p:ph idx="1"/>
          </p:nvPr>
        </p:nvSpPr>
        <p:spPr/>
        <p:txBody>
          <a:bodyPr/>
          <a:lstStyle/>
          <a:p>
            <a:endParaRPr lang="en-US"/>
          </a:p>
        </p:txBody>
      </p:sp>
      <p:pic>
        <p:nvPicPr>
          <p:cNvPr id="4" name="Picture 3" descr="OS8-p61"/>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3141593" y="1556793"/>
            <a:ext cx="5638164" cy="5027737"/>
          </a:xfrm>
          <a:prstGeom prst="rect">
            <a:avLst/>
          </a:prstGeom>
          <a:noFill/>
          <a:ln w="9525">
            <a:noFill/>
            <a:miter lim="800000"/>
            <a:headEnd/>
            <a:tailEnd/>
          </a:ln>
        </p:spPr>
      </p:pic>
    </p:spTree>
    <p:extLst>
      <p:ext uri="{BB962C8B-B14F-4D97-AF65-F5344CB8AC3E}">
        <p14:creationId xmlns:p14="http://schemas.microsoft.com/office/powerpoint/2010/main" val="39710322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System Calls: Process Control</a:t>
            </a:r>
            <a:br>
              <a:rPr lang="en-US" dirty="0"/>
            </a:br>
            <a:r>
              <a:rPr lang="en-US" dirty="0"/>
              <a:t>Example: MS-DOS</a:t>
            </a:r>
          </a:p>
        </p:txBody>
      </p:sp>
      <p:sp>
        <p:nvSpPr>
          <p:cNvPr id="3" name="Content Placeholder 2"/>
          <p:cNvSpPr>
            <a:spLocks noGrp="1"/>
          </p:cNvSpPr>
          <p:nvPr>
            <p:ph idx="1"/>
          </p:nvPr>
        </p:nvSpPr>
        <p:spPr/>
        <p:txBody>
          <a:bodyPr/>
          <a:lstStyle/>
          <a:p>
            <a:r>
              <a:rPr lang="en-US" sz="2400" dirty="0"/>
              <a:t>Single-tasking</a:t>
            </a:r>
          </a:p>
          <a:p>
            <a:r>
              <a:rPr lang="en-US" sz="2400" dirty="0"/>
              <a:t>Shell invoked when system booted</a:t>
            </a:r>
          </a:p>
          <a:p>
            <a:r>
              <a:rPr lang="en-US" sz="2400" dirty="0"/>
              <a:t>Simple method to run program</a:t>
            </a:r>
          </a:p>
          <a:p>
            <a:pPr lvl="1"/>
            <a:r>
              <a:rPr lang="en-US" sz="2000" dirty="0"/>
              <a:t>No process created</a:t>
            </a:r>
          </a:p>
          <a:p>
            <a:r>
              <a:rPr lang="en-US" sz="2400" dirty="0"/>
              <a:t>Single memory space</a:t>
            </a:r>
          </a:p>
          <a:p>
            <a:r>
              <a:rPr lang="en-US" sz="2400" dirty="0"/>
              <a:t>Loads program into memory, overwriting all but the kernel</a:t>
            </a:r>
          </a:p>
          <a:p>
            <a:r>
              <a:rPr lang="en-US" sz="2400" dirty="0"/>
              <a:t>Program exit -&gt; shell reloaded</a:t>
            </a:r>
          </a:p>
          <a:p>
            <a:endParaRPr lang="en-US" dirty="0"/>
          </a:p>
        </p:txBody>
      </p:sp>
    </p:spTree>
    <p:extLst>
      <p:ext uri="{BB962C8B-B14F-4D97-AF65-F5344CB8AC3E}">
        <p14:creationId xmlns:p14="http://schemas.microsoft.com/office/powerpoint/2010/main" val="316480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MS-DOS execution</a:t>
            </a:r>
          </a:p>
        </p:txBody>
      </p:sp>
      <p:sp>
        <p:nvSpPr>
          <p:cNvPr id="3" name="Content Placeholder 2"/>
          <p:cNvSpPr>
            <a:spLocks noGrp="1"/>
          </p:cNvSpPr>
          <p:nvPr>
            <p:ph idx="1"/>
          </p:nvPr>
        </p:nvSpPr>
        <p:spPr/>
        <p:txBody>
          <a:bodyPr/>
          <a:lstStyle/>
          <a:p>
            <a:endParaRPr lang="en-US"/>
          </a:p>
        </p:txBody>
      </p:sp>
      <p:pic>
        <p:nvPicPr>
          <p:cNvPr id="4" name="Picture 3" descr="2"/>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3359696" y="1700809"/>
            <a:ext cx="5557986" cy="4699563"/>
          </a:xfrm>
          <a:prstGeom prst="rect">
            <a:avLst/>
          </a:prstGeom>
          <a:noFill/>
          <a:ln w="9525">
            <a:noFill/>
            <a:miter lim="800000"/>
            <a:headEnd/>
            <a:tailEnd/>
          </a:ln>
        </p:spPr>
      </p:pic>
    </p:spTree>
    <p:extLst>
      <p:ext uri="{BB962C8B-B14F-4D97-AF65-F5344CB8AC3E}">
        <p14:creationId xmlns:p14="http://schemas.microsoft.com/office/powerpoint/2010/main" val="18695324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a:xfrm>
            <a:off x="4280633" y="2967335"/>
            <a:ext cx="3630738"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p>
        </p:txBody>
      </p:sp>
    </p:spTree>
    <p:extLst>
      <p:ext uri="{BB962C8B-B14F-4D97-AF65-F5344CB8AC3E}">
        <p14:creationId xmlns:p14="http://schemas.microsoft.com/office/powerpoint/2010/main" val="30511359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endParaRPr lang="en-US" dirty="0"/>
          </a:p>
          <a:p>
            <a:r>
              <a:rPr lang="en-US" dirty="0"/>
              <a:t>System Structures I</a:t>
            </a:r>
          </a:p>
          <a:p>
            <a:pPr lvl="1"/>
            <a:r>
              <a:rPr lang="en-US" dirty="0">
                <a:solidFill>
                  <a:schemeClr val="tx1">
                    <a:lumMod val="50000"/>
                    <a:lumOff val="50000"/>
                  </a:schemeClr>
                </a:solidFill>
                <a:ea typeface="ＭＳ Ｐゴシック" pitchFamily="34" charset="-128"/>
              </a:rPr>
              <a:t>Interrupt Handling</a:t>
            </a:r>
            <a:endParaRPr lang="en-US" dirty="0">
              <a:solidFill>
                <a:schemeClr val="tx1">
                  <a:lumMod val="50000"/>
                  <a:lumOff val="50000"/>
                </a:schemeClr>
              </a:solidFill>
            </a:endParaRPr>
          </a:p>
          <a:p>
            <a:pPr lvl="1"/>
            <a:r>
              <a:rPr lang="en-US" dirty="0"/>
              <a:t>I/O Structure</a:t>
            </a:r>
          </a:p>
          <a:p>
            <a:pPr lvl="1"/>
            <a:endParaRPr lang="en-US" dirty="0"/>
          </a:p>
          <a:p>
            <a:r>
              <a:rPr lang="en-US" dirty="0"/>
              <a:t>System Structures II</a:t>
            </a:r>
          </a:p>
          <a:p>
            <a:pPr lvl="1"/>
            <a:r>
              <a:rPr lang="en-US" dirty="0"/>
              <a:t>System Calls</a:t>
            </a:r>
          </a:p>
          <a:p>
            <a:endParaRPr lang="en-US" dirty="0"/>
          </a:p>
        </p:txBody>
      </p:sp>
    </p:spTree>
    <p:extLst>
      <p:ext uri="{BB962C8B-B14F-4D97-AF65-F5344CB8AC3E}">
        <p14:creationId xmlns:p14="http://schemas.microsoft.com/office/powerpoint/2010/main" val="2815867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6879</Words>
  <Application>Microsoft Macintosh PowerPoint</Application>
  <PresentationFormat>Widescreen</PresentationFormat>
  <Paragraphs>702</Paragraphs>
  <Slides>94</Slides>
  <Notes>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94</vt:i4>
      </vt:variant>
    </vt:vector>
  </HeadingPairs>
  <TitlesOfParts>
    <vt:vector size="100" baseType="lpstr">
      <vt:lpstr>Arial</vt:lpstr>
      <vt:lpstr>Calibri</vt:lpstr>
      <vt:lpstr>Calibri Light</vt:lpstr>
      <vt:lpstr>Helvetica</vt:lpstr>
      <vt:lpstr>Monotype Sorts</vt:lpstr>
      <vt:lpstr>Office Theme</vt:lpstr>
      <vt:lpstr>CS3.304.M22 Advanced Operating Systems Lecture # 03</vt:lpstr>
      <vt:lpstr>Objectives</vt:lpstr>
      <vt:lpstr>Early Systems (Serial Processing)</vt:lpstr>
      <vt:lpstr>Early Systems</vt:lpstr>
      <vt:lpstr>Early Systems</vt:lpstr>
      <vt:lpstr>Early Systems</vt:lpstr>
      <vt:lpstr>Simple Batch Systems</vt:lpstr>
      <vt:lpstr>Features of Batch System</vt:lpstr>
      <vt:lpstr>Features of Batch System</vt:lpstr>
      <vt:lpstr>Problem with Batch System</vt:lpstr>
      <vt:lpstr>Multi-programmed Batched Systems (1960s)  (or Multi tasking)</vt:lpstr>
      <vt:lpstr>Multi-programmed Batched Systems (1960s)  (or Multi tasking)</vt:lpstr>
      <vt:lpstr>OS Requirements (60s)</vt:lpstr>
      <vt:lpstr>UNIX (early 1970s)</vt:lpstr>
      <vt:lpstr>Personal Computers (1980s)</vt:lpstr>
      <vt:lpstr>Networks of workstations ( 1990s)</vt:lpstr>
      <vt:lpstr>Future</vt:lpstr>
      <vt:lpstr>Migration of Operating-System Concepts and Features</vt:lpstr>
      <vt:lpstr>Multiprocessor Systems</vt:lpstr>
      <vt:lpstr>Parallel Systems</vt:lpstr>
      <vt:lpstr>Distributed Systems</vt:lpstr>
      <vt:lpstr>Real-Time Systems</vt:lpstr>
      <vt:lpstr>Real-Time Systems</vt:lpstr>
      <vt:lpstr>Concept of Virtual Computer</vt:lpstr>
      <vt:lpstr>Levels in a computer system</vt:lpstr>
      <vt:lpstr>Design: Two-level Implementation</vt:lpstr>
      <vt:lpstr>Operating System Functions</vt:lpstr>
      <vt:lpstr>Hardware Resources</vt:lpstr>
      <vt:lpstr>Hardware Resources</vt:lpstr>
      <vt:lpstr>Resource Management Functions</vt:lpstr>
      <vt:lpstr>Types of Multiplexing</vt:lpstr>
      <vt:lpstr>Virtual Computers</vt:lpstr>
      <vt:lpstr>Multiple Virtual Computers</vt:lpstr>
      <vt:lpstr>Do we need an OS?</vt:lpstr>
      <vt:lpstr>System Structures I</vt:lpstr>
      <vt:lpstr>Computer System Organization</vt:lpstr>
      <vt:lpstr>Computer-Components</vt:lpstr>
      <vt:lpstr>I/O Hardware</vt:lpstr>
      <vt:lpstr>PC Bus Structure</vt:lpstr>
      <vt:lpstr>Registers</vt:lpstr>
      <vt:lpstr>Memory Mapped I/O</vt:lpstr>
      <vt:lpstr>Polling</vt:lpstr>
      <vt:lpstr>Architecture of a Simple Computer</vt:lpstr>
      <vt:lpstr>Simple Computer</vt:lpstr>
      <vt:lpstr>Simple Computer</vt:lpstr>
      <vt:lpstr>Simple Computer</vt:lpstr>
      <vt:lpstr>Simple Computer</vt:lpstr>
      <vt:lpstr>Interrupt Processing</vt:lpstr>
      <vt:lpstr>Common Functions of Interrupts</vt:lpstr>
      <vt:lpstr>I/O Controller Interrupting</vt:lpstr>
      <vt:lpstr>Interrupt Handling</vt:lpstr>
      <vt:lpstr>Interrupt Handling</vt:lpstr>
      <vt:lpstr>I/O Structure</vt:lpstr>
      <vt:lpstr>Two I/O Methods</vt:lpstr>
      <vt:lpstr>Device-Status Table</vt:lpstr>
      <vt:lpstr>I/O communication techniques</vt:lpstr>
      <vt:lpstr>Modern Computer</vt:lpstr>
      <vt:lpstr>Interrupt Controller</vt:lpstr>
      <vt:lpstr>Interrupt Vector Table</vt:lpstr>
      <vt:lpstr>Interrupt Controller</vt:lpstr>
      <vt:lpstr>Some Interrupts</vt:lpstr>
      <vt:lpstr>Some Interrupts</vt:lpstr>
      <vt:lpstr>Direct Memory Access</vt:lpstr>
      <vt:lpstr>Direct Memory Access</vt:lpstr>
      <vt:lpstr>Direct Memory Access</vt:lpstr>
      <vt:lpstr>Storage Structure</vt:lpstr>
      <vt:lpstr>Moving-Head Disk Mechanism</vt:lpstr>
      <vt:lpstr>Storage Hierarchy</vt:lpstr>
      <vt:lpstr>Storage-Device Hierarchy</vt:lpstr>
      <vt:lpstr>Caching</vt:lpstr>
      <vt:lpstr>Application I/O Interface</vt:lpstr>
      <vt:lpstr>Application I/O Interface</vt:lpstr>
      <vt:lpstr>Types of I/O</vt:lpstr>
      <vt:lpstr>Kernel I/O handling</vt:lpstr>
      <vt:lpstr>I/O request and hardware</vt:lpstr>
      <vt:lpstr>Unix Streams</vt:lpstr>
      <vt:lpstr>Unix Streams</vt:lpstr>
      <vt:lpstr>OS Services</vt:lpstr>
      <vt:lpstr>A View of Operating System Services</vt:lpstr>
      <vt:lpstr>System Calls</vt:lpstr>
      <vt:lpstr>Example of System Calls</vt:lpstr>
      <vt:lpstr>Example of Standard API</vt:lpstr>
      <vt:lpstr>System Call Implementation</vt:lpstr>
      <vt:lpstr>API – System Call – OS Relationship</vt:lpstr>
      <vt:lpstr>Standard C Library Example</vt:lpstr>
      <vt:lpstr>System Call Parameter Passing</vt:lpstr>
      <vt:lpstr>Parameter Passing via Table</vt:lpstr>
      <vt:lpstr>Types of System Calls</vt:lpstr>
      <vt:lpstr>Types of System Calls</vt:lpstr>
      <vt:lpstr>Examples of Windows and  Unix System Calls</vt:lpstr>
      <vt:lpstr>Types of System Calls: Process Control Example: MS-DOS</vt:lpstr>
      <vt:lpstr>MS-DOS execution</vt:lpstr>
      <vt:lpstr>PowerPoint Presentation</vt:lpstr>
      <vt:lpstr>Outline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(CSE531)  Lecture # 03</dc:title>
  <dc:creator>Manish Shrivastava</dc:creator>
  <cp:lastModifiedBy>Manish Shrivastava</cp:lastModifiedBy>
  <cp:revision>1</cp:revision>
  <dcterms:created xsi:type="dcterms:W3CDTF">2018-08-09T08:25:16Z</dcterms:created>
  <dcterms:modified xsi:type="dcterms:W3CDTF">2022-08-10T03:08:30Z</dcterms:modified>
</cp:coreProperties>
</file>