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8" r:id="rId10"/>
    <p:sldId id="265" r:id="rId11"/>
    <p:sldId id="266"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B82AFF-2D6F-476A-8E26-A27B0B9E5325}"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D07260-A4F6-46E1-A5E7-A6ADCC63B5A5}" type="slidenum">
              <a:rPr lang="en-IN" smtClean="0"/>
              <a:t>‹#›</a:t>
            </a:fld>
            <a:endParaRPr lang="en-IN"/>
          </a:p>
        </p:txBody>
      </p:sp>
    </p:spTree>
    <p:extLst>
      <p:ext uri="{BB962C8B-B14F-4D97-AF65-F5344CB8AC3E}">
        <p14:creationId xmlns:p14="http://schemas.microsoft.com/office/powerpoint/2010/main" val="2857913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B82AFF-2D6F-476A-8E26-A27B0B9E5325}"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D07260-A4F6-46E1-A5E7-A6ADCC63B5A5}" type="slidenum">
              <a:rPr lang="en-IN" smtClean="0"/>
              <a:t>‹#›</a:t>
            </a:fld>
            <a:endParaRPr lang="en-IN"/>
          </a:p>
        </p:txBody>
      </p:sp>
    </p:spTree>
    <p:extLst>
      <p:ext uri="{BB962C8B-B14F-4D97-AF65-F5344CB8AC3E}">
        <p14:creationId xmlns:p14="http://schemas.microsoft.com/office/powerpoint/2010/main" val="603600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B82AFF-2D6F-476A-8E26-A27B0B9E5325}"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D07260-A4F6-46E1-A5E7-A6ADCC63B5A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61179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B82AFF-2D6F-476A-8E26-A27B0B9E5325}"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D07260-A4F6-46E1-A5E7-A6ADCC63B5A5}" type="slidenum">
              <a:rPr lang="en-IN" smtClean="0"/>
              <a:t>‹#›</a:t>
            </a:fld>
            <a:endParaRPr lang="en-IN"/>
          </a:p>
        </p:txBody>
      </p:sp>
    </p:spTree>
    <p:extLst>
      <p:ext uri="{BB962C8B-B14F-4D97-AF65-F5344CB8AC3E}">
        <p14:creationId xmlns:p14="http://schemas.microsoft.com/office/powerpoint/2010/main" val="2376212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B82AFF-2D6F-476A-8E26-A27B0B9E5325}"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D07260-A4F6-46E1-A5E7-A6ADCC63B5A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79687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B82AFF-2D6F-476A-8E26-A27B0B9E5325}"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D07260-A4F6-46E1-A5E7-A6ADCC63B5A5}" type="slidenum">
              <a:rPr lang="en-IN" smtClean="0"/>
              <a:t>‹#›</a:t>
            </a:fld>
            <a:endParaRPr lang="en-IN"/>
          </a:p>
        </p:txBody>
      </p:sp>
    </p:spTree>
    <p:extLst>
      <p:ext uri="{BB962C8B-B14F-4D97-AF65-F5344CB8AC3E}">
        <p14:creationId xmlns:p14="http://schemas.microsoft.com/office/powerpoint/2010/main" val="3619173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B82AFF-2D6F-476A-8E26-A27B0B9E5325}"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D07260-A4F6-46E1-A5E7-A6ADCC63B5A5}" type="slidenum">
              <a:rPr lang="en-IN" smtClean="0"/>
              <a:t>‹#›</a:t>
            </a:fld>
            <a:endParaRPr lang="en-IN"/>
          </a:p>
        </p:txBody>
      </p:sp>
    </p:spTree>
    <p:extLst>
      <p:ext uri="{BB962C8B-B14F-4D97-AF65-F5344CB8AC3E}">
        <p14:creationId xmlns:p14="http://schemas.microsoft.com/office/powerpoint/2010/main" val="2434905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B82AFF-2D6F-476A-8E26-A27B0B9E5325}"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D07260-A4F6-46E1-A5E7-A6ADCC63B5A5}" type="slidenum">
              <a:rPr lang="en-IN" smtClean="0"/>
              <a:t>‹#›</a:t>
            </a:fld>
            <a:endParaRPr lang="en-IN"/>
          </a:p>
        </p:txBody>
      </p:sp>
    </p:spTree>
    <p:extLst>
      <p:ext uri="{BB962C8B-B14F-4D97-AF65-F5344CB8AC3E}">
        <p14:creationId xmlns:p14="http://schemas.microsoft.com/office/powerpoint/2010/main" val="3720648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B82AFF-2D6F-476A-8E26-A27B0B9E5325}"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D07260-A4F6-46E1-A5E7-A6ADCC63B5A5}" type="slidenum">
              <a:rPr lang="en-IN" smtClean="0"/>
              <a:t>‹#›</a:t>
            </a:fld>
            <a:endParaRPr lang="en-IN"/>
          </a:p>
        </p:txBody>
      </p:sp>
    </p:spTree>
    <p:extLst>
      <p:ext uri="{BB962C8B-B14F-4D97-AF65-F5344CB8AC3E}">
        <p14:creationId xmlns:p14="http://schemas.microsoft.com/office/powerpoint/2010/main" val="2365541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B82AFF-2D6F-476A-8E26-A27B0B9E5325}"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D07260-A4F6-46E1-A5E7-A6ADCC63B5A5}" type="slidenum">
              <a:rPr lang="en-IN" smtClean="0"/>
              <a:t>‹#›</a:t>
            </a:fld>
            <a:endParaRPr lang="en-IN"/>
          </a:p>
        </p:txBody>
      </p:sp>
    </p:spTree>
    <p:extLst>
      <p:ext uri="{BB962C8B-B14F-4D97-AF65-F5344CB8AC3E}">
        <p14:creationId xmlns:p14="http://schemas.microsoft.com/office/powerpoint/2010/main" val="916649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B82AFF-2D6F-476A-8E26-A27B0B9E5325}" type="datetimeFigureOut">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D07260-A4F6-46E1-A5E7-A6ADCC63B5A5}" type="slidenum">
              <a:rPr lang="en-IN" smtClean="0"/>
              <a:t>‹#›</a:t>
            </a:fld>
            <a:endParaRPr lang="en-IN"/>
          </a:p>
        </p:txBody>
      </p:sp>
    </p:spTree>
    <p:extLst>
      <p:ext uri="{BB962C8B-B14F-4D97-AF65-F5344CB8AC3E}">
        <p14:creationId xmlns:p14="http://schemas.microsoft.com/office/powerpoint/2010/main" val="1153174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B82AFF-2D6F-476A-8E26-A27B0B9E5325}" type="datetimeFigureOut">
              <a:rPr lang="en-IN" smtClean="0"/>
              <a:t>30-08-2022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D07260-A4F6-46E1-A5E7-A6ADCC63B5A5}" type="slidenum">
              <a:rPr lang="en-IN" smtClean="0"/>
              <a:t>‹#›</a:t>
            </a:fld>
            <a:endParaRPr lang="en-IN"/>
          </a:p>
        </p:txBody>
      </p:sp>
    </p:spTree>
    <p:extLst>
      <p:ext uri="{BB962C8B-B14F-4D97-AF65-F5344CB8AC3E}">
        <p14:creationId xmlns:p14="http://schemas.microsoft.com/office/powerpoint/2010/main" val="328125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B82AFF-2D6F-476A-8E26-A27B0B9E5325}" type="datetimeFigureOut">
              <a:rPr lang="en-IN" smtClean="0"/>
              <a:t>30-08-2022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D07260-A4F6-46E1-A5E7-A6ADCC63B5A5}" type="slidenum">
              <a:rPr lang="en-IN" smtClean="0"/>
              <a:t>‹#›</a:t>
            </a:fld>
            <a:endParaRPr lang="en-IN"/>
          </a:p>
        </p:txBody>
      </p:sp>
    </p:spTree>
    <p:extLst>
      <p:ext uri="{BB962C8B-B14F-4D97-AF65-F5344CB8AC3E}">
        <p14:creationId xmlns:p14="http://schemas.microsoft.com/office/powerpoint/2010/main" val="42042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B82AFF-2D6F-476A-8E26-A27B0B9E5325}" type="datetimeFigureOut">
              <a:rPr lang="en-IN" smtClean="0"/>
              <a:t>30-08-2022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D07260-A4F6-46E1-A5E7-A6ADCC63B5A5}" type="slidenum">
              <a:rPr lang="en-IN" smtClean="0"/>
              <a:t>‹#›</a:t>
            </a:fld>
            <a:endParaRPr lang="en-IN"/>
          </a:p>
        </p:txBody>
      </p:sp>
    </p:spTree>
    <p:extLst>
      <p:ext uri="{BB962C8B-B14F-4D97-AF65-F5344CB8AC3E}">
        <p14:creationId xmlns:p14="http://schemas.microsoft.com/office/powerpoint/2010/main" val="908225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B82AFF-2D6F-476A-8E26-A27B0B9E5325}" type="datetimeFigureOut">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D07260-A4F6-46E1-A5E7-A6ADCC63B5A5}" type="slidenum">
              <a:rPr lang="en-IN" smtClean="0"/>
              <a:t>‹#›</a:t>
            </a:fld>
            <a:endParaRPr lang="en-IN"/>
          </a:p>
        </p:txBody>
      </p:sp>
    </p:spTree>
    <p:extLst>
      <p:ext uri="{BB962C8B-B14F-4D97-AF65-F5344CB8AC3E}">
        <p14:creationId xmlns:p14="http://schemas.microsoft.com/office/powerpoint/2010/main" val="2544429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B82AFF-2D6F-476A-8E26-A27B0B9E5325}" type="datetimeFigureOut">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D07260-A4F6-46E1-A5E7-A6ADCC63B5A5}" type="slidenum">
              <a:rPr lang="en-IN" smtClean="0"/>
              <a:t>‹#›</a:t>
            </a:fld>
            <a:endParaRPr lang="en-IN"/>
          </a:p>
        </p:txBody>
      </p:sp>
    </p:spTree>
    <p:extLst>
      <p:ext uri="{BB962C8B-B14F-4D97-AF65-F5344CB8AC3E}">
        <p14:creationId xmlns:p14="http://schemas.microsoft.com/office/powerpoint/2010/main" val="2377016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7B82AFF-2D6F-476A-8E26-A27B0B9E5325}" type="datetimeFigureOut">
              <a:rPr lang="en-IN" smtClean="0"/>
              <a:t>30-08-2022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D07260-A4F6-46E1-A5E7-A6ADCC63B5A5}" type="slidenum">
              <a:rPr lang="en-IN" smtClean="0"/>
              <a:t>‹#›</a:t>
            </a:fld>
            <a:endParaRPr lang="en-IN"/>
          </a:p>
        </p:txBody>
      </p:sp>
    </p:spTree>
    <p:extLst>
      <p:ext uri="{BB962C8B-B14F-4D97-AF65-F5344CB8AC3E}">
        <p14:creationId xmlns:p14="http://schemas.microsoft.com/office/powerpoint/2010/main" val="19856524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geeksforgeeks.org/sql-difference-between-functions-and-stored-procedures-in-pl-sq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2A1CA-DF88-8E27-0A3F-ACA28488A65E}"/>
              </a:ext>
            </a:extLst>
          </p:cNvPr>
          <p:cNvSpPr>
            <a:spLocks noGrp="1"/>
          </p:cNvSpPr>
          <p:nvPr>
            <p:ph type="ctrTitle"/>
          </p:nvPr>
        </p:nvSpPr>
        <p:spPr/>
        <p:txBody>
          <a:bodyPr/>
          <a:lstStyle/>
          <a:p>
            <a:r>
              <a:rPr lang="en-IN" dirty="0"/>
              <a:t>STORED PROCEDURES AND CURSORS</a:t>
            </a:r>
          </a:p>
        </p:txBody>
      </p:sp>
      <p:sp>
        <p:nvSpPr>
          <p:cNvPr id="3" name="Subtitle 2">
            <a:extLst>
              <a:ext uri="{FF2B5EF4-FFF2-40B4-BE49-F238E27FC236}">
                <a16:creationId xmlns:a16="http://schemas.microsoft.com/office/drawing/2014/main" id="{F8A53FBC-464F-C257-40DC-F26822BFB8D8}"/>
              </a:ext>
            </a:extLst>
          </p:cNvPr>
          <p:cNvSpPr>
            <a:spLocks noGrp="1"/>
          </p:cNvSpPr>
          <p:nvPr>
            <p:ph type="subTitle" idx="1"/>
          </p:nvPr>
        </p:nvSpPr>
        <p:spPr/>
        <p:txBody>
          <a:bodyPr/>
          <a:lstStyle/>
          <a:p>
            <a:r>
              <a:rPr lang="en-IN" dirty="0"/>
              <a:t>LAB-4</a:t>
            </a:r>
          </a:p>
        </p:txBody>
      </p:sp>
    </p:spTree>
    <p:extLst>
      <p:ext uri="{BB962C8B-B14F-4D97-AF65-F5344CB8AC3E}">
        <p14:creationId xmlns:p14="http://schemas.microsoft.com/office/powerpoint/2010/main" val="333835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79074-D194-F65B-7C54-9A8E4C0DF8C1}"/>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904BFCFD-F2E8-4346-5012-0B3075409EBD}"/>
              </a:ext>
            </a:extLst>
          </p:cNvPr>
          <p:cNvSpPr>
            <a:spLocks noGrp="1"/>
          </p:cNvSpPr>
          <p:nvPr>
            <p:ph idx="1"/>
          </p:nvPr>
        </p:nvSpPr>
        <p:spPr>
          <a:xfrm>
            <a:off x="677334" y="1347537"/>
            <a:ext cx="8596668" cy="4693825"/>
          </a:xfrm>
        </p:spPr>
        <p:txBody>
          <a:bodyPr>
            <a:noAutofit/>
          </a:bodyPr>
          <a:lstStyle/>
          <a:p>
            <a:pPr marL="0" indent="0">
              <a:buNone/>
            </a:pPr>
            <a:r>
              <a:rPr lang="en-US" sz="2000" dirty="0"/>
              <a:t>DECLARE </a:t>
            </a:r>
          </a:p>
          <a:p>
            <a:pPr marL="0" indent="0">
              <a:buNone/>
            </a:pPr>
            <a:r>
              <a:rPr lang="en-US" sz="2000" dirty="0"/>
              <a:t>    @product_name VARCHAR(MAX), </a:t>
            </a:r>
          </a:p>
          <a:p>
            <a:pPr marL="0" indent="0">
              <a:buNone/>
            </a:pPr>
            <a:r>
              <a:rPr lang="en-US" sz="2000" dirty="0"/>
              <a:t>    @list_price   DECIMAL;</a:t>
            </a:r>
          </a:p>
          <a:p>
            <a:pPr marL="0" indent="0">
              <a:buNone/>
            </a:pPr>
            <a:endParaRPr lang="en-US" sz="2000" dirty="0"/>
          </a:p>
          <a:p>
            <a:pPr marL="0" indent="0">
              <a:buNone/>
            </a:pPr>
            <a:r>
              <a:rPr lang="en-US" sz="2000" dirty="0"/>
              <a:t>DECLARE </a:t>
            </a:r>
            <a:r>
              <a:rPr lang="en-US" sz="2000" dirty="0" err="1"/>
              <a:t>cursor_product</a:t>
            </a:r>
            <a:r>
              <a:rPr lang="en-US" sz="2000" dirty="0"/>
              <a:t> CURSOR</a:t>
            </a:r>
          </a:p>
          <a:p>
            <a:pPr marL="0" indent="0">
              <a:buNone/>
            </a:pPr>
            <a:endParaRPr lang="en-US" sz="2000" dirty="0"/>
          </a:p>
          <a:p>
            <a:pPr marL="0" indent="0">
              <a:buNone/>
            </a:pPr>
            <a:r>
              <a:rPr lang="en-US" sz="2000" dirty="0"/>
              <a:t>FOR SELECT </a:t>
            </a:r>
          </a:p>
          <a:p>
            <a:pPr marL="0" indent="0">
              <a:buNone/>
            </a:pPr>
            <a:r>
              <a:rPr lang="en-US" sz="2000" dirty="0"/>
              <a:t>        </a:t>
            </a:r>
            <a:r>
              <a:rPr lang="en-US" sz="2000" dirty="0" err="1"/>
              <a:t>product_name</a:t>
            </a:r>
            <a:r>
              <a:rPr lang="en-US" sz="2000" dirty="0"/>
              <a:t>, </a:t>
            </a:r>
          </a:p>
          <a:p>
            <a:pPr marL="0" indent="0">
              <a:buNone/>
            </a:pPr>
            <a:r>
              <a:rPr lang="en-US" sz="2000" dirty="0"/>
              <a:t>        </a:t>
            </a:r>
            <a:r>
              <a:rPr lang="en-US" sz="2000" dirty="0" err="1"/>
              <a:t>list_price</a:t>
            </a:r>
            <a:endParaRPr lang="en-US" sz="2000" dirty="0"/>
          </a:p>
          <a:p>
            <a:pPr marL="0" indent="0">
              <a:buNone/>
            </a:pPr>
            <a:r>
              <a:rPr lang="en-US" sz="2000" dirty="0"/>
              <a:t>    FROM </a:t>
            </a:r>
          </a:p>
          <a:p>
            <a:pPr marL="0" indent="0">
              <a:buNone/>
            </a:pPr>
            <a:r>
              <a:rPr lang="en-US" sz="2000" dirty="0"/>
              <a:t>        </a:t>
            </a:r>
            <a:r>
              <a:rPr lang="en-US" sz="2000" dirty="0" err="1"/>
              <a:t>production.products</a:t>
            </a:r>
            <a:r>
              <a:rPr lang="en-US" sz="2000" dirty="0"/>
              <a:t>;</a:t>
            </a:r>
          </a:p>
          <a:p>
            <a:pPr marL="0" indent="0">
              <a:buNone/>
            </a:pPr>
            <a:endParaRPr lang="en-US" sz="2000" dirty="0"/>
          </a:p>
          <a:p>
            <a:pPr marL="0" indent="0">
              <a:buNone/>
            </a:pPr>
            <a:endParaRPr lang="en-IN" sz="2000" dirty="0"/>
          </a:p>
          <a:p>
            <a:endParaRPr lang="en-IN" sz="2000" dirty="0"/>
          </a:p>
        </p:txBody>
      </p:sp>
      <p:sp>
        <p:nvSpPr>
          <p:cNvPr id="4" name="Rectangle 1">
            <a:extLst>
              <a:ext uri="{FF2B5EF4-FFF2-40B4-BE49-F238E27FC236}">
                <a16:creationId xmlns:a16="http://schemas.microsoft.com/office/drawing/2014/main" id="{393FDAEF-59FC-2071-D607-3D7EDA24703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7880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A2E698-7C75-ED25-7E42-3267F3A1D1FD}"/>
              </a:ext>
            </a:extLst>
          </p:cNvPr>
          <p:cNvSpPr>
            <a:spLocks noGrp="1"/>
          </p:cNvSpPr>
          <p:nvPr>
            <p:ph idx="1"/>
          </p:nvPr>
        </p:nvSpPr>
        <p:spPr>
          <a:xfrm>
            <a:off x="680900" y="86628"/>
            <a:ext cx="8596668" cy="7687282"/>
          </a:xfrm>
        </p:spPr>
        <p:txBody>
          <a:bodyPr>
            <a:noAutofit/>
          </a:bodyPr>
          <a:lstStyle/>
          <a:p>
            <a:pPr marL="0" indent="0">
              <a:buNone/>
            </a:pPr>
            <a:r>
              <a:rPr lang="en-US" dirty="0"/>
              <a:t>OPEN </a:t>
            </a:r>
            <a:r>
              <a:rPr lang="en-US" dirty="0" err="1"/>
              <a:t>cursor_product</a:t>
            </a:r>
            <a:r>
              <a:rPr lang="en-US" dirty="0"/>
              <a:t>;</a:t>
            </a:r>
          </a:p>
          <a:p>
            <a:pPr marL="0" indent="0">
              <a:buNone/>
            </a:pPr>
            <a:endParaRPr lang="en-US" dirty="0"/>
          </a:p>
          <a:p>
            <a:pPr marL="0" indent="0">
              <a:buNone/>
            </a:pPr>
            <a:r>
              <a:rPr lang="en-US" dirty="0"/>
              <a:t>FETCH NEXT FROM </a:t>
            </a:r>
            <a:r>
              <a:rPr lang="en-US" dirty="0" err="1"/>
              <a:t>cursor_product</a:t>
            </a:r>
            <a:r>
              <a:rPr lang="en-US" dirty="0"/>
              <a:t> INTO </a:t>
            </a:r>
          </a:p>
          <a:p>
            <a:pPr marL="0" indent="0">
              <a:buNone/>
            </a:pPr>
            <a:r>
              <a:rPr lang="en-US" dirty="0"/>
              <a:t>    @product_name, </a:t>
            </a:r>
          </a:p>
          <a:p>
            <a:pPr marL="0" indent="0">
              <a:buNone/>
            </a:pPr>
            <a:r>
              <a:rPr lang="en-US" dirty="0"/>
              <a:t>    @list_price;</a:t>
            </a:r>
          </a:p>
          <a:p>
            <a:pPr marL="0" indent="0">
              <a:buNone/>
            </a:pPr>
            <a:endParaRPr lang="en-US" dirty="0"/>
          </a:p>
          <a:p>
            <a:pPr marL="0" indent="0">
              <a:buNone/>
            </a:pPr>
            <a:r>
              <a:rPr lang="en-US" dirty="0"/>
              <a:t>WHILE @@FETCH_STATUS = 0</a:t>
            </a:r>
          </a:p>
          <a:p>
            <a:pPr marL="0" indent="0">
              <a:buNone/>
            </a:pPr>
            <a:r>
              <a:rPr lang="en-US" dirty="0"/>
              <a:t>    BEGIN</a:t>
            </a:r>
          </a:p>
          <a:p>
            <a:pPr marL="0" indent="0">
              <a:buNone/>
            </a:pPr>
            <a:r>
              <a:rPr lang="en-US" dirty="0"/>
              <a:t>        PRINT @product_name + CAST(@list_price AS varchar);</a:t>
            </a:r>
          </a:p>
          <a:p>
            <a:pPr marL="0" indent="0">
              <a:buNone/>
            </a:pPr>
            <a:r>
              <a:rPr lang="en-US" dirty="0"/>
              <a:t>        FETCH NEXT FROM </a:t>
            </a:r>
            <a:r>
              <a:rPr lang="en-US" dirty="0" err="1"/>
              <a:t>cursor_product</a:t>
            </a:r>
            <a:r>
              <a:rPr lang="en-US" dirty="0"/>
              <a:t> INTO </a:t>
            </a:r>
          </a:p>
          <a:p>
            <a:pPr marL="0" indent="0">
              <a:buNone/>
            </a:pPr>
            <a:r>
              <a:rPr lang="en-US" dirty="0"/>
              <a:t>            @product_name, </a:t>
            </a:r>
          </a:p>
          <a:p>
            <a:pPr marL="0" indent="0">
              <a:buNone/>
            </a:pPr>
            <a:r>
              <a:rPr lang="en-US" dirty="0"/>
              <a:t>            @list_price;</a:t>
            </a:r>
          </a:p>
          <a:p>
            <a:pPr marL="0" indent="0">
              <a:buNone/>
            </a:pPr>
            <a:r>
              <a:rPr lang="en-US" dirty="0"/>
              <a:t>    END;</a:t>
            </a:r>
          </a:p>
          <a:p>
            <a:pPr marL="0" indent="0">
              <a:buNone/>
            </a:pPr>
            <a:endParaRPr lang="en-US" dirty="0"/>
          </a:p>
          <a:p>
            <a:pPr marL="0" indent="0">
              <a:buNone/>
            </a:pPr>
            <a:r>
              <a:rPr lang="en-US" dirty="0"/>
              <a:t>CLOSE </a:t>
            </a:r>
            <a:r>
              <a:rPr lang="en-US" dirty="0" err="1"/>
              <a:t>cursor_product</a:t>
            </a:r>
            <a:r>
              <a:rPr lang="en-US" dirty="0"/>
              <a:t>;</a:t>
            </a:r>
          </a:p>
          <a:p>
            <a:pPr marL="0" indent="0">
              <a:buNone/>
            </a:pPr>
            <a:endParaRPr lang="en-US" dirty="0"/>
          </a:p>
          <a:p>
            <a:pPr marL="0" indent="0">
              <a:buNone/>
            </a:pPr>
            <a:r>
              <a:rPr lang="en-US" dirty="0"/>
              <a:t>DEALLOCATE </a:t>
            </a:r>
            <a:r>
              <a:rPr lang="en-US" dirty="0" err="1"/>
              <a:t>cursor_product</a:t>
            </a:r>
            <a:r>
              <a:rPr lang="en-US" dirty="0"/>
              <a:t>;</a:t>
            </a:r>
          </a:p>
          <a:p>
            <a:endParaRPr lang="en-IN" dirty="0"/>
          </a:p>
        </p:txBody>
      </p:sp>
    </p:spTree>
    <p:extLst>
      <p:ext uri="{BB962C8B-B14F-4D97-AF65-F5344CB8AC3E}">
        <p14:creationId xmlns:p14="http://schemas.microsoft.com/office/powerpoint/2010/main" val="2210046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8EA37E-44A7-C4F6-6253-4F6BC4EE3595}"/>
              </a:ext>
            </a:extLst>
          </p:cNvPr>
          <p:cNvSpPr>
            <a:spLocks noGrp="1"/>
          </p:cNvSpPr>
          <p:nvPr>
            <p:ph idx="1"/>
          </p:nvPr>
        </p:nvSpPr>
        <p:spPr>
          <a:xfrm>
            <a:off x="677334" y="673769"/>
            <a:ext cx="8596668" cy="5367594"/>
          </a:xfrm>
        </p:spPr>
        <p:txBody>
          <a:bodyPr/>
          <a:lstStyle/>
          <a:p>
            <a:pPr marL="0" indent="0">
              <a:buNone/>
            </a:pPr>
            <a:r>
              <a:rPr lang="en-IN" dirty="0"/>
              <a:t>References</a:t>
            </a:r>
          </a:p>
          <a:p>
            <a:endParaRPr lang="en-IN" dirty="0"/>
          </a:p>
          <a:p>
            <a:pPr lvl="1"/>
            <a:r>
              <a:rPr lang="en-IN" dirty="0">
                <a:hlinkClick r:id="rId2"/>
              </a:rPr>
              <a:t>https://www.geeksforgeeks.org/sql-difference-between-functions-and-stored-procedures-in-pl-sql/</a:t>
            </a:r>
            <a:endParaRPr lang="en-IN" dirty="0"/>
          </a:p>
          <a:p>
            <a:pPr lvl="1"/>
            <a:r>
              <a:rPr lang="en-IN" dirty="0"/>
              <a:t>https://docs.oracle.com/cd/A97630_01/appdev.920/a96624/01_oview.htm#740</a:t>
            </a:r>
          </a:p>
          <a:p>
            <a:pPr lvl="1"/>
            <a:endParaRPr lang="en-IN" dirty="0"/>
          </a:p>
        </p:txBody>
      </p:sp>
    </p:spTree>
    <p:extLst>
      <p:ext uri="{BB962C8B-B14F-4D97-AF65-F5344CB8AC3E}">
        <p14:creationId xmlns:p14="http://schemas.microsoft.com/office/powerpoint/2010/main" val="2601578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6DB87-3C23-A3FB-5A26-D4CDA5744282}"/>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What is a Stored Procedure?</a:t>
            </a:r>
            <a:br>
              <a:rPr lang="en-US"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B220612D-8E28-0FB0-84F0-516073F27587}"/>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A stored procedure is a prepared SQL code that you can save, so the code can be reused over and over again.</a:t>
            </a:r>
          </a:p>
          <a:p>
            <a:pPr algn="l"/>
            <a:r>
              <a:rPr lang="en-US" b="0" i="0" dirty="0">
                <a:solidFill>
                  <a:srgbClr val="000000"/>
                </a:solidFill>
                <a:effectLst/>
                <a:latin typeface="Verdana" panose="020B0604030504040204" pitchFamily="34" charset="0"/>
              </a:rPr>
              <a:t>So if you have an SQL query that you write over and over again, save it as a stored procedure, and then just call it to execute it.</a:t>
            </a:r>
          </a:p>
          <a:p>
            <a:pPr algn="l"/>
            <a:r>
              <a:rPr lang="en-US" b="0" i="0" dirty="0">
                <a:solidFill>
                  <a:srgbClr val="000000"/>
                </a:solidFill>
                <a:effectLst/>
                <a:latin typeface="Verdana" panose="020B0604030504040204" pitchFamily="34" charset="0"/>
              </a:rPr>
              <a:t>You can also pass parameters to a stored procedure, so that the stored procedure can act based on the parameter value(s) that is passed.</a:t>
            </a:r>
          </a:p>
          <a:p>
            <a:endParaRPr lang="en-IN" dirty="0"/>
          </a:p>
        </p:txBody>
      </p:sp>
    </p:spTree>
    <p:extLst>
      <p:ext uri="{BB962C8B-B14F-4D97-AF65-F5344CB8AC3E}">
        <p14:creationId xmlns:p14="http://schemas.microsoft.com/office/powerpoint/2010/main" val="1826030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0F53B-EA4F-1277-CEBB-AF7762F3CA97}"/>
              </a:ext>
            </a:extLst>
          </p:cNvPr>
          <p:cNvSpPr>
            <a:spLocks noGrp="1"/>
          </p:cNvSpPr>
          <p:nvPr>
            <p:ph type="title"/>
          </p:nvPr>
        </p:nvSpPr>
        <p:spPr/>
        <p:txBody>
          <a:bodyPr/>
          <a:lstStyle/>
          <a:p>
            <a:r>
              <a:rPr lang="en-IN" dirty="0"/>
              <a:t>Stored Procedures Syntax</a:t>
            </a:r>
          </a:p>
        </p:txBody>
      </p:sp>
      <p:sp>
        <p:nvSpPr>
          <p:cNvPr id="3" name="Content Placeholder 2">
            <a:extLst>
              <a:ext uri="{FF2B5EF4-FFF2-40B4-BE49-F238E27FC236}">
                <a16:creationId xmlns:a16="http://schemas.microsoft.com/office/drawing/2014/main" id="{FB91EA8C-590E-52C7-69C4-78D0137B57BE}"/>
              </a:ext>
            </a:extLst>
          </p:cNvPr>
          <p:cNvSpPr>
            <a:spLocks noGrp="1"/>
          </p:cNvSpPr>
          <p:nvPr>
            <p:ph idx="1"/>
          </p:nvPr>
        </p:nvSpPr>
        <p:spPr>
          <a:xfrm>
            <a:off x="677334" y="1300777"/>
            <a:ext cx="8596668" cy="4740585"/>
          </a:xfrm>
        </p:spPr>
        <p:txBody>
          <a:bodyPr>
            <a:normAutofit lnSpcReduction="10000"/>
          </a:bodyPr>
          <a:lstStyle/>
          <a:p>
            <a:endParaRPr lang="en-US" dirty="0">
              <a:solidFill>
                <a:srgbClr val="000000"/>
              </a:solidFill>
              <a:latin typeface="Consolas" panose="020B0609020204030204" pitchFamily="49" charset="0"/>
            </a:endParaRPr>
          </a:p>
          <a:p>
            <a:pPr marL="0" indent="0">
              <a:buNone/>
            </a:pPr>
            <a:r>
              <a:rPr kumimoji="0" lang="en-US" altLang="en-US" sz="1800" b="0" i="0" u="none" strike="noStrike" cap="none" normalizeH="0" baseline="0" dirty="0">
                <a:ln>
                  <a:noFill/>
                </a:ln>
                <a:solidFill>
                  <a:srgbClr val="273239"/>
                </a:solidFill>
                <a:effectLst/>
                <a:latin typeface="Consolas" panose="020B0609020204030204" pitchFamily="49" charset="0"/>
              </a:rPr>
              <a:t>Syntax -</a:t>
            </a:r>
          </a:p>
          <a:p>
            <a:pPr marL="0" indent="0">
              <a:buNone/>
            </a:pPr>
            <a:r>
              <a:rPr kumimoji="0" lang="en-US" altLang="en-US" sz="1800" b="0" i="0" u="none" strike="noStrike" cap="none" normalizeH="0" baseline="0" dirty="0">
                <a:ln>
                  <a:noFill/>
                </a:ln>
                <a:solidFill>
                  <a:srgbClr val="273239"/>
                </a:solidFill>
                <a:effectLst/>
                <a:latin typeface="Consolas" panose="020B0609020204030204" pitchFamily="49" charset="0"/>
              </a:rPr>
              <a:t>CREATE or REPLACE PROCEDURE name(parameters)</a:t>
            </a:r>
          </a:p>
          <a:p>
            <a:pPr marL="0" indent="0">
              <a:buNone/>
            </a:pPr>
            <a:r>
              <a:rPr kumimoji="0" lang="en-US" altLang="en-US" sz="1800" b="0" i="0" u="none" strike="noStrike" cap="none" normalizeH="0" baseline="0" dirty="0">
                <a:ln>
                  <a:noFill/>
                </a:ln>
                <a:solidFill>
                  <a:srgbClr val="273239"/>
                </a:solidFill>
                <a:effectLst/>
                <a:latin typeface="Consolas" panose="020B0609020204030204" pitchFamily="49" charset="0"/>
              </a:rPr>
              <a:t>IS variables; </a:t>
            </a:r>
          </a:p>
          <a:p>
            <a:pPr marL="0" indent="0">
              <a:buNone/>
            </a:pPr>
            <a:r>
              <a:rPr kumimoji="0" lang="en-US" altLang="en-US" sz="1800" b="0" i="0" u="none" strike="noStrike" cap="none" normalizeH="0" baseline="0" dirty="0">
                <a:ln>
                  <a:noFill/>
                </a:ln>
                <a:solidFill>
                  <a:srgbClr val="273239"/>
                </a:solidFill>
                <a:effectLst/>
                <a:latin typeface="Consolas" panose="020B0609020204030204" pitchFamily="49" charset="0"/>
              </a:rPr>
              <a:t>BEGIN //statements;</a:t>
            </a:r>
          </a:p>
          <a:p>
            <a:pPr marL="0" indent="0">
              <a:buNone/>
            </a:pPr>
            <a:r>
              <a:rPr kumimoji="0" lang="en-US" altLang="en-US" sz="1800" b="0" i="0" u="none" strike="noStrike" cap="none" normalizeH="0" baseline="0" dirty="0">
                <a:ln>
                  <a:noFill/>
                </a:ln>
                <a:solidFill>
                  <a:srgbClr val="273239"/>
                </a:solidFill>
                <a:effectLst/>
                <a:latin typeface="Consolas" panose="020B0609020204030204" pitchFamily="49" charset="0"/>
              </a:rPr>
              <a:t>END;</a:t>
            </a:r>
            <a:r>
              <a:rPr kumimoji="0" lang="en-US" altLang="en-US" sz="1050" b="0" i="0" u="none" strike="noStrike" cap="none" normalizeH="0" baseline="0" dirty="0">
                <a:ln>
                  <a:noFill/>
                </a:ln>
                <a:solidFill>
                  <a:schemeClr val="tx1"/>
                </a:solidFill>
                <a:effectLst/>
              </a:rPr>
              <a:t> </a:t>
            </a:r>
          </a:p>
          <a:p>
            <a:pPr marL="0" indent="0">
              <a:buNone/>
            </a:pP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To execute the stored procedure –</a:t>
            </a:r>
          </a:p>
          <a:p>
            <a:pPr marL="0" indent="0">
              <a:buNone/>
            </a:pPr>
            <a:r>
              <a:rPr lang="en-IN" b="0" i="0" dirty="0">
                <a:solidFill>
                  <a:schemeClr val="tx1">
                    <a:lumMod val="85000"/>
                    <a:lumOff val="15000"/>
                  </a:schemeClr>
                </a:solidFill>
                <a:effectLst/>
                <a:latin typeface="Consolas" panose="020B0609020204030204" pitchFamily="49" charset="0"/>
              </a:rPr>
              <a:t>EXEC/CALL</a:t>
            </a:r>
            <a:r>
              <a:rPr lang="en-IN" b="0" i="0" dirty="0">
                <a:solidFill>
                  <a:srgbClr val="000000"/>
                </a:solidFill>
                <a:effectLst/>
                <a:latin typeface="Consolas" panose="020B0609020204030204" pitchFamily="49" charset="0"/>
              </a:rPr>
              <a:t> </a:t>
            </a:r>
            <a:r>
              <a:rPr lang="en-IN" b="0" i="1" dirty="0" err="1">
                <a:solidFill>
                  <a:srgbClr val="000000"/>
                </a:solidFill>
                <a:effectLst/>
                <a:latin typeface="Consolas" panose="020B0609020204030204" pitchFamily="49" charset="0"/>
              </a:rPr>
              <a:t>procedure_name</a:t>
            </a:r>
            <a:r>
              <a:rPr lang="en-IN" b="0" i="0" dirty="0">
                <a:solidFill>
                  <a:srgbClr val="000000"/>
                </a:solidFill>
                <a:effectLst/>
                <a:latin typeface="Consolas" panose="020B0609020204030204" pitchFamily="49" charset="0"/>
              </a:rPr>
              <a:t>;</a:t>
            </a:r>
          </a:p>
          <a:p>
            <a:pPr marL="0" indent="0">
              <a:buNone/>
            </a:pPr>
            <a:endParaRPr lang="en-IN" dirty="0">
              <a:solidFill>
                <a:srgbClr val="000000"/>
              </a:solidFill>
              <a:latin typeface="Consolas" panose="020B0609020204030204" pitchFamily="49" charset="0"/>
            </a:endParaRPr>
          </a:p>
          <a:p>
            <a:pPr marL="0" indent="0">
              <a:buNone/>
            </a:pPr>
            <a:r>
              <a:rPr lang="en-IN" dirty="0">
                <a:solidFill>
                  <a:srgbClr val="000000"/>
                </a:solidFill>
                <a:latin typeface="Consolas" panose="020B0609020204030204" pitchFamily="49" charset="0"/>
              </a:rPr>
              <a:t>To delete a stored procedure –</a:t>
            </a:r>
          </a:p>
          <a:p>
            <a:pPr marL="0" indent="0">
              <a:buNone/>
            </a:pPr>
            <a:r>
              <a:rPr kumimoji="0" lang="en-US" altLang="en-US" sz="1800" b="0" i="0" u="none" strike="noStrike" cap="none" normalizeH="0" baseline="0" dirty="0">
                <a:ln>
                  <a:noFill/>
                </a:ln>
                <a:solidFill>
                  <a:srgbClr val="273239"/>
                </a:solidFill>
                <a:effectLst/>
                <a:latin typeface="Consolas" panose="020B0609020204030204" pitchFamily="49" charset="0"/>
              </a:rPr>
              <a:t>DROP PROCEDURE </a:t>
            </a:r>
            <a:r>
              <a:rPr kumimoji="0" lang="en-US" altLang="en-US" sz="1800" b="0" i="0" u="none" strike="noStrike" cap="none" normalizeH="0" baseline="0" dirty="0" err="1">
                <a:ln>
                  <a:noFill/>
                </a:ln>
                <a:solidFill>
                  <a:srgbClr val="273239"/>
                </a:solidFill>
                <a:effectLst/>
                <a:latin typeface="Consolas" panose="020B0609020204030204" pitchFamily="49" charset="0"/>
              </a:rPr>
              <a:t>procedure_name</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indent="0">
              <a:buNone/>
            </a:pPr>
            <a:endParaRPr lang="en-IN" dirty="0">
              <a:solidFill>
                <a:srgbClr val="000000"/>
              </a:solidFill>
              <a:latin typeface="Consolas" panose="020B0609020204030204" pitchFamily="49" charset="0"/>
            </a:endParaRPr>
          </a:p>
          <a:p>
            <a:pPr marL="0" indent="0">
              <a:buNone/>
            </a:pPr>
            <a:endParaRPr lang="en-IN" dirty="0">
              <a:solidFill>
                <a:srgbClr val="000000"/>
              </a:solidFill>
              <a:latin typeface="Consolas" panose="020B0609020204030204" pitchFamily="49" charset="0"/>
            </a:endParaRPr>
          </a:p>
        </p:txBody>
      </p:sp>
      <p:sp>
        <p:nvSpPr>
          <p:cNvPr id="6" name="Rectangle 3">
            <a:extLst>
              <a:ext uri="{FF2B5EF4-FFF2-40B4-BE49-F238E27FC236}">
                <a16:creationId xmlns:a16="http://schemas.microsoft.com/office/drawing/2014/main" id="{4F424562-7C83-D698-77DC-8F9D3FE94163}"/>
              </a:ext>
            </a:extLst>
          </p:cNvPr>
          <p:cNvSpPr>
            <a:spLocks noChangeArrowheads="1"/>
          </p:cNvSpPr>
          <p:nvPr/>
        </p:nvSpPr>
        <p:spPr bwMode="auto">
          <a:xfrm flipH="1">
            <a:off x="1405289" y="1300777"/>
            <a:ext cx="134753" cy="187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7558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9D4633-0B76-CF7F-C9CA-F0799D15AC8F}"/>
              </a:ext>
            </a:extLst>
          </p:cNvPr>
          <p:cNvSpPr>
            <a:spLocks noGrp="1"/>
          </p:cNvSpPr>
          <p:nvPr>
            <p:ph idx="1"/>
          </p:nvPr>
        </p:nvSpPr>
        <p:spPr>
          <a:xfrm>
            <a:off x="721894" y="770021"/>
            <a:ext cx="8552107" cy="5271341"/>
          </a:xfrm>
        </p:spPr>
        <p:txBody>
          <a:bodyPr>
            <a:normAutofit/>
          </a:bodyPr>
          <a:lstStyle/>
          <a:p>
            <a:pPr algn="l" fontAlgn="base"/>
            <a:r>
              <a:rPr lang="en-US" b="0" i="0" dirty="0">
                <a:solidFill>
                  <a:srgbClr val="273239"/>
                </a:solidFill>
                <a:effectLst/>
                <a:latin typeface="urw-din"/>
              </a:rPr>
              <a:t>The most important part is parameters. Parameters are used to pass values to the Procedure. There are 3 different types of parameters, they are as follows: </a:t>
            </a:r>
            <a:br>
              <a:rPr lang="en-US" b="0" i="0" dirty="0">
                <a:solidFill>
                  <a:srgbClr val="273239"/>
                </a:solidFill>
                <a:effectLst/>
                <a:latin typeface="urw-din"/>
              </a:rPr>
            </a:br>
            <a:r>
              <a:rPr lang="en-US" b="0" i="0" dirty="0">
                <a:solidFill>
                  <a:srgbClr val="273239"/>
                </a:solidFill>
                <a:effectLst/>
                <a:latin typeface="urw-din"/>
              </a:rPr>
              <a:t> </a:t>
            </a:r>
          </a:p>
          <a:p>
            <a:pPr algn="l" fontAlgn="base">
              <a:buFont typeface="+mj-lt"/>
              <a:buAutoNum type="arabicPeriod"/>
            </a:pPr>
            <a:r>
              <a:rPr lang="en-US" b="1" i="0" dirty="0">
                <a:solidFill>
                  <a:srgbClr val="273239"/>
                </a:solidFill>
                <a:effectLst/>
                <a:latin typeface="urw-din"/>
              </a:rPr>
              <a:t>IN:</a:t>
            </a:r>
            <a:r>
              <a:rPr lang="en-US" b="0" i="0" dirty="0">
                <a:solidFill>
                  <a:srgbClr val="273239"/>
                </a:solidFill>
                <a:effectLst/>
                <a:latin typeface="urw-din"/>
              </a:rPr>
              <a:t> </a:t>
            </a:r>
            <a:br>
              <a:rPr lang="en-US" b="0" i="0" dirty="0">
                <a:solidFill>
                  <a:srgbClr val="273239"/>
                </a:solidFill>
                <a:effectLst/>
                <a:latin typeface="urw-din"/>
              </a:rPr>
            </a:br>
            <a:r>
              <a:rPr lang="en-US" b="0" i="0" dirty="0">
                <a:solidFill>
                  <a:srgbClr val="273239"/>
                </a:solidFill>
                <a:effectLst/>
                <a:latin typeface="urw-din"/>
              </a:rPr>
              <a:t>This is the Default Parameter for the procedure. It always receives the values from calling program.</a:t>
            </a:r>
          </a:p>
          <a:p>
            <a:pPr algn="l" fontAlgn="base">
              <a:buFont typeface="+mj-lt"/>
              <a:buAutoNum type="arabicPeriod"/>
            </a:pPr>
            <a:r>
              <a:rPr lang="en-US" b="1" i="0" dirty="0">
                <a:solidFill>
                  <a:srgbClr val="273239"/>
                </a:solidFill>
                <a:effectLst/>
                <a:latin typeface="urw-din"/>
              </a:rPr>
              <a:t>OUT:</a:t>
            </a:r>
            <a:r>
              <a:rPr lang="en-US" b="0" i="0" dirty="0">
                <a:solidFill>
                  <a:srgbClr val="273239"/>
                </a:solidFill>
                <a:effectLst/>
                <a:latin typeface="urw-din"/>
              </a:rPr>
              <a:t> </a:t>
            </a:r>
            <a:br>
              <a:rPr lang="en-US" b="0" i="0" dirty="0">
                <a:solidFill>
                  <a:srgbClr val="273239"/>
                </a:solidFill>
                <a:effectLst/>
                <a:latin typeface="urw-din"/>
              </a:rPr>
            </a:br>
            <a:r>
              <a:rPr lang="en-US" b="0" i="0" dirty="0">
                <a:solidFill>
                  <a:srgbClr val="273239"/>
                </a:solidFill>
                <a:effectLst/>
                <a:latin typeface="urw-din"/>
              </a:rPr>
              <a:t>This parameter always sends the values to the calling program.</a:t>
            </a:r>
          </a:p>
          <a:p>
            <a:pPr algn="l" fontAlgn="base">
              <a:buFont typeface="+mj-lt"/>
              <a:buAutoNum type="arabicPeriod"/>
            </a:pPr>
            <a:r>
              <a:rPr lang="en-US" b="1" i="0" dirty="0">
                <a:solidFill>
                  <a:srgbClr val="273239"/>
                </a:solidFill>
                <a:effectLst/>
                <a:latin typeface="urw-din"/>
              </a:rPr>
              <a:t>IN OUT:</a:t>
            </a:r>
            <a:r>
              <a:rPr lang="en-US" b="0" i="0" dirty="0">
                <a:solidFill>
                  <a:srgbClr val="273239"/>
                </a:solidFill>
                <a:effectLst/>
                <a:latin typeface="urw-din"/>
              </a:rPr>
              <a:t> </a:t>
            </a:r>
            <a:br>
              <a:rPr lang="en-US" b="0" i="0" dirty="0">
                <a:solidFill>
                  <a:srgbClr val="273239"/>
                </a:solidFill>
                <a:effectLst/>
                <a:latin typeface="urw-din"/>
              </a:rPr>
            </a:br>
            <a:r>
              <a:rPr lang="en-US" b="0" i="0" dirty="0">
                <a:solidFill>
                  <a:srgbClr val="273239"/>
                </a:solidFill>
                <a:effectLst/>
                <a:latin typeface="urw-din"/>
              </a:rPr>
              <a:t>This parameter performs both the operations. It Receives value from as well as sends the values to the calling program.</a:t>
            </a:r>
          </a:p>
          <a:p>
            <a:endParaRPr lang="en-IN" dirty="0"/>
          </a:p>
        </p:txBody>
      </p:sp>
    </p:spTree>
    <p:extLst>
      <p:ext uri="{BB962C8B-B14F-4D97-AF65-F5344CB8AC3E}">
        <p14:creationId xmlns:p14="http://schemas.microsoft.com/office/powerpoint/2010/main" val="1182299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79F30-F4AA-E900-17D0-3517C20AFF3B}"/>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9AA0BC16-E167-D000-9DC6-B0EF2C00310B}"/>
              </a:ext>
            </a:extLst>
          </p:cNvPr>
          <p:cNvSpPr>
            <a:spLocks noGrp="1"/>
          </p:cNvSpPr>
          <p:nvPr>
            <p:ph idx="1"/>
          </p:nvPr>
        </p:nvSpPr>
        <p:spPr/>
        <p:txBody>
          <a:bodyPr/>
          <a:lstStyle/>
          <a:p>
            <a:r>
              <a:rPr lang="en-US" b="0" i="0" dirty="0">
                <a:solidFill>
                  <a:srgbClr val="0000CD"/>
                </a:solidFill>
                <a:effectLst/>
                <a:latin typeface="Consolas" panose="020B0609020204030204" pitchFamily="49" charset="0"/>
              </a:rPr>
              <a:t>CREATE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PROCEDURE</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SelectAllCustomers</a:t>
            </a:r>
            <a:br>
              <a:rPr lang="en-US" dirty="0"/>
            </a:br>
            <a:r>
              <a:rPr lang="en-US" b="0" i="0" dirty="0">
                <a:solidFill>
                  <a:srgbClr val="0000CD"/>
                </a:solidFill>
                <a:effectLst/>
                <a:latin typeface="Consolas" panose="020B0609020204030204" pitchFamily="49" charset="0"/>
              </a:rPr>
              <a:t>AS</a:t>
            </a:r>
            <a:br>
              <a:rPr lang="en-US" dirty="0"/>
            </a:br>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 </a:t>
            </a: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Customers</a:t>
            </a:r>
            <a:br>
              <a:rPr lang="en-US" dirty="0"/>
            </a:br>
            <a:r>
              <a:rPr lang="en-US" b="0" i="0" dirty="0">
                <a:solidFill>
                  <a:srgbClr val="000000"/>
                </a:solidFill>
                <a:effectLst/>
                <a:latin typeface="Consolas" panose="020B0609020204030204" pitchFamily="49" charset="0"/>
              </a:rPr>
              <a:t>GO;</a:t>
            </a:r>
          </a:p>
          <a:p>
            <a:endParaRPr lang="en-US" dirty="0">
              <a:solidFill>
                <a:srgbClr val="000000"/>
              </a:solidFill>
              <a:latin typeface="Consolas" panose="020B0609020204030204" pitchFamily="49" charset="0"/>
            </a:endParaRPr>
          </a:p>
          <a:p>
            <a:pPr algn="l"/>
            <a:r>
              <a:rPr lang="en-IN" b="0" i="0" dirty="0">
                <a:solidFill>
                  <a:srgbClr val="0000CD"/>
                </a:solidFill>
                <a:effectLst/>
                <a:latin typeface="Consolas" panose="020B0609020204030204" pitchFamily="49" charset="0"/>
              </a:rPr>
              <a:t>EXEC</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SelectAllCustomers</a:t>
            </a:r>
            <a:r>
              <a:rPr lang="en-IN" b="0" i="0" dirty="0">
                <a:solidFill>
                  <a:srgbClr val="000000"/>
                </a:solidFill>
                <a:effectLst/>
                <a:latin typeface="Consolas" panose="020B0609020204030204" pitchFamily="49" charset="0"/>
              </a:rPr>
              <a:t>;</a:t>
            </a:r>
          </a:p>
          <a:p>
            <a:endParaRPr lang="en-IN" dirty="0"/>
          </a:p>
        </p:txBody>
      </p:sp>
    </p:spTree>
    <p:extLst>
      <p:ext uri="{BB962C8B-B14F-4D97-AF65-F5344CB8AC3E}">
        <p14:creationId xmlns:p14="http://schemas.microsoft.com/office/powerpoint/2010/main" val="269542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A0FF8-A383-A613-4DA8-7FD6E074D692}"/>
              </a:ext>
            </a:extLst>
          </p:cNvPr>
          <p:cNvSpPr>
            <a:spLocks noGrp="1"/>
          </p:cNvSpPr>
          <p:nvPr>
            <p:ph type="title"/>
          </p:nvPr>
        </p:nvSpPr>
        <p:spPr/>
        <p:txBody>
          <a:bodyPr/>
          <a:lstStyle/>
          <a:p>
            <a:r>
              <a:rPr lang="en-IN" dirty="0"/>
              <a:t>Types of Stored Procedures:</a:t>
            </a:r>
          </a:p>
        </p:txBody>
      </p:sp>
      <p:sp>
        <p:nvSpPr>
          <p:cNvPr id="3" name="Content Placeholder 2">
            <a:extLst>
              <a:ext uri="{FF2B5EF4-FFF2-40B4-BE49-F238E27FC236}">
                <a16:creationId xmlns:a16="http://schemas.microsoft.com/office/drawing/2014/main" id="{E595B2EB-6CF6-26C6-EB2C-44EC3CBBAB29}"/>
              </a:ext>
            </a:extLst>
          </p:cNvPr>
          <p:cNvSpPr>
            <a:spLocks noGrp="1"/>
          </p:cNvSpPr>
          <p:nvPr>
            <p:ph idx="1"/>
          </p:nvPr>
        </p:nvSpPr>
        <p:spPr/>
        <p:txBody>
          <a:bodyPr>
            <a:normAutofit/>
          </a:bodyPr>
          <a:lstStyle/>
          <a:p>
            <a:r>
              <a:rPr lang="en-IN" dirty="0"/>
              <a:t>Stored Procedures With One Parameter</a:t>
            </a:r>
          </a:p>
          <a:p>
            <a:pPr lvl="1"/>
            <a:r>
              <a:rPr lang="en-US" b="0" i="0" dirty="0">
                <a:solidFill>
                  <a:srgbClr val="0000CD"/>
                </a:solidFill>
                <a:effectLst/>
                <a:latin typeface="Consolas" panose="020B0609020204030204" pitchFamily="49" charset="0"/>
              </a:rPr>
              <a:t>CREATE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PROCEDURE</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SelectAllCustomers</a:t>
            </a:r>
            <a:r>
              <a:rPr lang="en-US" b="0" i="0" dirty="0">
                <a:solidFill>
                  <a:srgbClr val="000000"/>
                </a:solidFill>
                <a:effectLst/>
                <a:latin typeface="Consolas" panose="020B0609020204030204" pitchFamily="49" charset="0"/>
              </a:rPr>
              <a:t> @City </a:t>
            </a:r>
            <a:r>
              <a:rPr lang="en-US" b="0" i="0" dirty="0" err="1">
                <a:solidFill>
                  <a:srgbClr val="000000"/>
                </a:solidFill>
                <a:effectLst/>
                <a:latin typeface="Consolas" panose="020B0609020204030204" pitchFamily="49" charset="0"/>
              </a:rPr>
              <a:t>nvarchar</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30</a:t>
            </a: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AS</a:t>
            </a:r>
            <a:br>
              <a:rPr lang="en-US" dirty="0"/>
            </a:br>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 </a:t>
            </a: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Customers </a:t>
            </a: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City = @City</a:t>
            </a:r>
            <a:br>
              <a:rPr lang="en-US" dirty="0"/>
            </a:br>
            <a:r>
              <a:rPr lang="en-US" b="0" i="0" dirty="0">
                <a:solidFill>
                  <a:srgbClr val="000000"/>
                </a:solidFill>
                <a:effectLst/>
                <a:latin typeface="Consolas" panose="020B0609020204030204" pitchFamily="49" charset="0"/>
              </a:rPr>
              <a:t>GO;</a:t>
            </a:r>
          </a:p>
          <a:p>
            <a:pPr lvl="1"/>
            <a:endParaRPr lang="en-IN" dirty="0"/>
          </a:p>
          <a:p>
            <a:r>
              <a:rPr lang="en-IN" dirty="0"/>
              <a:t>Stored Procedures With Multiple Parameters</a:t>
            </a:r>
          </a:p>
          <a:p>
            <a:pPr lvl="1"/>
            <a:r>
              <a:rPr lang="en-US" b="0" i="0" dirty="0">
                <a:solidFill>
                  <a:srgbClr val="0000CD"/>
                </a:solidFill>
                <a:effectLst/>
                <a:latin typeface="Consolas" panose="020B0609020204030204" pitchFamily="49" charset="0"/>
              </a:rPr>
              <a:t>CREATE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PROCEDURE</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SelectAllCustomers</a:t>
            </a:r>
            <a:r>
              <a:rPr lang="en-US" b="0" i="0" dirty="0">
                <a:solidFill>
                  <a:srgbClr val="000000"/>
                </a:solidFill>
                <a:effectLst/>
                <a:latin typeface="Consolas" panose="020B0609020204030204" pitchFamily="49" charset="0"/>
              </a:rPr>
              <a:t> @City </a:t>
            </a:r>
            <a:r>
              <a:rPr lang="en-US" b="0" i="0" dirty="0" err="1">
                <a:solidFill>
                  <a:srgbClr val="000000"/>
                </a:solidFill>
                <a:effectLst/>
                <a:latin typeface="Consolas" panose="020B0609020204030204" pitchFamily="49" charset="0"/>
              </a:rPr>
              <a:t>nvarchar</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30</a:t>
            </a:r>
            <a:r>
              <a:rPr lang="en-US" b="0" i="0" dirty="0">
                <a:solidFill>
                  <a:srgbClr val="000000"/>
                </a:solidFill>
                <a:effectLst/>
                <a:latin typeface="Consolas" panose="020B0609020204030204" pitchFamily="49" charset="0"/>
              </a:rPr>
              <a:t>), @PostalCode </a:t>
            </a:r>
            <a:r>
              <a:rPr lang="en-US" b="0" i="0" dirty="0" err="1">
                <a:solidFill>
                  <a:srgbClr val="000000"/>
                </a:solidFill>
                <a:effectLst/>
                <a:latin typeface="Consolas" panose="020B0609020204030204" pitchFamily="49" charset="0"/>
              </a:rPr>
              <a:t>nvarchar</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10</a:t>
            </a: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AS</a:t>
            </a:r>
            <a:br>
              <a:rPr lang="en-US" dirty="0"/>
            </a:br>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 </a:t>
            </a: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Customers </a:t>
            </a: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City = @City </a:t>
            </a:r>
            <a:r>
              <a:rPr lang="en-US" b="0" i="0" dirty="0">
                <a:solidFill>
                  <a:srgbClr val="0000CD"/>
                </a:solidFill>
                <a:effectLst/>
                <a:latin typeface="Consolas" panose="020B0609020204030204" pitchFamily="49" charset="0"/>
              </a:rPr>
              <a:t>AND</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PostalCode</a:t>
            </a:r>
            <a:r>
              <a:rPr lang="en-US" b="0" i="0" dirty="0">
                <a:solidFill>
                  <a:srgbClr val="000000"/>
                </a:solidFill>
                <a:effectLst/>
                <a:latin typeface="Consolas" panose="020B0609020204030204" pitchFamily="49" charset="0"/>
              </a:rPr>
              <a:t> = @PostalCode</a:t>
            </a:r>
            <a:br>
              <a:rPr lang="en-US" dirty="0"/>
            </a:br>
            <a:r>
              <a:rPr lang="en-US" b="0" i="0" dirty="0">
                <a:solidFill>
                  <a:srgbClr val="000000"/>
                </a:solidFill>
                <a:effectLst/>
                <a:latin typeface="Consolas" panose="020B0609020204030204" pitchFamily="49" charset="0"/>
              </a:rPr>
              <a:t>GO;</a:t>
            </a:r>
          </a:p>
          <a:p>
            <a:pPr lvl="1"/>
            <a:endParaRPr lang="en-US" b="0" i="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10431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771E8-0DB8-511A-A4F7-3F0E2829117C}"/>
              </a:ext>
            </a:extLst>
          </p:cNvPr>
          <p:cNvSpPr>
            <a:spLocks noGrp="1"/>
          </p:cNvSpPr>
          <p:nvPr>
            <p:ph type="title"/>
          </p:nvPr>
        </p:nvSpPr>
        <p:spPr/>
        <p:txBody>
          <a:bodyPr/>
          <a:lstStyle/>
          <a:p>
            <a:pPr algn="l" fontAlgn="base"/>
            <a:r>
              <a:rPr lang="en-US" i="0" dirty="0">
                <a:solidFill>
                  <a:srgbClr val="273239"/>
                </a:solidFill>
                <a:effectLst/>
                <a:latin typeface="sofia-pro"/>
              </a:rPr>
              <a:t>What is Cursor in SQL ?</a:t>
            </a:r>
          </a:p>
        </p:txBody>
      </p:sp>
      <p:sp>
        <p:nvSpPr>
          <p:cNvPr id="3" name="Content Placeholder 2">
            <a:extLst>
              <a:ext uri="{FF2B5EF4-FFF2-40B4-BE49-F238E27FC236}">
                <a16:creationId xmlns:a16="http://schemas.microsoft.com/office/drawing/2014/main" id="{A297F255-3171-C2F5-30C1-569A2D549D9C}"/>
              </a:ext>
            </a:extLst>
          </p:cNvPr>
          <p:cNvSpPr>
            <a:spLocks noGrp="1"/>
          </p:cNvSpPr>
          <p:nvPr>
            <p:ph idx="1"/>
          </p:nvPr>
        </p:nvSpPr>
        <p:spPr>
          <a:xfrm>
            <a:off x="677334" y="1930400"/>
            <a:ext cx="8596668" cy="3507874"/>
          </a:xfrm>
        </p:spPr>
        <p:txBody>
          <a:bodyPr>
            <a:normAutofit lnSpcReduction="10000"/>
          </a:bodyPr>
          <a:lstStyle/>
          <a:p>
            <a:pPr marL="0" indent="0" algn="l" fontAlgn="base">
              <a:buNone/>
            </a:pPr>
            <a:r>
              <a:rPr lang="en-US" sz="2000" b="1" i="0" dirty="0">
                <a:solidFill>
                  <a:srgbClr val="273239"/>
                </a:solidFill>
                <a:effectLst/>
                <a:latin typeface="urw-din"/>
              </a:rPr>
              <a:t>Cursor</a:t>
            </a:r>
            <a:r>
              <a:rPr lang="en-US" sz="2000" b="0" i="0" dirty="0">
                <a:solidFill>
                  <a:srgbClr val="273239"/>
                </a:solidFill>
                <a:effectLst/>
                <a:latin typeface="urw-din"/>
              </a:rPr>
              <a:t> is a Temporary Memory or Temporary Work Station. It is Allocated by Database Server at the Time of Performing DML(Data Manipulation Language) operations on Table by User. Cursors are used to store Database Tables. There are 2 types of Cursors: Implicit Cursors, and Explicit Cursors. These are explained as following below.</a:t>
            </a:r>
          </a:p>
          <a:p>
            <a:pPr algn="l" fontAlgn="base">
              <a:buFont typeface="+mj-lt"/>
              <a:buAutoNum type="arabicPeriod"/>
            </a:pPr>
            <a:r>
              <a:rPr lang="en-US" sz="2000" b="1" i="0" dirty="0">
                <a:solidFill>
                  <a:srgbClr val="273239"/>
                </a:solidFill>
                <a:effectLst/>
                <a:latin typeface="urw-din"/>
              </a:rPr>
              <a:t>Implicit Cursors:</a:t>
            </a:r>
            <a:br>
              <a:rPr lang="en-US" sz="2000" b="0" i="0" dirty="0">
                <a:solidFill>
                  <a:srgbClr val="273239"/>
                </a:solidFill>
                <a:effectLst/>
                <a:latin typeface="urw-din"/>
              </a:rPr>
            </a:br>
            <a:r>
              <a:rPr lang="en-US" sz="2000" b="0" i="0" dirty="0">
                <a:solidFill>
                  <a:srgbClr val="273239"/>
                </a:solidFill>
                <a:effectLst/>
                <a:latin typeface="urw-din"/>
              </a:rPr>
              <a:t>Implicit Cursors are also known as Default Cursors of SQL SERVER. These Cursors are allocated by SQL SERVER when the user performs DML operations.</a:t>
            </a:r>
          </a:p>
          <a:p>
            <a:pPr algn="l" fontAlgn="base">
              <a:buFont typeface="+mj-lt"/>
              <a:buAutoNum type="arabicPeriod"/>
            </a:pPr>
            <a:r>
              <a:rPr lang="en-US" sz="2000" b="1" i="0" dirty="0">
                <a:solidFill>
                  <a:srgbClr val="273239"/>
                </a:solidFill>
                <a:effectLst/>
                <a:latin typeface="urw-din"/>
              </a:rPr>
              <a:t>Explicit Cursors :</a:t>
            </a:r>
            <a:br>
              <a:rPr lang="en-US" sz="2000" b="0" i="0" dirty="0">
                <a:solidFill>
                  <a:srgbClr val="273239"/>
                </a:solidFill>
                <a:effectLst/>
                <a:latin typeface="urw-din"/>
              </a:rPr>
            </a:br>
            <a:r>
              <a:rPr lang="en-US" sz="2000" b="0" i="0" dirty="0">
                <a:solidFill>
                  <a:srgbClr val="273239"/>
                </a:solidFill>
                <a:effectLst/>
                <a:latin typeface="urw-din"/>
              </a:rPr>
              <a:t>Explicit Cursors are Created by Users whenever the user requires them. Explicit Cursors are used for Fetching data from Table in Row-By-Row Manner.</a:t>
            </a:r>
          </a:p>
          <a:p>
            <a:endParaRPr lang="en-IN" dirty="0"/>
          </a:p>
        </p:txBody>
      </p:sp>
    </p:spTree>
    <p:extLst>
      <p:ext uri="{BB962C8B-B14F-4D97-AF65-F5344CB8AC3E}">
        <p14:creationId xmlns:p14="http://schemas.microsoft.com/office/powerpoint/2010/main" val="4179403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FA782-DDC6-AE99-834F-0234ADACDD4B}"/>
              </a:ext>
            </a:extLst>
          </p:cNvPr>
          <p:cNvSpPr>
            <a:spLocks noGrp="1"/>
          </p:cNvSpPr>
          <p:nvPr>
            <p:ph type="title"/>
          </p:nvPr>
        </p:nvSpPr>
        <p:spPr/>
        <p:txBody>
          <a:bodyPr/>
          <a:lstStyle/>
          <a:p>
            <a:r>
              <a:rPr lang="en-IN" dirty="0"/>
              <a:t>Life cycle of a cursor: </a:t>
            </a:r>
          </a:p>
        </p:txBody>
      </p:sp>
      <p:pic>
        <p:nvPicPr>
          <p:cNvPr id="2050" name="Picture 2">
            <a:extLst>
              <a:ext uri="{FF2B5EF4-FFF2-40B4-BE49-F238E27FC236}">
                <a16:creationId xmlns:a16="http://schemas.microsoft.com/office/drawing/2014/main" id="{D2A15AB6-B115-21F7-CAEB-7D7F26ACD70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499" y="2233061"/>
            <a:ext cx="8176519" cy="3570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9384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2FF8F-4F08-815F-4BD4-BE58504C27FC}"/>
              </a:ext>
            </a:extLst>
          </p:cNvPr>
          <p:cNvSpPr>
            <a:spLocks noGrp="1"/>
          </p:cNvSpPr>
          <p:nvPr>
            <p:ph type="title"/>
          </p:nvPr>
        </p:nvSpPr>
        <p:spPr/>
        <p:txBody>
          <a:bodyPr/>
          <a:lstStyle/>
          <a:p>
            <a:r>
              <a:rPr lang="en-IN" dirty="0"/>
              <a:t>Syntax</a:t>
            </a:r>
          </a:p>
        </p:txBody>
      </p:sp>
      <p:sp>
        <p:nvSpPr>
          <p:cNvPr id="3" name="Content Placeholder 2">
            <a:extLst>
              <a:ext uri="{FF2B5EF4-FFF2-40B4-BE49-F238E27FC236}">
                <a16:creationId xmlns:a16="http://schemas.microsoft.com/office/drawing/2014/main" id="{F0B456E8-8CB3-9E73-CE02-DF7344C37F84}"/>
              </a:ext>
            </a:extLst>
          </p:cNvPr>
          <p:cNvSpPr>
            <a:spLocks noGrp="1"/>
          </p:cNvSpPr>
          <p:nvPr>
            <p:ph idx="1"/>
          </p:nvPr>
        </p:nvSpPr>
        <p:spPr/>
        <p:txBody>
          <a:bodyPr/>
          <a:lstStyle/>
          <a:p>
            <a:r>
              <a:rPr kumimoji="0" lang="en-US" altLang="en-US" sz="1800" b="0" i="0" u="none" strike="noStrike" cap="none" normalizeH="0" baseline="0" dirty="0">
                <a:ln>
                  <a:noFill/>
                </a:ln>
                <a:solidFill>
                  <a:srgbClr val="273239"/>
                </a:solidFill>
                <a:effectLst/>
                <a:latin typeface="Consolas" panose="020B0609020204030204" pitchFamily="49" charset="0"/>
              </a:rPr>
              <a:t>DECLARE variables; records; </a:t>
            </a:r>
          </a:p>
          <a:p>
            <a:r>
              <a:rPr kumimoji="0" lang="en-US" altLang="en-US" sz="1800" b="0" i="0" u="none" strike="noStrike" cap="none" normalizeH="0" baseline="0" dirty="0">
                <a:ln>
                  <a:noFill/>
                </a:ln>
                <a:solidFill>
                  <a:srgbClr val="273239"/>
                </a:solidFill>
                <a:effectLst/>
                <a:latin typeface="Consolas" panose="020B0609020204030204" pitchFamily="49" charset="0"/>
              </a:rPr>
              <a:t>create a cursor; </a:t>
            </a:r>
          </a:p>
          <a:p>
            <a:r>
              <a:rPr kumimoji="0" lang="en-US" altLang="en-US" sz="1800" b="0" i="0" u="none" strike="noStrike" cap="none" normalizeH="0" baseline="0" dirty="0">
                <a:ln>
                  <a:noFill/>
                </a:ln>
                <a:solidFill>
                  <a:srgbClr val="273239"/>
                </a:solidFill>
                <a:effectLst/>
                <a:latin typeface="Consolas" panose="020B0609020204030204" pitchFamily="49" charset="0"/>
              </a:rPr>
              <a:t>BEGIN OPEN cursor; </a:t>
            </a:r>
          </a:p>
          <a:p>
            <a:r>
              <a:rPr kumimoji="0" lang="en-US" altLang="en-US" sz="1800" b="0" i="0" u="none" strike="noStrike" cap="none" normalizeH="0" baseline="0" dirty="0">
                <a:ln>
                  <a:noFill/>
                </a:ln>
                <a:solidFill>
                  <a:srgbClr val="273239"/>
                </a:solidFill>
                <a:effectLst/>
                <a:latin typeface="Consolas" panose="020B0609020204030204" pitchFamily="49" charset="0"/>
              </a:rPr>
              <a:t>FETCH cursor; </a:t>
            </a:r>
          </a:p>
          <a:p>
            <a:r>
              <a:rPr kumimoji="0" lang="en-US" altLang="en-US" sz="1800" b="0" i="0" u="none" strike="noStrike" cap="none" normalizeH="0" baseline="0" dirty="0">
                <a:ln>
                  <a:noFill/>
                </a:ln>
                <a:solidFill>
                  <a:srgbClr val="273239"/>
                </a:solidFill>
                <a:effectLst/>
                <a:latin typeface="Consolas" panose="020B0609020204030204" pitchFamily="49" charset="0"/>
              </a:rPr>
              <a:t>process the records; </a:t>
            </a:r>
          </a:p>
          <a:p>
            <a:r>
              <a:rPr kumimoji="0" lang="en-US" altLang="en-US" sz="1800" b="0" i="0" u="none" strike="noStrike" cap="none" normalizeH="0" baseline="0" dirty="0">
                <a:ln>
                  <a:noFill/>
                </a:ln>
                <a:solidFill>
                  <a:srgbClr val="273239"/>
                </a:solidFill>
                <a:effectLst/>
                <a:latin typeface="Consolas" panose="020B0609020204030204" pitchFamily="49" charset="0"/>
              </a:rPr>
              <a:t>CLOSE cursor; </a:t>
            </a:r>
          </a:p>
          <a:p>
            <a:r>
              <a:rPr kumimoji="0" lang="en-US" altLang="en-US" sz="1800" b="0" i="0" u="none" strike="noStrike" cap="none" normalizeH="0" baseline="0" dirty="0">
                <a:ln>
                  <a:noFill/>
                </a:ln>
                <a:solidFill>
                  <a:srgbClr val="273239"/>
                </a:solidFill>
                <a:effectLst/>
                <a:latin typeface="Consolas" panose="020B0609020204030204" pitchFamily="49" charset="0"/>
              </a:rPr>
              <a:t>END;</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2571666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80</TotalTime>
  <Words>642</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Consolas</vt:lpstr>
      <vt:lpstr>Segoe UI</vt:lpstr>
      <vt:lpstr>sofia-pro</vt:lpstr>
      <vt:lpstr>Trebuchet MS</vt:lpstr>
      <vt:lpstr>urw-din</vt:lpstr>
      <vt:lpstr>Verdana</vt:lpstr>
      <vt:lpstr>Wingdings 3</vt:lpstr>
      <vt:lpstr>Facet</vt:lpstr>
      <vt:lpstr>STORED PROCEDURES AND CURSORS</vt:lpstr>
      <vt:lpstr>What is a Stored Procedure? </vt:lpstr>
      <vt:lpstr>Stored Procedures Syntax</vt:lpstr>
      <vt:lpstr>PowerPoint Presentation</vt:lpstr>
      <vt:lpstr>Example</vt:lpstr>
      <vt:lpstr>Types of Stored Procedures:</vt:lpstr>
      <vt:lpstr>What is Cursor in SQL ?</vt:lpstr>
      <vt:lpstr>Life cycle of a cursor: </vt:lpstr>
      <vt:lpstr>Syntax</vt:lpstr>
      <vt:lpstr>Example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STORED PROCEDURES AND CURSORS</dc:title>
  <dc:creator>G Sai Teja</dc:creator>
  <cp:lastModifiedBy>G Sai Teja</cp:lastModifiedBy>
  <cp:revision>2</cp:revision>
  <dcterms:created xsi:type="dcterms:W3CDTF">2022-08-30T17:03:32Z</dcterms:created>
  <dcterms:modified xsi:type="dcterms:W3CDTF">2022-08-30T18:24:02Z</dcterms:modified>
</cp:coreProperties>
</file>