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5078715-60A9-4E7D-A3BF-D8EB7A8B4824}" type="datetimeFigureOut">
              <a:rPr lang="en-IN" smtClean="0"/>
              <a:t>04-05-2018</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150B98B-F03A-40D6-A381-1F3B936CB507}"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868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078715-60A9-4E7D-A3BF-D8EB7A8B4824}" type="datetimeFigureOut">
              <a:rPr lang="en-IN" smtClean="0"/>
              <a:t>04-05-2018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50B98B-F03A-40D6-A381-1F3B936CB507}" type="slidenum">
              <a:rPr lang="en-IN" smtClean="0"/>
              <a:t>‹#›</a:t>
            </a:fld>
            <a:endParaRPr lang="en-IN"/>
          </a:p>
        </p:txBody>
      </p:sp>
    </p:spTree>
    <p:extLst>
      <p:ext uri="{BB962C8B-B14F-4D97-AF65-F5344CB8AC3E}">
        <p14:creationId xmlns:p14="http://schemas.microsoft.com/office/powerpoint/2010/main" val="1294908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078715-60A9-4E7D-A3BF-D8EB7A8B4824}" type="datetimeFigureOut">
              <a:rPr lang="en-IN" smtClean="0"/>
              <a:t>04-05-2018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50B98B-F03A-40D6-A381-1F3B936CB507}" type="slidenum">
              <a:rPr lang="en-IN" smtClean="0"/>
              <a:t>‹#›</a:t>
            </a:fld>
            <a:endParaRPr lang="en-IN"/>
          </a:p>
        </p:txBody>
      </p:sp>
    </p:spTree>
    <p:extLst>
      <p:ext uri="{BB962C8B-B14F-4D97-AF65-F5344CB8AC3E}">
        <p14:creationId xmlns:p14="http://schemas.microsoft.com/office/powerpoint/2010/main" val="132659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078715-60A9-4E7D-A3BF-D8EB7A8B4824}" type="datetimeFigureOut">
              <a:rPr lang="en-IN" smtClean="0"/>
              <a:t>04-05-2018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50B98B-F03A-40D6-A381-1F3B936CB507}" type="slidenum">
              <a:rPr lang="en-IN" smtClean="0"/>
              <a:t>‹#›</a:t>
            </a:fld>
            <a:endParaRPr lang="en-IN"/>
          </a:p>
        </p:txBody>
      </p:sp>
    </p:spTree>
    <p:extLst>
      <p:ext uri="{BB962C8B-B14F-4D97-AF65-F5344CB8AC3E}">
        <p14:creationId xmlns:p14="http://schemas.microsoft.com/office/powerpoint/2010/main" val="119705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078715-60A9-4E7D-A3BF-D8EB7A8B4824}" type="datetimeFigureOut">
              <a:rPr lang="en-IN" smtClean="0"/>
              <a:t>04-05-2018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50B98B-F03A-40D6-A381-1F3B936CB507}"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798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078715-60A9-4E7D-A3BF-D8EB7A8B4824}" type="datetimeFigureOut">
              <a:rPr lang="en-IN" smtClean="0"/>
              <a:t>04-05-2018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50B98B-F03A-40D6-A381-1F3B936CB507}" type="slidenum">
              <a:rPr lang="en-IN" smtClean="0"/>
              <a:t>‹#›</a:t>
            </a:fld>
            <a:endParaRPr lang="en-IN"/>
          </a:p>
        </p:txBody>
      </p:sp>
    </p:spTree>
    <p:extLst>
      <p:ext uri="{BB962C8B-B14F-4D97-AF65-F5344CB8AC3E}">
        <p14:creationId xmlns:p14="http://schemas.microsoft.com/office/powerpoint/2010/main" val="3072170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078715-60A9-4E7D-A3BF-D8EB7A8B4824}" type="datetimeFigureOut">
              <a:rPr lang="en-IN" smtClean="0"/>
              <a:t>04-05-2018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50B98B-F03A-40D6-A381-1F3B936CB507}" type="slidenum">
              <a:rPr lang="en-IN" smtClean="0"/>
              <a:t>‹#›</a:t>
            </a:fld>
            <a:endParaRPr lang="en-IN"/>
          </a:p>
        </p:txBody>
      </p:sp>
    </p:spTree>
    <p:extLst>
      <p:ext uri="{BB962C8B-B14F-4D97-AF65-F5344CB8AC3E}">
        <p14:creationId xmlns:p14="http://schemas.microsoft.com/office/powerpoint/2010/main" val="3421018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078715-60A9-4E7D-A3BF-D8EB7A8B4824}" type="datetimeFigureOut">
              <a:rPr lang="en-IN" smtClean="0"/>
              <a:t>04-05-2018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50B98B-F03A-40D6-A381-1F3B936CB507}" type="slidenum">
              <a:rPr lang="en-IN" smtClean="0"/>
              <a:t>‹#›</a:t>
            </a:fld>
            <a:endParaRPr lang="en-IN"/>
          </a:p>
        </p:txBody>
      </p:sp>
    </p:spTree>
    <p:extLst>
      <p:ext uri="{BB962C8B-B14F-4D97-AF65-F5344CB8AC3E}">
        <p14:creationId xmlns:p14="http://schemas.microsoft.com/office/powerpoint/2010/main" val="1393015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78715-60A9-4E7D-A3BF-D8EB7A8B4824}" type="datetimeFigureOut">
              <a:rPr lang="en-IN" smtClean="0"/>
              <a:t>04-05-2018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50B98B-F03A-40D6-A381-1F3B936CB507}" type="slidenum">
              <a:rPr lang="en-IN" smtClean="0"/>
              <a:t>‹#›</a:t>
            </a:fld>
            <a:endParaRPr lang="en-IN"/>
          </a:p>
        </p:txBody>
      </p:sp>
    </p:spTree>
    <p:extLst>
      <p:ext uri="{BB962C8B-B14F-4D97-AF65-F5344CB8AC3E}">
        <p14:creationId xmlns:p14="http://schemas.microsoft.com/office/powerpoint/2010/main" val="313792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078715-60A9-4E7D-A3BF-D8EB7A8B4824}" type="datetimeFigureOut">
              <a:rPr lang="en-IN" smtClean="0"/>
              <a:t>04-05-2018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50B98B-F03A-40D6-A381-1F3B936CB507}" type="slidenum">
              <a:rPr lang="en-IN" smtClean="0"/>
              <a:t>‹#›</a:t>
            </a:fld>
            <a:endParaRPr lang="en-IN"/>
          </a:p>
        </p:txBody>
      </p:sp>
    </p:spTree>
    <p:extLst>
      <p:ext uri="{BB962C8B-B14F-4D97-AF65-F5344CB8AC3E}">
        <p14:creationId xmlns:p14="http://schemas.microsoft.com/office/powerpoint/2010/main" val="268860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078715-60A9-4E7D-A3BF-D8EB7A8B4824}" type="datetimeFigureOut">
              <a:rPr lang="en-IN" smtClean="0"/>
              <a:t>04-05-2018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50B98B-F03A-40D6-A381-1F3B936CB507}" type="slidenum">
              <a:rPr lang="en-IN" smtClean="0"/>
              <a:t>‹#›</a:t>
            </a:fld>
            <a:endParaRPr lang="en-IN"/>
          </a:p>
        </p:txBody>
      </p:sp>
    </p:spTree>
    <p:extLst>
      <p:ext uri="{BB962C8B-B14F-4D97-AF65-F5344CB8AC3E}">
        <p14:creationId xmlns:p14="http://schemas.microsoft.com/office/powerpoint/2010/main" val="1288354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5078715-60A9-4E7D-A3BF-D8EB7A8B4824}" type="datetimeFigureOut">
              <a:rPr lang="en-IN" smtClean="0"/>
              <a:t>04-05-2018</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5150B98B-F03A-40D6-A381-1F3B936CB507}" type="slidenum">
              <a:rPr lang="en-IN" smtClean="0"/>
              <a:t>‹#›</a:t>
            </a:fld>
            <a:endParaRPr lang="en-IN"/>
          </a:p>
        </p:txBody>
      </p:sp>
    </p:spTree>
    <p:extLst>
      <p:ext uri="{BB962C8B-B14F-4D97-AF65-F5344CB8AC3E}">
        <p14:creationId xmlns:p14="http://schemas.microsoft.com/office/powerpoint/2010/main" val="3616475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ijrter.com/papers/volume-3/issue-1/blood-bank-management-system.pdf" TargetMode="External"/><Relationship Id="rId2" Type="http://schemas.openxmlformats.org/officeDocument/2006/relationships/hyperlink" Target="https://www.researchgate.net/publication/307585563_Management_of_Blood_Donation_System_Literature_Review_and_Research_Perspectives" TargetMode="External"/><Relationship Id="rId1" Type="http://schemas.openxmlformats.org/officeDocument/2006/relationships/slideLayout" Target="../slideLayouts/slideLayout7.xml"/><Relationship Id="rId4" Type="http://schemas.openxmlformats.org/officeDocument/2006/relationships/hyperlink" Target="http://www.tngovbloodbank.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6740" y="0"/>
            <a:ext cx="8794377" cy="4354285"/>
          </a:xfrm>
        </p:spPr>
        <p:txBody>
          <a:bodyPr>
            <a:noAutofit/>
          </a:bodyPr>
          <a:lstStyle/>
          <a:p>
            <a:r>
              <a:rPr lang="en-IN" sz="1800" b="1" dirty="0">
                <a:latin typeface="Times New Roman" panose="02020603050405020304" pitchFamily="18" charset="0"/>
                <a:cs typeface="Times New Roman" panose="02020603050405020304" pitchFamily="18" charset="0"/>
              </a:rPr>
              <a:t>BLOOD BANK MANAGEMENT SYSTEM</a:t>
            </a: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A MINOR PROJECT </a:t>
            </a:r>
            <a:r>
              <a:rPr lang="en-IN" sz="1800" b="1" dirty="0" smtClean="0">
                <a:latin typeface="Times New Roman" panose="02020603050405020304" pitchFamily="18" charset="0"/>
                <a:cs typeface="Times New Roman" panose="02020603050405020304" pitchFamily="18" charset="0"/>
              </a:rPr>
              <a:t>REPORT</a:t>
            </a:r>
            <a:br>
              <a:rPr lang="en-IN" sz="1800" b="1" dirty="0" smtClean="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SUBMITTED IN PARTIAL FULFILLMENT OF THE REQUIREMENTS FOR THE AWARD </a:t>
            </a:r>
            <a:r>
              <a:rPr lang="en-IN" sz="1800" dirty="0" smtClean="0">
                <a:latin typeface="Times New Roman" panose="02020603050405020304" pitchFamily="18" charset="0"/>
                <a:cs typeface="Times New Roman" panose="02020603050405020304" pitchFamily="18" charset="0"/>
              </a:rPr>
              <a:t>OF</a:t>
            </a:r>
            <a:r>
              <a:rPr lang="en-IN"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THE DEGREE </a:t>
            </a:r>
            <a:r>
              <a:rPr lang="en-IN" sz="1800" dirty="0" smtClean="0">
                <a:latin typeface="Times New Roman" panose="02020603050405020304" pitchFamily="18" charset="0"/>
                <a:cs typeface="Times New Roman" panose="02020603050405020304" pitchFamily="18" charset="0"/>
              </a:rPr>
              <a:t>OF</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BACHELOR OF TECHNOLOGY</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Computer Science &amp; Engineering</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SUBMITTED TO </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ITM UNIVERSITY GWALIOR</a:t>
            </a:r>
            <a:r>
              <a:rPr lang="en-IN" sz="2400" dirty="0" smtClean="0"/>
              <a:t/>
            </a:r>
            <a:br>
              <a:rPr lang="en-IN" sz="2400" dirty="0" smtClean="0"/>
            </a:br>
            <a:r>
              <a:rPr lang="en-IN" sz="2400" dirty="0" smtClean="0"/>
              <a:t/>
            </a:r>
            <a:br>
              <a:rPr lang="en-IN" sz="2400" dirty="0" smtClean="0"/>
            </a:br>
            <a:r>
              <a:rPr lang="en-IN" sz="2400" dirty="0"/>
              <a:t/>
            </a:r>
            <a:br>
              <a:rPr lang="en-IN" sz="2400" dirty="0"/>
            </a:br>
            <a:r>
              <a:rPr lang="en-IN" sz="2400" dirty="0"/>
              <a:t/>
            </a:r>
            <a:br>
              <a:rPr lang="en-IN" sz="2400" dirty="0"/>
            </a:br>
            <a:endParaRPr lang="en-IN" sz="1200" dirty="0"/>
          </a:p>
        </p:txBody>
      </p:sp>
      <p:graphicFrame>
        <p:nvGraphicFramePr>
          <p:cNvPr id="8" name="Table 7"/>
          <p:cNvGraphicFramePr>
            <a:graphicFrameLocks noGrp="1"/>
          </p:cNvGraphicFramePr>
          <p:nvPr>
            <p:extLst>
              <p:ext uri="{D42A27DB-BD31-4B8C-83A1-F6EECF244321}">
                <p14:modId xmlns:p14="http://schemas.microsoft.com/office/powerpoint/2010/main" val="2070821955"/>
              </p:ext>
            </p:extLst>
          </p:nvPr>
        </p:nvGraphicFramePr>
        <p:xfrm>
          <a:off x="580571" y="3280229"/>
          <a:ext cx="10784115" cy="2019185"/>
        </p:xfrm>
        <a:graphic>
          <a:graphicData uri="http://schemas.openxmlformats.org/drawingml/2006/table">
            <a:tbl>
              <a:tblPr>
                <a:tableStyleId>{5C22544A-7EE6-4342-B048-85BDC9FD1C3A}</a:tableStyleId>
              </a:tblPr>
              <a:tblGrid>
                <a:gridCol w="2565922">
                  <a:extLst>
                    <a:ext uri="{9D8B030D-6E8A-4147-A177-3AD203B41FA5}">
                      <a16:colId xmlns:a16="http://schemas.microsoft.com/office/drawing/2014/main" val="973867033"/>
                    </a:ext>
                  </a:extLst>
                </a:gridCol>
                <a:gridCol w="8218193">
                  <a:extLst>
                    <a:ext uri="{9D8B030D-6E8A-4147-A177-3AD203B41FA5}">
                      <a16:colId xmlns:a16="http://schemas.microsoft.com/office/drawing/2014/main" val="2119796110"/>
                    </a:ext>
                  </a:extLst>
                </a:gridCol>
              </a:tblGrid>
              <a:tr h="377544">
                <a:tc>
                  <a:txBody>
                    <a:bodyPr/>
                    <a:lstStyle/>
                    <a:p>
                      <a:pPr>
                        <a:lnSpc>
                          <a:spcPct val="150000"/>
                        </a:lnSpc>
                        <a:spcAft>
                          <a:spcPts val="0"/>
                        </a:spcAft>
                      </a:pPr>
                      <a:r>
                        <a:rPr lang="en-IN" sz="12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R="1624330">
                        <a:lnSpc>
                          <a:spcPct val="150000"/>
                        </a:lnSpc>
                        <a:spcAft>
                          <a:spcPts val="0"/>
                        </a:spcAft>
                      </a:pPr>
                      <a:r>
                        <a:rPr lang="en-IN" sz="1600" dirty="0">
                          <a:effectLst/>
                          <a:latin typeface="Times New Roman" panose="02020603050405020304" pitchFamily="18" charset="0"/>
                          <a:cs typeface="Times New Roman" panose="02020603050405020304" pitchFamily="18" charset="0"/>
                        </a:rPr>
                        <a:t>                          </a:t>
                      </a:r>
                      <a:r>
                        <a:rPr lang="en-IN" sz="1600" dirty="0" smtClean="0">
                          <a:effectLst/>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SUBMITTED BY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931237460"/>
                  </a:ext>
                </a:extLst>
              </a:tr>
              <a:tr h="320683">
                <a:tc>
                  <a:txBody>
                    <a:bodyPr/>
                    <a:lstStyle/>
                    <a:p>
                      <a:pPr marL="482600">
                        <a:lnSpc>
                          <a:spcPct val="150000"/>
                        </a:lnSpc>
                        <a:spcAft>
                          <a:spcPts val="0"/>
                        </a:spcAft>
                      </a:pPr>
                      <a:r>
                        <a:rPr lang="en-IN" sz="1400">
                          <a:effectLst/>
                          <a:latin typeface="Times New Roman" panose="02020603050405020304" pitchFamily="18" charset="0"/>
                          <a:cs typeface="Times New Roman" panose="02020603050405020304" pitchFamily="18" charset="0"/>
                        </a:rPr>
                        <a:t>Name of Student(s)</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R="582930"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                                                                                 </a:t>
                      </a:r>
                      <a:r>
                        <a:rPr lang="en-IN" sz="1400" dirty="0" smtClean="0">
                          <a:effectLst/>
                          <a:latin typeface="Times New Roman" panose="02020603050405020304" pitchFamily="18" charset="0"/>
                          <a:cs typeface="Times New Roman" panose="02020603050405020304" pitchFamily="18" charset="0"/>
                        </a:rPr>
                        <a:t>                           University </a:t>
                      </a:r>
                      <a:r>
                        <a:rPr lang="en-IN" sz="1400" dirty="0">
                          <a:effectLst/>
                          <a:latin typeface="Times New Roman" panose="02020603050405020304" pitchFamily="18" charset="0"/>
                          <a:cs typeface="Times New Roman" panose="02020603050405020304" pitchFamily="18" charset="0"/>
                        </a:rPr>
                        <a:t>Roll No.</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4064131987"/>
                  </a:ext>
                </a:extLst>
              </a:tr>
              <a:tr h="375830">
                <a:tc>
                  <a:txBody>
                    <a:bodyPr/>
                    <a:lstStyle/>
                    <a:p>
                      <a:pPr marL="482600">
                        <a:lnSpc>
                          <a:spcPct val="150000"/>
                        </a:lnSpc>
                        <a:spcAft>
                          <a:spcPts val="0"/>
                        </a:spcAft>
                      </a:pPr>
                      <a:r>
                        <a:rPr lang="en-IN" sz="1400">
                          <a:effectLst/>
                          <a:latin typeface="Times New Roman" panose="02020603050405020304" pitchFamily="18" charset="0"/>
                          <a:cs typeface="Times New Roman" panose="02020603050405020304" pitchFamily="18" charset="0"/>
                        </a:rPr>
                        <a:t>Aditya Mukul </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R="1027430" algn="r">
                        <a:lnSpc>
                          <a:spcPct val="150000"/>
                        </a:lnSpc>
                        <a:spcAft>
                          <a:spcPts val="0"/>
                        </a:spcAft>
                      </a:pPr>
                      <a:r>
                        <a:rPr lang="en-IN" sz="1400" dirty="0">
                          <a:effectLst/>
                          <a:latin typeface="Times New Roman" panose="02020603050405020304" pitchFamily="18" charset="0"/>
                          <a:cs typeface="Times New Roman" panose="02020603050405020304" pitchFamily="18" charset="0"/>
                        </a:rPr>
                        <a:t>BETN1CS15007</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233313551"/>
                  </a:ext>
                </a:extLst>
              </a:tr>
              <a:tr h="159657">
                <a:tc>
                  <a:txBody>
                    <a:bodyPr/>
                    <a:lstStyle/>
                    <a:p>
                      <a:pPr marL="482600">
                        <a:lnSpc>
                          <a:spcPct val="150000"/>
                        </a:lnSpc>
                        <a:spcAft>
                          <a:spcPts val="0"/>
                        </a:spcAft>
                      </a:pPr>
                      <a:r>
                        <a:rPr lang="en-IN" sz="1400">
                          <a:effectLst/>
                          <a:latin typeface="Times New Roman" panose="02020603050405020304" pitchFamily="18" charset="0"/>
                          <a:cs typeface="Times New Roman" panose="02020603050405020304" pitchFamily="18" charset="0"/>
                        </a:rPr>
                        <a:t>Anuj Kumar Singh</a:t>
                      </a:r>
                      <a:endParaRPr lang="en-IN"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R="1027430"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                                                                                                </a:t>
                      </a:r>
                      <a:r>
                        <a:rPr lang="en-IN" sz="1400" dirty="0" smtClean="0">
                          <a:effectLst/>
                          <a:latin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cs typeface="Times New Roman" panose="02020603050405020304" pitchFamily="18" charset="0"/>
                        </a:rPr>
                        <a:t>BETN1CS15021</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169075701"/>
                  </a:ext>
                </a:extLst>
              </a:tr>
              <a:tr h="320683">
                <a:tc>
                  <a:txBody>
                    <a:bodyPr/>
                    <a:lstStyle/>
                    <a:p>
                      <a:pPr marL="482600">
                        <a:lnSpc>
                          <a:spcPct val="150000"/>
                        </a:lnSpc>
                        <a:spcAft>
                          <a:spcPts val="0"/>
                        </a:spcAft>
                      </a:pPr>
                      <a:r>
                        <a:rPr lang="en-IN" sz="1400" dirty="0" err="1">
                          <a:effectLst/>
                          <a:latin typeface="Times New Roman" panose="02020603050405020304" pitchFamily="18" charset="0"/>
                          <a:cs typeface="Times New Roman" panose="02020603050405020304" pitchFamily="18" charset="0"/>
                        </a:rPr>
                        <a:t>Jateen</a:t>
                      </a:r>
                      <a:r>
                        <a:rPr lang="en-IN" sz="1400" dirty="0">
                          <a:effectLst/>
                          <a:latin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cs typeface="Times New Roman" panose="02020603050405020304" pitchFamily="18" charset="0"/>
                        </a:rPr>
                        <a:t>Sharda</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R="1027430" algn="ctr">
                        <a:lnSpc>
                          <a:spcPct val="150000"/>
                        </a:lnSpc>
                        <a:spcAft>
                          <a:spcPts val="0"/>
                        </a:spcAft>
                      </a:pPr>
                      <a:r>
                        <a:rPr lang="en-IN" sz="1400" dirty="0">
                          <a:effectLst/>
                          <a:latin typeface="Times New Roman" panose="02020603050405020304" pitchFamily="18" charset="0"/>
                          <a:cs typeface="Times New Roman" panose="02020603050405020304" pitchFamily="18" charset="0"/>
                        </a:rPr>
                        <a:t>                                                                                               </a:t>
                      </a:r>
                      <a:r>
                        <a:rPr lang="en-IN" sz="1400" dirty="0" smtClean="0">
                          <a:effectLst/>
                          <a:latin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cs typeface="Times New Roman" panose="02020603050405020304" pitchFamily="18" charset="0"/>
                        </a:rPr>
                        <a:t>BETN1CS15046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9113033"/>
                  </a:ext>
                </a:extLst>
              </a:tr>
              <a:tr h="342695">
                <a:tc>
                  <a:txBody>
                    <a:bodyPr/>
                    <a:lstStyle/>
                    <a:p>
                      <a:pPr>
                        <a:lnSpc>
                          <a:spcPct val="150000"/>
                        </a:lnSpc>
                        <a:spcAft>
                          <a:spcPts val="0"/>
                        </a:spcAft>
                      </a:pPr>
                      <a:r>
                        <a:rPr lang="en-IN" sz="12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R="1624330" algn="ctr">
                        <a:lnSpc>
                          <a:spcPct val="150000"/>
                        </a:lnSpc>
                        <a:spcAft>
                          <a:spcPts val="0"/>
                        </a:spcAft>
                      </a:pPr>
                      <a:r>
                        <a:rPr lang="en-IN" sz="1200" dirty="0" smtClean="0">
                          <a:effectLst/>
                          <a:latin typeface="Times New Roman" panose="02020603050405020304" pitchFamily="18" charset="0"/>
                          <a:cs typeface="Times New Roman" panose="02020603050405020304" pitchFamily="18" charset="0"/>
                        </a:rPr>
                        <a:t>GUIDED </a:t>
                      </a:r>
                      <a:r>
                        <a:rPr lang="en-IN" sz="1200" dirty="0">
                          <a:effectLst/>
                          <a:latin typeface="Times New Roman" panose="02020603050405020304" pitchFamily="18" charset="0"/>
                          <a:cs typeface="Times New Roman" panose="02020603050405020304" pitchFamily="18" charset="0"/>
                        </a:rPr>
                        <a:t>BY</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171318532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77109863"/>
              </p:ext>
            </p:extLst>
          </p:nvPr>
        </p:nvGraphicFramePr>
        <p:xfrm>
          <a:off x="580571" y="5337704"/>
          <a:ext cx="10784115" cy="1233714"/>
        </p:xfrm>
        <a:graphic>
          <a:graphicData uri="http://schemas.openxmlformats.org/drawingml/2006/table">
            <a:tbl>
              <a:tblPr>
                <a:tableStyleId>{5C22544A-7EE6-4342-B048-85BDC9FD1C3A}</a:tableStyleId>
              </a:tblPr>
              <a:tblGrid>
                <a:gridCol w="10784115">
                  <a:extLst>
                    <a:ext uri="{9D8B030D-6E8A-4147-A177-3AD203B41FA5}">
                      <a16:colId xmlns:a16="http://schemas.microsoft.com/office/drawing/2014/main" val="4253501836"/>
                    </a:ext>
                  </a:extLst>
                </a:gridCol>
              </a:tblGrid>
              <a:tr h="339195">
                <a:tc>
                  <a:txBody>
                    <a:bodyPr/>
                    <a:lstStyle/>
                    <a:p>
                      <a:pPr marR="1624330" algn="ctr">
                        <a:lnSpc>
                          <a:spcPct val="150000"/>
                        </a:lnSpc>
                        <a:spcAft>
                          <a:spcPts val="0"/>
                        </a:spcAft>
                      </a:pPr>
                      <a:r>
                        <a:rPr lang="en-IN" sz="1800" dirty="0">
                          <a:effectLst/>
                          <a:latin typeface="Times New Roman" panose="02020603050405020304" pitchFamily="18" charset="0"/>
                          <a:cs typeface="Times New Roman" panose="02020603050405020304" pitchFamily="18" charset="0"/>
                        </a:rPr>
                        <a:t>                </a:t>
                      </a:r>
                      <a:r>
                        <a:rPr lang="en-IN" sz="1800" dirty="0" smtClean="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MR AMIT SINGH CHAUHAN</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865740195"/>
                  </a:ext>
                </a:extLst>
              </a:tr>
              <a:tr h="450596">
                <a:tc>
                  <a:txBody>
                    <a:bodyPr/>
                    <a:lstStyle/>
                    <a:p>
                      <a:pPr marR="1624330" algn="ctr">
                        <a:lnSpc>
                          <a:spcPct val="150000"/>
                        </a:lnSpc>
                        <a:spcAft>
                          <a:spcPts val="0"/>
                        </a:spcAft>
                      </a:pPr>
                      <a:r>
                        <a:rPr lang="en-IN" sz="1800" dirty="0">
                          <a:effectLst/>
                          <a:latin typeface="Times New Roman" panose="02020603050405020304" pitchFamily="18" charset="0"/>
                          <a:cs typeface="Times New Roman" panose="02020603050405020304" pitchFamily="18" charset="0"/>
                        </a:rPr>
                        <a:t>                       </a:t>
                      </a:r>
                      <a:r>
                        <a:rPr lang="en-IN" sz="1800" dirty="0" smtClean="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ASST. PROFESSOR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3084169826"/>
                  </a:ext>
                </a:extLst>
              </a:tr>
              <a:tr h="420914">
                <a:tc>
                  <a:txBody>
                    <a:bodyPr/>
                    <a:lstStyle/>
                    <a:p>
                      <a:pPr marR="1624330" algn="ctr">
                        <a:lnSpc>
                          <a:spcPct val="150000"/>
                        </a:lnSpc>
                        <a:spcAft>
                          <a:spcPts val="0"/>
                        </a:spcAft>
                      </a:pPr>
                      <a:r>
                        <a:rPr lang="en-IN" sz="1600" dirty="0">
                          <a:effectLst/>
                          <a:latin typeface="Times New Roman" panose="02020603050405020304" pitchFamily="18" charset="0"/>
                          <a:cs typeface="Times New Roman" panose="02020603050405020304" pitchFamily="18" charset="0"/>
                        </a:rPr>
                        <a:t>                                     April </a:t>
                      </a:r>
                      <a:r>
                        <a:rPr lang="en-IN" sz="1600" dirty="0" smtClean="0">
                          <a:effectLst/>
                          <a:latin typeface="Times New Roman" panose="02020603050405020304" pitchFamily="18" charset="0"/>
                          <a:cs typeface="Times New Roman" panose="02020603050405020304" pitchFamily="18" charset="0"/>
                        </a:rPr>
                        <a:t>2018</a:t>
                      </a:r>
                      <a:endParaRPr lang="en-IN" sz="1100" dirty="0">
                        <a:effectLst/>
                        <a:latin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2144545812"/>
                  </a:ext>
                </a:extLst>
              </a:tr>
            </a:tbl>
          </a:graphicData>
        </a:graphic>
      </p:graphicFrame>
    </p:spTree>
    <p:extLst>
      <p:ext uri="{BB962C8B-B14F-4D97-AF65-F5344CB8AC3E}">
        <p14:creationId xmlns:p14="http://schemas.microsoft.com/office/powerpoint/2010/main" val="1844459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7788" y="203370"/>
            <a:ext cx="2313454" cy="507831"/>
          </a:xfrm>
          <a:prstGeom prst="rect">
            <a:avLst/>
          </a:prstGeom>
        </p:spPr>
        <p:txBody>
          <a:bodyPr wrap="none">
            <a:spAutoFit/>
          </a:bodyPr>
          <a:lstStyle/>
          <a:p>
            <a:pPr marL="457200" algn="ctr">
              <a:lnSpc>
                <a:spcPct val="150000"/>
              </a:lnSpc>
              <a:spcAft>
                <a:spcPts val="0"/>
              </a:spcAft>
            </a:pPr>
            <a:r>
              <a:rPr lang="en-IN" b="1" u="sng"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Data Flow Chart</a:t>
            </a:r>
            <a:endParaRPr lang="en-IN" sz="12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Picture 2" descr="C:\Users\Aditya\Desktop\Untitled.jpg"/>
          <p:cNvPicPr/>
          <p:nvPr/>
        </p:nvPicPr>
        <p:blipFill rotWithShape="1">
          <a:blip r:embed="rId2">
            <a:extLst>
              <a:ext uri="{28A0092B-C50C-407E-A947-70E740481C1C}">
                <a14:useLocalDpi xmlns:a14="http://schemas.microsoft.com/office/drawing/2010/main" val="0"/>
              </a:ext>
            </a:extLst>
          </a:blip>
          <a:srcRect l="15106" r="24651"/>
          <a:stretch/>
        </p:blipFill>
        <p:spPr bwMode="auto">
          <a:xfrm>
            <a:off x="2678883" y="667658"/>
            <a:ext cx="6079490" cy="590731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98611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4285" y="143109"/>
            <a:ext cx="3309258" cy="388696"/>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IN" b="1" dirty="0">
                <a:latin typeface="Times New Roman" panose="02020603050405020304" pitchFamily="18" charset="0"/>
                <a:ea typeface="Calibri" panose="020F0502020204030204" pitchFamily="34" charset="0"/>
                <a:cs typeface="Times New Roman" panose="02020603050405020304" pitchFamily="18" charset="0"/>
              </a:rPr>
              <a:t>Entity Relation Diagram</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C:\Users\Aditya\Desktop\Untitled1.jpg"/>
          <p:cNvPicPr/>
          <p:nvPr/>
        </p:nvPicPr>
        <p:blipFill rotWithShape="1">
          <a:blip r:embed="rId2">
            <a:extLst>
              <a:ext uri="{28A0092B-C50C-407E-A947-70E740481C1C}">
                <a14:useLocalDpi xmlns:a14="http://schemas.microsoft.com/office/drawing/2010/main" val="0"/>
              </a:ext>
            </a:extLst>
          </a:blip>
          <a:srcRect l="13297" r="35510"/>
          <a:stretch/>
        </p:blipFill>
        <p:spPr bwMode="auto">
          <a:xfrm>
            <a:off x="3151731" y="531805"/>
            <a:ext cx="5714365" cy="597059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7819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143" y="261257"/>
            <a:ext cx="11698516" cy="6459910"/>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IN" sz="1600" b="1" dirty="0" smtClean="0">
                <a:effectLst/>
                <a:latin typeface="Times New Roman" panose="02020603050405020304" pitchFamily="18" charset="0"/>
                <a:ea typeface="Calibri" panose="020F0502020204030204" pitchFamily="34" charset="0"/>
                <a:cs typeface="Times New Roman" panose="02020603050405020304" pitchFamily="18" charset="0"/>
              </a:rPr>
              <a:t>FEASIBILTY</a:t>
            </a:r>
            <a:endParaRPr lang="en-IN" sz="1600" b="1"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600" dirty="0" smtClean="0">
                <a:effectLst/>
                <a:latin typeface="Times New Roman" panose="02020603050405020304" pitchFamily="18" charset="0"/>
                <a:ea typeface="Calibri" panose="020F0502020204030204" pitchFamily="34" charset="0"/>
                <a:cs typeface="Times New Roman" panose="02020603050405020304" pitchFamily="18" charset="0"/>
              </a:rPr>
              <a:t>Operation feasibility</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828800">
              <a:lnSpc>
                <a:spcPct val="107000"/>
              </a:lnSpc>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This is mainly related to human organizational and political aspects. The points to be considered are:</a:t>
            </a:r>
            <a:r>
              <a:rPr lang="en-IN" sz="1600" dirty="0" smtClean="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t> </a:t>
            </a:r>
            <a:br>
              <a:rPr lang="en-IN" sz="1600" dirty="0" smtClean="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b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What changes will be brought with the system?</a:t>
            </a:r>
            <a:b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What organizational structure are disturbed?</a:t>
            </a:r>
            <a:b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What new skills will be </a:t>
            </a: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required?</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600" dirty="0" smtClean="0">
                <a:effectLst/>
                <a:latin typeface="Times New Roman" panose="02020603050405020304" pitchFamily="18" charset="0"/>
                <a:ea typeface="Calibri" panose="020F0502020204030204" pitchFamily="34" charset="0"/>
                <a:cs typeface="Times New Roman" panose="02020603050405020304" pitchFamily="18" charset="0"/>
              </a:rPr>
              <a:t>Technical feasibility</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828800" algn="just">
              <a:lnSpc>
                <a:spcPct val="107000"/>
              </a:lnSpc>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This </a:t>
            </a:r>
            <a:r>
              <a:rPr lang="en-IN" sz="1600" dirty="0">
                <a:latin typeface="Times New Roman" panose="02020603050405020304" pitchFamily="18" charset="0"/>
                <a:ea typeface="Calibri" panose="020F0502020204030204" pitchFamily="34" charset="0"/>
                <a:cs typeface="Times New Roman" panose="02020603050405020304" pitchFamily="18" charset="0"/>
              </a:rPr>
              <a:t>is concerned with specifying equipment and </a:t>
            </a:r>
            <a:r>
              <a:rPr lang="en-IN" sz="1600" dirty="0" err="1">
                <a:latin typeface="Times New Roman" panose="02020603050405020304" pitchFamily="18" charset="0"/>
                <a:ea typeface="Calibri" panose="020F0502020204030204" pitchFamily="34" charset="0"/>
                <a:cs typeface="Times New Roman" panose="02020603050405020304" pitchFamily="18" charset="0"/>
              </a:rPr>
              <a:t>softwares</a:t>
            </a:r>
            <a:r>
              <a:rPr lang="en-IN" sz="1600" dirty="0">
                <a:latin typeface="Times New Roman" panose="02020603050405020304" pitchFamily="18" charset="0"/>
                <a:ea typeface="Calibri" panose="020F0502020204030204" pitchFamily="34" charset="0"/>
                <a:cs typeface="Times New Roman" panose="02020603050405020304" pitchFamily="18" charset="0"/>
              </a:rPr>
              <a:t> that will successfully satisfy that user requirements. The technical needs of system may vary considerably, but might include</a:t>
            </a:r>
            <a:r>
              <a:rPr lang="en-IN" sz="1600" dirty="0" smtClean="0">
                <a:solidFill>
                  <a:srgbClr val="000000"/>
                </a:solidFill>
                <a:effectLst/>
                <a:latin typeface="Trebuchet MS" panose="020B0603020202020204" pitchFamily="34" charset="0"/>
                <a:ea typeface="Calibri" panose="020F0502020204030204" pitchFamily="34"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1828800">
              <a:lnSpc>
                <a:spcPct val="107000"/>
              </a:lnSpc>
              <a:spcAft>
                <a:spcPts val="0"/>
              </a:spcAft>
            </a:pP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facility to produce outputs in a given time.</a:t>
            </a:r>
            <a:b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Response time under certain conditions.</a:t>
            </a:r>
            <a:b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Ability to process a certain volume of transaction at a particular speed.</a:t>
            </a:r>
            <a:b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Facility to communicate data to distant </a:t>
            </a: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location.</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sz="1600" dirty="0" smtClean="0">
                <a:effectLst/>
                <a:latin typeface="Times New Roman" panose="02020603050405020304" pitchFamily="18" charset="0"/>
                <a:ea typeface="Calibri" panose="020F0502020204030204" pitchFamily="34" charset="0"/>
                <a:cs typeface="Times New Roman" panose="02020603050405020304" pitchFamily="18" charset="0"/>
              </a:rPr>
              <a:t>Economical feasibility</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828800" algn="just">
              <a:lnSpc>
                <a:spcPct val="107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Economic analysis is more frequent used technique for evaluating the effectiveness of a proposed system. More commonly known as cost/benefits analysis, the procedure is to determine the benefits and savings that are expected from a proposed system and compare them with cost.</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smtClean="0">
                <a:latin typeface="Times New Roman" panose="02020603050405020304" pitchFamily="18" charset="0"/>
                <a:ea typeface="Calibri" panose="020F0502020204030204" pitchFamily="34" charset="0"/>
                <a:cs typeface="Times New Roman" panose="02020603050405020304" pitchFamily="18" charset="0"/>
              </a:rPr>
              <a:t>As </a:t>
            </a:r>
            <a:r>
              <a:rPr lang="en-IN" sz="1600" dirty="0">
                <a:latin typeface="Times New Roman" panose="02020603050405020304" pitchFamily="18" charset="0"/>
                <a:ea typeface="Calibri" panose="020F0502020204030204" pitchFamily="34" charset="0"/>
                <a:cs typeface="Times New Roman" panose="02020603050405020304" pitchFamily="18" charset="0"/>
              </a:rPr>
              <a:t>in the operational feasibility it seems that whenever a user needs a blood unit it can contact the hospitals and get the information of donor.</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As in the technical feasibility it seems that the requirement of the general </a:t>
            </a:r>
            <a:r>
              <a:rPr lang="en-IN" sz="1600" dirty="0" err="1">
                <a:latin typeface="Times New Roman" panose="02020603050405020304" pitchFamily="18" charset="0"/>
                <a:ea typeface="Calibri" panose="020F0502020204030204" pitchFamily="34" charset="0"/>
                <a:cs typeface="Times New Roman" panose="02020603050405020304" pitchFamily="18" charset="0"/>
              </a:rPr>
              <a:t>softwares</a:t>
            </a:r>
            <a:r>
              <a:rPr lang="en-IN" sz="1600" dirty="0">
                <a:latin typeface="Times New Roman" panose="02020603050405020304" pitchFamily="18" charset="0"/>
                <a:ea typeface="Calibri" panose="020F0502020204030204" pitchFamily="34" charset="0"/>
                <a:cs typeface="Times New Roman" panose="02020603050405020304" pitchFamily="18" charset="0"/>
              </a:rPr>
              <a:t> such as XAMPP, WEB BROWSER which are easily available, reliable and easy to operate. </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As in the economical feasibility it seems that it is very cheap and least </a:t>
            </a:r>
            <a:r>
              <a:rPr lang="en-IN" sz="1600" dirty="0" err="1">
                <a:latin typeface="Times New Roman" panose="02020603050405020304" pitchFamily="18" charset="0"/>
                <a:ea typeface="Calibri" panose="020F0502020204030204" pitchFamily="34" charset="0"/>
                <a:cs typeface="Times New Roman" panose="02020603050405020304" pitchFamily="18" charset="0"/>
              </a:rPr>
              <a:t>maintainance</a:t>
            </a:r>
            <a:r>
              <a:rPr lang="en-IN" sz="1600" dirty="0">
                <a:latin typeface="Times New Roman" panose="02020603050405020304" pitchFamily="18" charset="0"/>
                <a:ea typeface="Calibri" panose="020F0502020204030204" pitchFamily="34" charset="0"/>
                <a:cs typeface="Times New Roman" panose="02020603050405020304" pitchFamily="18" charset="0"/>
              </a:rPr>
              <a:t> required.</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On the basis of above feasibility parameters that the given project is practically feasible.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7686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246" y="229341"/>
            <a:ext cx="6096000" cy="685059"/>
          </a:xfrm>
          <a:prstGeom prst="rect">
            <a:avLst/>
          </a:prstGeom>
        </p:spPr>
        <p:txBody>
          <a:bodyPr>
            <a:spAutoFit/>
          </a:bodyPr>
          <a:lstStyle/>
          <a:p>
            <a:pPr marL="342900" lvl="0" indent="-342900">
              <a:lnSpc>
                <a:spcPct val="107000"/>
              </a:lnSpc>
              <a:spcAft>
                <a:spcPts val="0"/>
              </a:spcAft>
              <a:buFont typeface="Symbol" panose="05050102010706020507" pitchFamily="18" charset="2"/>
              <a:buChar char=""/>
            </a:pPr>
            <a:r>
              <a:rPr lang="en-IN" b="1" dirty="0">
                <a:latin typeface="Times New Roman" panose="02020603050405020304" pitchFamily="18" charset="0"/>
                <a:ea typeface="Calibri" panose="020F0502020204030204" pitchFamily="34" charset="0"/>
                <a:cs typeface="Times New Roman" panose="02020603050405020304" pitchFamily="18" charset="0"/>
              </a:rPr>
              <a:t>TESTING</a:t>
            </a:r>
            <a:endParaRPr lang="en-IN" sz="1400" b="1"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nSpc>
                <a:spcPct val="107000"/>
              </a:lnSpc>
              <a:spcAft>
                <a:spcPts val="0"/>
              </a:spcAft>
              <a:buFont typeface="Wingdings" panose="05000000000000000000" pitchFamily="2" charset="2"/>
              <a:buChar char="v"/>
            </a:pP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smtClean="0">
                <a:latin typeface="Times New Roman" panose="02020603050405020304" pitchFamily="18" charset="0"/>
                <a:ea typeface="Calibri" panose="020F0502020204030204" pitchFamily="34" charset="0"/>
                <a:cs typeface="Times New Roman" panose="02020603050405020304" pitchFamily="18" charset="0"/>
              </a:rPr>
              <a:t>White </a:t>
            </a:r>
            <a:r>
              <a:rPr lang="en-IN" dirty="0">
                <a:latin typeface="Times New Roman" panose="02020603050405020304" pitchFamily="18" charset="0"/>
                <a:ea typeface="Calibri" panose="020F0502020204030204" pitchFamily="34" charset="0"/>
                <a:cs typeface="Times New Roman" panose="02020603050405020304" pitchFamily="18" charset="0"/>
              </a:rPr>
              <a:t>Box Testing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098" name="Picture 2" descr="Screensho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409" y="914400"/>
            <a:ext cx="9717675" cy="573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818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creensho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935" y="498248"/>
            <a:ext cx="10982551" cy="234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Screensho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935" y="2990850"/>
            <a:ext cx="10982551" cy="3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120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creensho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85" y="1320800"/>
            <a:ext cx="10522857" cy="496388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798285" y="278081"/>
            <a:ext cx="827314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0488" algn="l"/>
              </a:tabLst>
              <a:defRPr>
                <a:solidFill>
                  <a:schemeClr val="tx1"/>
                </a:solidFill>
                <a:latin typeface="Arial" panose="020B0604020202020204" pitchFamily="34" charset="0"/>
              </a:defRPr>
            </a:lvl1pPr>
            <a:lvl2pPr eaLnBrk="0" fontAlgn="base" hangingPunct="0">
              <a:spcBef>
                <a:spcPct val="0"/>
              </a:spcBef>
              <a:spcAft>
                <a:spcPct val="0"/>
              </a:spcAft>
              <a:tabLst>
                <a:tab pos="90488" algn="l"/>
              </a:tabLst>
              <a:defRPr>
                <a:solidFill>
                  <a:schemeClr val="tx1"/>
                </a:solidFill>
                <a:latin typeface="Arial" panose="020B0604020202020204" pitchFamily="34" charset="0"/>
              </a:defRPr>
            </a:lvl2pPr>
            <a:lvl3pPr eaLnBrk="0" fontAlgn="base" hangingPunct="0">
              <a:spcBef>
                <a:spcPct val="0"/>
              </a:spcBef>
              <a:spcAft>
                <a:spcPct val="0"/>
              </a:spcAft>
              <a:tabLst>
                <a:tab pos="90488" algn="l"/>
              </a:tabLst>
              <a:defRPr>
                <a:solidFill>
                  <a:schemeClr val="tx1"/>
                </a:solidFill>
                <a:latin typeface="Arial" panose="020B0604020202020204" pitchFamily="34" charset="0"/>
              </a:defRPr>
            </a:lvl3pPr>
            <a:lvl4pPr eaLnBrk="0" fontAlgn="base" hangingPunct="0">
              <a:spcBef>
                <a:spcPct val="0"/>
              </a:spcBef>
              <a:spcAft>
                <a:spcPct val="0"/>
              </a:spcAft>
              <a:tabLst>
                <a:tab pos="90488" algn="l"/>
              </a:tabLst>
              <a:defRPr>
                <a:solidFill>
                  <a:schemeClr val="tx1"/>
                </a:solidFill>
                <a:latin typeface="Arial" panose="020B0604020202020204" pitchFamily="34" charset="0"/>
              </a:defRPr>
            </a:lvl4pPr>
            <a:lvl5pPr eaLnBrk="0" fontAlgn="base" hangingPunct="0">
              <a:spcBef>
                <a:spcPct val="0"/>
              </a:spcBef>
              <a:spcAft>
                <a:spcPct val="0"/>
              </a:spcAft>
              <a:tabLst>
                <a:tab pos="90488" algn="l"/>
              </a:tabLst>
              <a:defRPr>
                <a:solidFill>
                  <a:schemeClr val="tx1"/>
                </a:solidFill>
                <a:latin typeface="Arial" panose="020B0604020202020204" pitchFamily="34" charset="0"/>
              </a:defRPr>
            </a:lvl5pPr>
            <a:lvl6pPr eaLnBrk="0" fontAlgn="base" hangingPunct="0">
              <a:spcBef>
                <a:spcPct val="0"/>
              </a:spcBef>
              <a:spcAft>
                <a:spcPct val="0"/>
              </a:spcAft>
              <a:tabLst>
                <a:tab pos="90488" algn="l"/>
              </a:tabLst>
              <a:defRPr>
                <a:solidFill>
                  <a:schemeClr val="tx1"/>
                </a:solidFill>
                <a:latin typeface="Arial" panose="020B0604020202020204" pitchFamily="34" charset="0"/>
              </a:defRPr>
            </a:lvl6pPr>
            <a:lvl7pPr eaLnBrk="0" fontAlgn="base" hangingPunct="0">
              <a:spcBef>
                <a:spcPct val="0"/>
              </a:spcBef>
              <a:spcAft>
                <a:spcPct val="0"/>
              </a:spcAft>
              <a:tabLst>
                <a:tab pos="90488" algn="l"/>
              </a:tabLst>
              <a:defRPr>
                <a:solidFill>
                  <a:schemeClr val="tx1"/>
                </a:solidFill>
                <a:latin typeface="Arial" panose="020B0604020202020204" pitchFamily="34" charset="0"/>
              </a:defRPr>
            </a:lvl7pPr>
            <a:lvl8pPr eaLnBrk="0" fontAlgn="base" hangingPunct="0">
              <a:spcBef>
                <a:spcPct val="0"/>
              </a:spcBef>
              <a:spcAft>
                <a:spcPct val="0"/>
              </a:spcAft>
              <a:tabLst>
                <a:tab pos="90488" algn="l"/>
              </a:tabLst>
              <a:defRPr>
                <a:solidFill>
                  <a:schemeClr val="tx1"/>
                </a:solidFill>
                <a:latin typeface="Arial" panose="020B0604020202020204" pitchFamily="34" charset="0"/>
              </a:defRPr>
            </a:lvl8pPr>
            <a:lvl9pPr eaLnBrk="0" fontAlgn="base" hangingPunct="0">
              <a:spcBef>
                <a:spcPct val="0"/>
              </a:spcBef>
              <a:spcAft>
                <a:spcPct val="0"/>
              </a:spcAft>
              <a:tabLst>
                <a:tab pos="904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90488" algn="l"/>
              </a:tabLst>
            </a:pPr>
            <a:r>
              <a:rPr kumimoji="0" lang="en-US" altLang="en-US" b="1"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TEST CASES:</a:t>
            </a:r>
            <a:endPar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0488" algn="l"/>
              </a:tabLst>
            </a:pPr>
            <a:r>
              <a:rPr kumimoji="0" lang="en-US" altLang="en-US" sz="2000" b="1"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90488" algn="l"/>
              </a:tabLst>
            </a:pPr>
            <a:r>
              <a:rPr kumimoji="0" lang="en-US" altLang="en-US" b="0"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If User Already exist,</a:t>
            </a: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0488" algn="l"/>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6241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914" y="486619"/>
            <a:ext cx="2534668" cy="400110"/>
          </a:xfrm>
          <a:prstGeom prst="rect">
            <a:avLst/>
          </a:prstGeom>
        </p:spPr>
        <p:txBody>
          <a:bodyPr wrap="none">
            <a:spAutoFit/>
          </a:bodyPr>
          <a:lstStyle/>
          <a:p>
            <a:pPr lvl="0" eaLnBrk="0" fontAlgn="base" hangingPunct="0">
              <a:spcBef>
                <a:spcPct val="0"/>
              </a:spcBef>
              <a:spcAft>
                <a:spcPct val="0"/>
              </a:spcAft>
              <a:buFontTx/>
              <a:buChar char="•"/>
              <a:tabLst>
                <a:tab pos="90488" algn="l"/>
              </a:tabLst>
            </a:pPr>
            <a:r>
              <a:rPr lang="en-US" altLang="en-US" sz="20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If user does not exist, </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3" name="Picture 1" descr="Screensho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914" y="1095829"/>
            <a:ext cx="10247086" cy="4817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991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57942" y="356606"/>
            <a:ext cx="31608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0488" algn="l"/>
              </a:tabLst>
              <a:defRPr>
                <a:solidFill>
                  <a:schemeClr val="tx1"/>
                </a:solidFill>
                <a:latin typeface="Arial" panose="020B0604020202020204" pitchFamily="34" charset="0"/>
              </a:defRPr>
            </a:lvl1pPr>
            <a:lvl2pPr eaLnBrk="0" fontAlgn="base" hangingPunct="0">
              <a:spcBef>
                <a:spcPct val="0"/>
              </a:spcBef>
              <a:spcAft>
                <a:spcPct val="0"/>
              </a:spcAft>
              <a:tabLst>
                <a:tab pos="90488" algn="l"/>
              </a:tabLst>
              <a:defRPr>
                <a:solidFill>
                  <a:schemeClr val="tx1"/>
                </a:solidFill>
                <a:latin typeface="Arial" panose="020B0604020202020204" pitchFamily="34" charset="0"/>
              </a:defRPr>
            </a:lvl2pPr>
            <a:lvl3pPr eaLnBrk="0" fontAlgn="base" hangingPunct="0">
              <a:spcBef>
                <a:spcPct val="0"/>
              </a:spcBef>
              <a:spcAft>
                <a:spcPct val="0"/>
              </a:spcAft>
              <a:tabLst>
                <a:tab pos="90488" algn="l"/>
              </a:tabLst>
              <a:defRPr>
                <a:solidFill>
                  <a:schemeClr val="tx1"/>
                </a:solidFill>
                <a:latin typeface="Arial" panose="020B0604020202020204" pitchFamily="34" charset="0"/>
              </a:defRPr>
            </a:lvl3pPr>
            <a:lvl4pPr eaLnBrk="0" fontAlgn="base" hangingPunct="0">
              <a:spcBef>
                <a:spcPct val="0"/>
              </a:spcBef>
              <a:spcAft>
                <a:spcPct val="0"/>
              </a:spcAft>
              <a:tabLst>
                <a:tab pos="90488" algn="l"/>
              </a:tabLst>
              <a:defRPr>
                <a:solidFill>
                  <a:schemeClr val="tx1"/>
                </a:solidFill>
                <a:latin typeface="Arial" panose="020B0604020202020204" pitchFamily="34" charset="0"/>
              </a:defRPr>
            </a:lvl4pPr>
            <a:lvl5pPr eaLnBrk="0" fontAlgn="base" hangingPunct="0">
              <a:spcBef>
                <a:spcPct val="0"/>
              </a:spcBef>
              <a:spcAft>
                <a:spcPct val="0"/>
              </a:spcAft>
              <a:tabLst>
                <a:tab pos="90488" algn="l"/>
              </a:tabLst>
              <a:defRPr>
                <a:solidFill>
                  <a:schemeClr val="tx1"/>
                </a:solidFill>
                <a:latin typeface="Arial" panose="020B0604020202020204" pitchFamily="34" charset="0"/>
              </a:defRPr>
            </a:lvl5pPr>
            <a:lvl6pPr eaLnBrk="0" fontAlgn="base" hangingPunct="0">
              <a:spcBef>
                <a:spcPct val="0"/>
              </a:spcBef>
              <a:spcAft>
                <a:spcPct val="0"/>
              </a:spcAft>
              <a:tabLst>
                <a:tab pos="90488" algn="l"/>
              </a:tabLst>
              <a:defRPr>
                <a:solidFill>
                  <a:schemeClr val="tx1"/>
                </a:solidFill>
                <a:latin typeface="Arial" panose="020B0604020202020204" pitchFamily="34" charset="0"/>
              </a:defRPr>
            </a:lvl6pPr>
            <a:lvl7pPr eaLnBrk="0" fontAlgn="base" hangingPunct="0">
              <a:spcBef>
                <a:spcPct val="0"/>
              </a:spcBef>
              <a:spcAft>
                <a:spcPct val="0"/>
              </a:spcAft>
              <a:tabLst>
                <a:tab pos="90488" algn="l"/>
              </a:tabLst>
              <a:defRPr>
                <a:solidFill>
                  <a:schemeClr val="tx1"/>
                </a:solidFill>
                <a:latin typeface="Arial" panose="020B0604020202020204" pitchFamily="34" charset="0"/>
              </a:defRPr>
            </a:lvl7pPr>
            <a:lvl8pPr eaLnBrk="0" fontAlgn="base" hangingPunct="0">
              <a:spcBef>
                <a:spcPct val="0"/>
              </a:spcBef>
              <a:spcAft>
                <a:spcPct val="0"/>
              </a:spcAft>
              <a:tabLst>
                <a:tab pos="90488" algn="l"/>
              </a:tabLst>
              <a:defRPr>
                <a:solidFill>
                  <a:schemeClr val="tx1"/>
                </a:solidFill>
                <a:latin typeface="Arial" panose="020B0604020202020204" pitchFamily="34" charset="0"/>
              </a:defRPr>
            </a:lvl8pPr>
            <a:lvl9pPr eaLnBrk="0" fontAlgn="base" hangingPunct="0">
              <a:spcBef>
                <a:spcPct val="0"/>
              </a:spcBef>
              <a:spcAft>
                <a:spcPct val="0"/>
              </a:spcAft>
              <a:tabLst>
                <a:tab pos="904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90488" algn="l"/>
              </a:tabLst>
            </a:pPr>
            <a:r>
              <a:rPr kumimoji="0" lang="en-US" altLang="en-US" b="0"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If Donor information is empty, </a:t>
            </a: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7169" name="Picture 1" descr="Screenshot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942" y="885595"/>
            <a:ext cx="10334171" cy="5268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884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01485" y="547965"/>
            <a:ext cx="67781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0488" algn="l"/>
              </a:tabLst>
              <a:defRPr>
                <a:solidFill>
                  <a:schemeClr val="tx1"/>
                </a:solidFill>
                <a:latin typeface="Arial" panose="020B0604020202020204" pitchFamily="34" charset="0"/>
              </a:defRPr>
            </a:lvl1pPr>
            <a:lvl2pPr eaLnBrk="0" fontAlgn="base" hangingPunct="0">
              <a:spcBef>
                <a:spcPct val="0"/>
              </a:spcBef>
              <a:spcAft>
                <a:spcPct val="0"/>
              </a:spcAft>
              <a:tabLst>
                <a:tab pos="90488" algn="l"/>
              </a:tabLst>
              <a:defRPr>
                <a:solidFill>
                  <a:schemeClr val="tx1"/>
                </a:solidFill>
                <a:latin typeface="Arial" panose="020B0604020202020204" pitchFamily="34" charset="0"/>
              </a:defRPr>
            </a:lvl2pPr>
            <a:lvl3pPr eaLnBrk="0" fontAlgn="base" hangingPunct="0">
              <a:spcBef>
                <a:spcPct val="0"/>
              </a:spcBef>
              <a:spcAft>
                <a:spcPct val="0"/>
              </a:spcAft>
              <a:tabLst>
                <a:tab pos="90488" algn="l"/>
              </a:tabLst>
              <a:defRPr>
                <a:solidFill>
                  <a:schemeClr val="tx1"/>
                </a:solidFill>
                <a:latin typeface="Arial" panose="020B0604020202020204" pitchFamily="34" charset="0"/>
              </a:defRPr>
            </a:lvl3pPr>
            <a:lvl4pPr eaLnBrk="0" fontAlgn="base" hangingPunct="0">
              <a:spcBef>
                <a:spcPct val="0"/>
              </a:spcBef>
              <a:spcAft>
                <a:spcPct val="0"/>
              </a:spcAft>
              <a:tabLst>
                <a:tab pos="90488" algn="l"/>
              </a:tabLst>
              <a:defRPr>
                <a:solidFill>
                  <a:schemeClr val="tx1"/>
                </a:solidFill>
                <a:latin typeface="Arial" panose="020B0604020202020204" pitchFamily="34" charset="0"/>
              </a:defRPr>
            </a:lvl4pPr>
            <a:lvl5pPr eaLnBrk="0" fontAlgn="base" hangingPunct="0">
              <a:spcBef>
                <a:spcPct val="0"/>
              </a:spcBef>
              <a:spcAft>
                <a:spcPct val="0"/>
              </a:spcAft>
              <a:tabLst>
                <a:tab pos="90488" algn="l"/>
              </a:tabLst>
              <a:defRPr>
                <a:solidFill>
                  <a:schemeClr val="tx1"/>
                </a:solidFill>
                <a:latin typeface="Arial" panose="020B0604020202020204" pitchFamily="34" charset="0"/>
              </a:defRPr>
            </a:lvl5pPr>
            <a:lvl6pPr eaLnBrk="0" fontAlgn="base" hangingPunct="0">
              <a:spcBef>
                <a:spcPct val="0"/>
              </a:spcBef>
              <a:spcAft>
                <a:spcPct val="0"/>
              </a:spcAft>
              <a:tabLst>
                <a:tab pos="90488" algn="l"/>
              </a:tabLst>
              <a:defRPr>
                <a:solidFill>
                  <a:schemeClr val="tx1"/>
                </a:solidFill>
                <a:latin typeface="Arial" panose="020B0604020202020204" pitchFamily="34" charset="0"/>
              </a:defRPr>
            </a:lvl6pPr>
            <a:lvl7pPr eaLnBrk="0" fontAlgn="base" hangingPunct="0">
              <a:spcBef>
                <a:spcPct val="0"/>
              </a:spcBef>
              <a:spcAft>
                <a:spcPct val="0"/>
              </a:spcAft>
              <a:tabLst>
                <a:tab pos="90488" algn="l"/>
              </a:tabLst>
              <a:defRPr>
                <a:solidFill>
                  <a:schemeClr val="tx1"/>
                </a:solidFill>
                <a:latin typeface="Arial" panose="020B0604020202020204" pitchFamily="34" charset="0"/>
              </a:defRPr>
            </a:lvl7pPr>
            <a:lvl8pPr eaLnBrk="0" fontAlgn="base" hangingPunct="0">
              <a:spcBef>
                <a:spcPct val="0"/>
              </a:spcBef>
              <a:spcAft>
                <a:spcPct val="0"/>
              </a:spcAft>
              <a:tabLst>
                <a:tab pos="90488" algn="l"/>
              </a:tabLst>
              <a:defRPr>
                <a:solidFill>
                  <a:schemeClr val="tx1"/>
                </a:solidFill>
                <a:latin typeface="Arial" panose="020B0604020202020204" pitchFamily="34" charset="0"/>
              </a:defRPr>
            </a:lvl8pPr>
            <a:lvl9pPr eaLnBrk="0" fontAlgn="base" hangingPunct="0">
              <a:spcBef>
                <a:spcPct val="0"/>
              </a:spcBef>
              <a:spcAft>
                <a:spcPct val="0"/>
              </a:spcAft>
              <a:tabLst>
                <a:tab pos="904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90488" algn="l"/>
              </a:tabLst>
            </a:pPr>
            <a:r>
              <a:rPr kumimoji="0" lang="en-US" altLang="en-US" b="0"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If email ID does not contain </a:t>
            </a:r>
            <a:r>
              <a:rPr kumimoji="0" lang="en-US" altLang="en-US" sz="1200" b="0" i="0" u="none" strike="noStrike" cap="none" normalizeH="0" baseline="0" dirty="0" smtClean="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9217" name="Picture 1" descr="Screenshot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485" y="1148130"/>
            <a:ext cx="10421258" cy="5196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6720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24194829"/>
              </p:ext>
            </p:extLst>
          </p:nvPr>
        </p:nvGraphicFramePr>
        <p:xfrm>
          <a:off x="696686" y="464457"/>
          <a:ext cx="10609943" cy="5511261"/>
        </p:xfrm>
        <a:graphic>
          <a:graphicData uri="http://schemas.openxmlformats.org/drawingml/2006/table">
            <a:tbl>
              <a:tblPr firstRow="1" firstCol="1" bandRow="1">
                <a:tableStyleId>{5C22544A-7EE6-4342-B048-85BDC9FD1C3A}</a:tableStyleId>
              </a:tblPr>
              <a:tblGrid>
                <a:gridCol w="2601466">
                  <a:extLst>
                    <a:ext uri="{9D8B030D-6E8A-4147-A177-3AD203B41FA5}">
                      <a16:colId xmlns:a16="http://schemas.microsoft.com/office/drawing/2014/main" val="638762062"/>
                    </a:ext>
                  </a:extLst>
                </a:gridCol>
                <a:gridCol w="2680149">
                  <a:extLst>
                    <a:ext uri="{9D8B030D-6E8A-4147-A177-3AD203B41FA5}">
                      <a16:colId xmlns:a16="http://schemas.microsoft.com/office/drawing/2014/main" val="752401535"/>
                    </a:ext>
                  </a:extLst>
                </a:gridCol>
                <a:gridCol w="2664164">
                  <a:extLst>
                    <a:ext uri="{9D8B030D-6E8A-4147-A177-3AD203B41FA5}">
                      <a16:colId xmlns:a16="http://schemas.microsoft.com/office/drawing/2014/main" val="3633345514"/>
                    </a:ext>
                  </a:extLst>
                </a:gridCol>
                <a:gridCol w="2664164">
                  <a:extLst>
                    <a:ext uri="{9D8B030D-6E8A-4147-A177-3AD203B41FA5}">
                      <a16:colId xmlns:a16="http://schemas.microsoft.com/office/drawing/2014/main" val="3292592653"/>
                    </a:ext>
                  </a:extLst>
                </a:gridCol>
              </a:tblGrid>
              <a:tr h="914400">
                <a:tc>
                  <a:txBody>
                    <a:bodyPr/>
                    <a:lstStyle/>
                    <a:p>
                      <a:pPr marL="457200" algn="just">
                        <a:lnSpc>
                          <a:spcPct val="107000"/>
                        </a:lnSpc>
                        <a:spcAft>
                          <a:spcPts val="0"/>
                        </a:spcAft>
                        <a:tabLst>
                          <a:tab pos="90170" algn="l"/>
                        </a:tabLst>
                      </a:pPr>
                      <a:r>
                        <a:rPr lang="en-IN" sz="1800">
                          <a:effectLst/>
                        </a:rPr>
                        <a:t>Test Cases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tabLst>
                          <a:tab pos="90170" algn="l"/>
                        </a:tabLst>
                      </a:pPr>
                      <a:r>
                        <a:rPr lang="en-IN" sz="2000">
                          <a:effectLst/>
                        </a:rPr>
                        <a:t>Expected outcome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tabLst>
                          <a:tab pos="90170" algn="l"/>
                        </a:tabLst>
                      </a:pPr>
                      <a:r>
                        <a:rPr lang="en-IN" sz="2000">
                          <a:effectLst/>
                        </a:rPr>
                        <a:t>Actual outcome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tabLst>
                          <a:tab pos="90170" algn="l"/>
                        </a:tabLst>
                      </a:pPr>
                      <a:r>
                        <a:rPr lang="en-IN" sz="2000">
                          <a:effectLst/>
                        </a:rPr>
                        <a:t>Check list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1230200"/>
                  </a:ext>
                </a:extLst>
              </a:tr>
              <a:tr h="830682">
                <a:tc>
                  <a:txBody>
                    <a:bodyPr/>
                    <a:lstStyle/>
                    <a:p>
                      <a:pPr marL="457200" algn="just">
                        <a:lnSpc>
                          <a:spcPct val="107000"/>
                        </a:lnSpc>
                        <a:spcAft>
                          <a:spcPts val="0"/>
                        </a:spcAft>
                        <a:tabLst>
                          <a:tab pos="90170" algn="l"/>
                        </a:tabLst>
                      </a:pPr>
                      <a:r>
                        <a:rPr lang="en-IN" sz="1600">
                          <a:effectLst/>
                        </a:rPr>
                        <a:t>if user does not exist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tabLst>
                          <a:tab pos="90170" algn="l"/>
                        </a:tabLst>
                      </a:pPr>
                      <a:r>
                        <a:rPr lang="en-IN" sz="1600">
                          <a:effectLst/>
                        </a:rPr>
                        <a:t>Login fail</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tabLst>
                          <a:tab pos="90170" algn="l"/>
                        </a:tabLst>
                      </a:pPr>
                      <a:r>
                        <a:rPr lang="en-IN" sz="1600" dirty="0">
                          <a:effectLst/>
                        </a:rPr>
                        <a:t>Login fail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ctr">
                        <a:lnSpc>
                          <a:spcPct val="107000"/>
                        </a:lnSpc>
                        <a:spcAft>
                          <a:spcPts val="0"/>
                        </a:spcAft>
                        <a:buFont typeface="Wingdings" panose="05000000000000000000" pitchFamily="2" charset="2"/>
                        <a:buChar char=""/>
                        <a:tabLst>
                          <a:tab pos="90170" algn="l"/>
                        </a:tabLst>
                      </a:pPr>
                      <a:r>
                        <a:rPr lang="en-IN" sz="16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3864563"/>
                  </a:ext>
                </a:extLst>
              </a:tr>
              <a:tr h="1255393">
                <a:tc>
                  <a:txBody>
                    <a:bodyPr/>
                    <a:lstStyle/>
                    <a:p>
                      <a:pPr marL="457200" algn="just">
                        <a:lnSpc>
                          <a:spcPct val="107000"/>
                        </a:lnSpc>
                        <a:spcAft>
                          <a:spcPts val="0"/>
                        </a:spcAft>
                        <a:tabLst>
                          <a:tab pos="90170" algn="l"/>
                        </a:tabLst>
                      </a:pPr>
                      <a:r>
                        <a:rPr lang="en-IN" sz="1600" dirty="0">
                          <a:effectLst/>
                        </a:rPr>
                        <a:t>If email id does not contain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tabLst>
                          <a:tab pos="90170" algn="l"/>
                        </a:tabLst>
                      </a:pPr>
                      <a:r>
                        <a:rPr lang="en-IN" sz="1600">
                          <a:effectLst/>
                        </a:rPr>
                        <a:t>User created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tabLst>
                          <a:tab pos="90170" algn="l"/>
                        </a:tabLst>
                      </a:pPr>
                      <a:r>
                        <a:rPr lang="en-IN" sz="1600">
                          <a:effectLst/>
                        </a:rPr>
                        <a:t>Enter a valid email address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90170" algn="l"/>
                        </a:tabLst>
                      </a:pPr>
                      <a:r>
                        <a:rPr lang="en-IN" sz="1600">
                          <a:effectLst/>
                        </a:rPr>
                        <a:t>X</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7456746"/>
                  </a:ext>
                </a:extLst>
              </a:tr>
              <a:tr h="1255393">
                <a:tc>
                  <a:txBody>
                    <a:bodyPr/>
                    <a:lstStyle/>
                    <a:p>
                      <a:pPr marL="457200" algn="just">
                        <a:lnSpc>
                          <a:spcPct val="107000"/>
                        </a:lnSpc>
                        <a:spcAft>
                          <a:spcPts val="0"/>
                        </a:spcAft>
                        <a:tabLst>
                          <a:tab pos="90170" algn="l"/>
                        </a:tabLst>
                      </a:pPr>
                      <a:r>
                        <a:rPr lang="en-IN" sz="1600">
                          <a:effectLst/>
                        </a:rPr>
                        <a:t>If user already exist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tabLst>
                          <a:tab pos="90170" algn="l"/>
                        </a:tabLst>
                      </a:pPr>
                      <a:r>
                        <a:rPr lang="en-IN" sz="1600">
                          <a:effectLst/>
                        </a:rPr>
                        <a:t>New user created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tabLst>
                          <a:tab pos="90170" algn="l"/>
                        </a:tabLst>
                      </a:pPr>
                      <a:r>
                        <a:rPr lang="en-IN" sz="1600">
                          <a:effectLst/>
                        </a:rPr>
                        <a:t>User already exist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90170" algn="l"/>
                        </a:tabLst>
                      </a:pPr>
                      <a:r>
                        <a:rPr lang="en-IN" sz="1600">
                          <a:effectLst/>
                        </a:rPr>
                        <a:t>X</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2299249"/>
                  </a:ext>
                </a:extLst>
              </a:tr>
              <a:tr h="1255393">
                <a:tc>
                  <a:txBody>
                    <a:bodyPr/>
                    <a:lstStyle/>
                    <a:p>
                      <a:pPr marL="457200" algn="just">
                        <a:lnSpc>
                          <a:spcPct val="107000"/>
                        </a:lnSpc>
                        <a:spcAft>
                          <a:spcPts val="0"/>
                        </a:spcAft>
                        <a:tabLst>
                          <a:tab pos="90170" algn="l"/>
                        </a:tabLst>
                      </a:pPr>
                      <a:r>
                        <a:rPr lang="en-IN" sz="1600" dirty="0">
                          <a:effectLst/>
                        </a:rPr>
                        <a:t>If donor information empty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tabLst>
                          <a:tab pos="90170" algn="l"/>
                        </a:tabLst>
                      </a:pPr>
                      <a:r>
                        <a:rPr lang="en-IN" sz="1600">
                          <a:effectLst/>
                        </a:rPr>
                        <a:t>Donor list visible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0"/>
                        </a:spcAft>
                        <a:tabLst>
                          <a:tab pos="90170" algn="l"/>
                        </a:tabLst>
                      </a:pPr>
                      <a:r>
                        <a:rPr lang="en-IN" sz="1600">
                          <a:effectLst/>
                        </a:rPr>
                        <a:t>No action performed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0"/>
                        </a:spcAft>
                        <a:tabLst>
                          <a:tab pos="90170" algn="l"/>
                        </a:tabLst>
                      </a:pPr>
                      <a:r>
                        <a:rPr lang="en-IN" sz="1600" dirty="0">
                          <a:effectLst/>
                        </a:rPr>
                        <a:t>X</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9492171"/>
                  </a:ext>
                </a:extLst>
              </a:tr>
            </a:tbl>
          </a:graphicData>
        </a:graphic>
      </p:graphicFrame>
    </p:spTree>
    <p:extLst>
      <p:ext uri="{BB962C8B-B14F-4D97-AF65-F5344CB8AC3E}">
        <p14:creationId xmlns:p14="http://schemas.microsoft.com/office/powerpoint/2010/main" val="224500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2858" y="190264"/>
            <a:ext cx="11422743" cy="6370975"/>
          </a:xfrm>
          <a:prstGeom prst="rect">
            <a:avLst/>
          </a:prstGeom>
        </p:spPr>
        <p:txBody>
          <a:bodyPr wrap="square">
            <a:spAutoFit/>
          </a:bodyPr>
          <a:lstStyle/>
          <a:p>
            <a:pPr marL="228600" algn="ctr">
              <a:lnSpc>
                <a:spcPct val="150000"/>
              </a:lnSpc>
              <a:spcAft>
                <a:spcPts val="0"/>
              </a:spcAft>
            </a:pPr>
            <a:r>
              <a:rPr lang="en-IN" sz="16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TABLE OF CONTENTS</a:t>
            </a:r>
            <a:endParaRPr lang="en-IN" sz="1100" dirty="0" smtClean="0">
              <a:effectLst/>
              <a:latin typeface="Calibri" panose="020F0502020204030204" pitchFamily="34" charset="0"/>
              <a:ea typeface="Calibri" panose="020F0502020204030204" pitchFamily="34" charset="0"/>
              <a:cs typeface="Arial" panose="020B0604020202020204" pitchFamily="34" charset="0"/>
            </a:endParaRPr>
          </a:p>
          <a:p>
            <a:pPr marL="228600" algn="ctr">
              <a:lnSpc>
                <a:spcPct val="150000"/>
              </a:lnSpc>
              <a:spcAft>
                <a:spcPts val="0"/>
              </a:spcAft>
            </a:pPr>
            <a:r>
              <a:rPr lang="en-IN" sz="16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endParaRPr lang="en-IN" sz="1100" dirty="0" smtClean="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spcAft>
                <a:spcPts val="0"/>
              </a:spcAft>
              <a:buFont typeface="Symbol" panose="05050102010706020507" pitchFamily="18" charset="2"/>
              <a:buChar char=""/>
            </a:pPr>
            <a:r>
              <a:rPr lang="en-IN" sz="16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ACKNOWLEDGEMENT </a:t>
            </a:r>
            <a:endParaRPr lang="en-IN" sz="1100" dirty="0" smtClean="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spcAft>
                <a:spcPts val="0"/>
              </a:spcAft>
              <a:buFont typeface="Symbol" panose="05050102010706020507" pitchFamily="18" charset="2"/>
              <a:buChar char=""/>
            </a:pPr>
            <a:r>
              <a:rPr lang="en-IN" sz="16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CERTIFICATE FROM THE GUIDE</a:t>
            </a:r>
            <a:endParaRPr lang="en-IN" sz="1100" dirty="0" smtClean="0">
              <a:effectLst/>
              <a:latin typeface="Calibri" panose="020F0502020204030204" pitchFamily="34" charset="0"/>
              <a:ea typeface="Calibri" panose="020F0502020204030204" pitchFamily="34" charset="0"/>
              <a:cs typeface="Arial" panose="020B0604020202020204" pitchFamily="34" charset="0"/>
            </a:endParaRPr>
          </a:p>
          <a:p>
            <a:pPr marL="457200">
              <a:lnSpc>
                <a:spcPct val="150000"/>
              </a:lnSpc>
              <a:spcAft>
                <a:spcPts val="0"/>
              </a:spcAft>
            </a:pPr>
            <a:endParaRPr lang="en-IN" sz="1600" b="1"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pPr marL="457200">
              <a:lnSpc>
                <a:spcPct val="150000"/>
              </a:lnSpc>
              <a:spcAft>
                <a:spcPts val="0"/>
              </a:spcAft>
            </a:pPr>
            <a:r>
              <a:rPr lang="en-IN" sz="1600" b="1"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rPr>
              <a:t>CHAPTER</a:t>
            </a:r>
            <a:r>
              <a:rPr lang="en-IN" sz="16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IN" sz="1600" b="1"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rPr>
              <a:t>PARTICULARS</a:t>
            </a:r>
            <a:endParaRPr lang="en-IN" sz="1100" dirty="0">
              <a:latin typeface="Calibri" panose="020F0502020204030204" pitchFamily="34" charset="0"/>
              <a:ea typeface="Times New Roman" panose="02020603050405020304" pitchFamily="18" charset="0"/>
              <a:cs typeface="Arial" panose="020B0604020202020204" pitchFamily="34" charset="0"/>
            </a:endParaRPr>
          </a:p>
          <a:p>
            <a:pPr marL="457200">
              <a:lnSpc>
                <a:spcPct val="150000"/>
              </a:lnSpc>
              <a:spcAft>
                <a:spcPts val="0"/>
              </a:spcAft>
            </a:pPr>
            <a:r>
              <a:rPr lang="en-IN" sz="1600" b="1"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rPr>
              <a:t>CHAPTER </a:t>
            </a:r>
            <a:r>
              <a:rPr lang="en-IN" sz="16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a:t>
            </a:r>
            <a:endParaRPr lang="en-IN" sz="1100" dirty="0" smtClean="0">
              <a:effectLst/>
              <a:latin typeface="Calibri" panose="020F0502020204030204" pitchFamily="34" charset="0"/>
              <a:ea typeface="Calibri" panose="020F0502020204030204" pitchFamily="34" charset="0"/>
              <a:cs typeface="Arial" panose="020B0604020202020204" pitchFamily="34" charset="0"/>
            </a:endParaRPr>
          </a:p>
          <a:p>
            <a:pPr marL="4000500" lvl="8" indent="-342900">
              <a:lnSpc>
                <a:spcPct val="150000"/>
              </a:lnSpc>
              <a:buFont typeface="Symbol" panose="05050102010706020507" pitchFamily="18" charset="2"/>
              <a:buChar char=""/>
            </a:pPr>
            <a:r>
              <a:rPr lang="en-IN" sz="16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INTRODUCTION</a:t>
            </a:r>
            <a:endParaRPr lang="en-IN" sz="1100" dirty="0" smtClean="0">
              <a:effectLst/>
              <a:latin typeface="Calibri" panose="020F0502020204030204" pitchFamily="34" charset="0"/>
              <a:ea typeface="Calibri" panose="020F0502020204030204" pitchFamily="34" charset="0"/>
              <a:cs typeface="Arial" panose="020B0604020202020204" pitchFamily="34" charset="0"/>
            </a:endParaRPr>
          </a:p>
          <a:p>
            <a:pPr marL="4000500" lvl="8" indent="-342900">
              <a:lnSpc>
                <a:spcPct val="150000"/>
              </a:lnSpc>
              <a:buFont typeface="Symbol" panose="05050102010706020507" pitchFamily="18" charset="2"/>
              <a:buChar char=""/>
            </a:pPr>
            <a:r>
              <a:rPr lang="en-IN" sz="16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LITERATURE </a:t>
            </a:r>
            <a:r>
              <a:rPr lang="en-IN" sz="1600" b="1"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rPr>
              <a:t>REVIEWS</a:t>
            </a:r>
          </a:p>
          <a:p>
            <a:pPr>
              <a:lnSpc>
                <a:spcPct val="150000"/>
              </a:lnSpc>
              <a:spcAft>
                <a:spcPts val="0"/>
              </a:spcAft>
            </a:pPr>
            <a:r>
              <a:rPr lang="en-IN" sz="16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IN" sz="1600" b="1"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rPr>
              <a:t>       CHAPTER </a:t>
            </a:r>
            <a:r>
              <a:rPr lang="en-IN" sz="16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II</a:t>
            </a:r>
            <a:endParaRPr lang="en-IN" sz="1100" dirty="0" smtClean="0">
              <a:effectLst/>
              <a:latin typeface="Calibri" panose="020F0502020204030204" pitchFamily="34" charset="0"/>
              <a:ea typeface="Calibri" panose="020F0502020204030204" pitchFamily="34" charset="0"/>
              <a:cs typeface="Arial" panose="020B0604020202020204" pitchFamily="34" charset="0"/>
            </a:endParaRPr>
          </a:p>
          <a:p>
            <a:pPr marL="4000500" lvl="8" indent="-342900">
              <a:lnSpc>
                <a:spcPct val="150000"/>
              </a:lnSpc>
              <a:buFont typeface="Symbol" panose="05050102010706020507" pitchFamily="18" charset="2"/>
              <a:buChar char=""/>
            </a:pPr>
            <a:r>
              <a:rPr lang="en-IN" sz="16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SYSTEM </a:t>
            </a:r>
            <a:r>
              <a:rPr lang="en-IN" sz="1600" b="1"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rPr>
              <a:t>ANALYSIS</a:t>
            </a:r>
          </a:p>
          <a:p>
            <a:pPr marL="4000500" lvl="8" indent="-342900">
              <a:lnSpc>
                <a:spcPct val="150000"/>
              </a:lnSpc>
              <a:buFont typeface="Symbol" panose="05050102010706020507" pitchFamily="18" charset="2"/>
              <a:buChar char=""/>
            </a:pPr>
            <a:r>
              <a:rPr lang="en-IN" sz="1600" b="1"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rPr>
              <a:t>DATA FLOW DIAGRAM</a:t>
            </a:r>
          </a:p>
          <a:p>
            <a:pPr marL="4000500" lvl="8" indent="-342900">
              <a:lnSpc>
                <a:spcPct val="150000"/>
              </a:lnSpc>
              <a:buFont typeface="Symbol" panose="05050102010706020507" pitchFamily="18" charset="2"/>
              <a:buChar char=""/>
            </a:pPr>
            <a:r>
              <a:rPr lang="en-IN" sz="1600" b="1"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rPr>
              <a:t>ENTITY RELATIONSHIP DIAGRAM</a:t>
            </a:r>
          </a:p>
          <a:p>
            <a:pPr marL="4000500" lvl="8" indent="-342900">
              <a:lnSpc>
                <a:spcPct val="150000"/>
              </a:lnSpc>
              <a:buFont typeface="Symbol" panose="05050102010706020507" pitchFamily="18" charset="2"/>
              <a:buChar char=""/>
            </a:pPr>
            <a:r>
              <a:rPr lang="en-IN" sz="1600" b="1"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rPr>
              <a:t>FEASIBILITY</a:t>
            </a:r>
          </a:p>
          <a:p>
            <a:pPr marL="457200">
              <a:lnSpc>
                <a:spcPct val="150000"/>
              </a:lnSpc>
              <a:spcAft>
                <a:spcPts val="0"/>
              </a:spcAft>
            </a:pPr>
            <a:r>
              <a:rPr lang="en-IN" sz="1600" b="1"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rPr>
              <a:t>CHAPTER III</a:t>
            </a:r>
            <a:endParaRPr lang="en-IN" sz="1100" dirty="0" smtClean="0">
              <a:effectLst/>
              <a:latin typeface="Calibri" panose="020F0502020204030204" pitchFamily="34" charset="0"/>
              <a:ea typeface="Calibri" panose="020F0502020204030204" pitchFamily="34" charset="0"/>
              <a:cs typeface="Arial" panose="020B0604020202020204" pitchFamily="34" charset="0"/>
            </a:endParaRPr>
          </a:p>
          <a:p>
            <a:pPr marL="4000500" lvl="8" indent="-342900">
              <a:lnSpc>
                <a:spcPct val="150000"/>
              </a:lnSpc>
              <a:buFont typeface="Symbol" panose="05050102010706020507" pitchFamily="18" charset="2"/>
              <a:buChar char=""/>
            </a:pPr>
            <a:r>
              <a:rPr lang="en-IN" sz="1600" b="1"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rPr>
              <a:t>CONCLUSION </a:t>
            </a:r>
            <a:endParaRPr lang="en-IN" sz="1100" dirty="0" smtClean="0">
              <a:effectLst/>
              <a:latin typeface="Calibri" panose="020F0502020204030204" pitchFamily="34" charset="0"/>
              <a:ea typeface="Calibri" panose="020F0502020204030204" pitchFamily="34" charset="0"/>
              <a:cs typeface="Arial" panose="020B0604020202020204" pitchFamily="34" charset="0"/>
            </a:endParaRPr>
          </a:p>
          <a:p>
            <a:pPr marL="4000500" lvl="8" indent="-342900">
              <a:lnSpc>
                <a:spcPct val="150000"/>
              </a:lnSpc>
              <a:buFont typeface="Symbol" panose="05050102010706020507" pitchFamily="18" charset="2"/>
              <a:buChar char=""/>
            </a:pPr>
            <a:r>
              <a:rPr lang="en-IN" sz="16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BIBLIOGRAPHY/ REFERNCES</a:t>
            </a:r>
            <a:endParaRPr lang="en-IN" sz="1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10676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966" y="671430"/>
            <a:ext cx="11656422" cy="5355312"/>
          </a:xfrm>
          <a:prstGeom prst="rect">
            <a:avLst/>
          </a:prstGeom>
        </p:spPr>
        <p:txBody>
          <a:bodyPr wrap="square">
            <a:spAutoFit/>
          </a:bodyPr>
          <a:lstStyle/>
          <a:p>
            <a:pPr algn="ctr">
              <a:lnSpc>
                <a:spcPct val="150000"/>
              </a:lnSpc>
              <a:spcAft>
                <a:spcPts val="0"/>
              </a:spcAft>
            </a:pPr>
            <a:r>
              <a:rPr lang="en-IN" sz="20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CHAPTER – </a:t>
            </a:r>
            <a:r>
              <a:rPr lang="en-IN" sz="2000" b="1"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rPr>
              <a:t>III</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0"/>
              </a:spcAft>
              <a:buFont typeface="Symbol" panose="05050102010706020507" pitchFamily="18" charset="2"/>
              <a:buChar char=""/>
            </a:pPr>
            <a:r>
              <a:rPr lang="en-IN" sz="20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CONCLUSION &amp; RESULT:</a:t>
            </a:r>
            <a:endParaRPr lang="en-IN" sz="1200" b="1" dirty="0" smtClean="0">
              <a:effectLst/>
              <a:latin typeface="Calibri" panose="020F0502020204030204" pitchFamily="34" charset="0"/>
              <a:ea typeface="Calibri" panose="020F0502020204030204" pitchFamily="34" charset="0"/>
              <a:cs typeface="Arial" panose="020B0604020202020204" pitchFamily="34" charset="0"/>
            </a:endParaRPr>
          </a:p>
          <a:p>
            <a:pPr marL="914400" algn="just">
              <a:lnSpc>
                <a:spcPct val="150000"/>
              </a:lnSpc>
              <a:spcAft>
                <a:spcPts val="0"/>
              </a:spcAft>
            </a:pPr>
            <a:r>
              <a:rPr lang="en-IN" sz="20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This Report represents the Blood Management System features and functionalities. Proper monitoring &amp; management of blood can save a life of needy person who require blood as earlier. </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marL="914400" algn="just">
              <a:lnSpc>
                <a:spcPct val="150000"/>
              </a:lnSpc>
              <a:spcAft>
                <a:spcPts val="0"/>
              </a:spcAft>
            </a:pPr>
            <a:r>
              <a:rPr lang="en-IN" sz="2000"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There </a:t>
            </a:r>
            <a:r>
              <a:rPr lang="en-IN" sz="20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are some problems and difficulty in this system which we overcome by using modern techniques</a:t>
            </a:r>
            <a:r>
              <a:rPr lang="en-IN" sz="2000"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rPr>
              <a:t>.</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0"/>
              </a:spcAft>
            </a:pPr>
            <a:r>
              <a:rPr lang="en-IN" sz="20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r>
              <a:rPr lang="en-IN" sz="2000" b="1" dirty="0" smtClean="0">
                <a:solidFill>
                  <a:srgbClr val="000000"/>
                </a:solidFill>
                <a:latin typeface="Times New Roman" panose="02020603050405020304" pitchFamily="18" charset="0"/>
                <a:ea typeface="Times New Roman" panose="02020603050405020304" pitchFamily="18" charset="0"/>
                <a:cs typeface="Arial" panose="020B0604020202020204" pitchFamily="34" charset="0"/>
              </a:rPr>
              <a:t>BIBLIOGRAPHY/REFERENCES</a:t>
            </a:r>
            <a:r>
              <a:rPr lang="en-IN" sz="20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a:t>
            </a:r>
            <a:endParaRPr lang="en-IN" sz="1200" b="1" dirty="0" smtClean="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0"/>
              </a:spcAft>
              <a:buFont typeface="+mj-lt"/>
              <a:buAutoNum type="arabicPeriod"/>
            </a:pPr>
            <a:r>
              <a:rPr lang="en-IN" sz="2000" u="sng" dirty="0">
                <a:solidFill>
                  <a:srgbClr val="0000FF"/>
                </a:solidFill>
                <a:latin typeface="Times New Roman" panose="02020603050405020304" pitchFamily="18" charset="0"/>
                <a:ea typeface="Times New Roman" panose="02020603050405020304" pitchFamily="18" charset="0"/>
                <a:cs typeface="Arial" panose="020B0604020202020204" pitchFamily="34" charset="0"/>
                <a:hlinkClick r:id="rId2"/>
              </a:rPr>
              <a:t>https://www.researchgate.net/publication/307585563_Management_of_Blood_Donation_System_Literature_Review_and_Research_Perspectives</a:t>
            </a:r>
            <a:r>
              <a:rPr lang="en-IN" sz="20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0"/>
              </a:spcAft>
              <a:buFont typeface="+mj-lt"/>
              <a:buAutoNum type="arabicPeriod"/>
            </a:pPr>
            <a:r>
              <a:rPr lang="en-IN" sz="2000" u="sng" dirty="0">
                <a:solidFill>
                  <a:srgbClr val="0000FF"/>
                </a:solidFill>
                <a:latin typeface="Times New Roman" panose="02020603050405020304" pitchFamily="18" charset="0"/>
                <a:ea typeface="Times New Roman" panose="02020603050405020304" pitchFamily="18" charset="0"/>
                <a:cs typeface="Arial" panose="020B0604020202020204" pitchFamily="34" charset="0"/>
                <a:hlinkClick r:id="rId3"/>
              </a:rPr>
              <a:t>http://www.ijrter.com/papers/volume-3/issue-1/blood-bank-management-system.pdf</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0"/>
              </a:spcAft>
              <a:buFont typeface="+mj-lt"/>
              <a:buAutoNum type="arabicPeriod"/>
            </a:pPr>
            <a:r>
              <a:rPr lang="en-IN" dirty="0" smtClean="0">
                <a:effectLst/>
                <a:latin typeface="Arial" panose="020B0604020202020204" pitchFamily="34" charset="0"/>
                <a:ea typeface="Times New Roman" panose="02020603050405020304" pitchFamily="18" charset="0"/>
                <a:cs typeface="Arial" panose="020B0604020202020204" pitchFamily="34" charset="0"/>
              </a:rPr>
              <a:t>“A Study on Blood Bank Management System” by A. </a:t>
            </a:r>
            <a:r>
              <a:rPr lang="en-IN" dirty="0" err="1" smtClean="0">
                <a:effectLst/>
                <a:latin typeface="Arial" panose="020B0604020202020204" pitchFamily="34" charset="0"/>
                <a:ea typeface="Times New Roman" panose="02020603050405020304" pitchFamily="18" charset="0"/>
                <a:cs typeface="Arial" panose="020B0604020202020204" pitchFamily="34" charset="0"/>
              </a:rPr>
              <a:t>Clemen</a:t>
            </a:r>
            <a:r>
              <a:rPr lang="en-IN" dirty="0" smtClean="0">
                <a:effectLst/>
                <a:latin typeface="Arial" panose="020B0604020202020204" pitchFamily="34" charset="0"/>
                <a:ea typeface="Times New Roman" panose="02020603050405020304" pitchFamily="18" charset="0"/>
                <a:cs typeface="Arial" panose="020B0604020202020204" pitchFamily="34" charset="0"/>
              </a:rPr>
              <a:t> </a:t>
            </a:r>
            <a:r>
              <a:rPr lang="en-IN" dirty="0" err="1" smtClean="0">
                <a:effectLst/>
                <a:latin typeface="Arial" panose="020B0604020202020204" pitchFamily="34" charset="0"/>
                <a:ea typeface="Times New Roman" panose="02020603050405020304" pitchFamily="18" charset="0"/>
                <a:cs typeface="Arial" panose="020B0604020202020204" pitchFamily="34" charset="0"/>
              </a:rPr>
              <a:t>Teena</a:t>
            </a:r>
            <a:r>
              <a:rPr lang="en-IN" dirty="0" smtClean="0">
                <a:effectLst/>
                <a:latin typeface="Arial" panose="020B0604020202020204" pitchFamily="34" charset="0"/>
                <a:ea typeface="Times New Roman" panose="02020603050405020304" pitchFamily="18" charset="0"/>
                <a:cs typeface="Arial" panose="020B0604020202020204" pitchFamily="34" charset="0"/>
              </a:rPr>
              <a:t>, K. </a:t>
            </a:r>
            <a:r>
              <a:rPr lang="en-IN" dirty="0" err="1" smtClean="0">
                <a:effectLst/>
                <a:latin typeface="Arial" panose="020B0604020202020204" pitchFamily="34" charset="0"/>
                <a:ea typeface="Times New Roman" panose="02020603050405020304" pitchFamily="18" charset="0"/>
                <a:cs typeface="Arial" panose="020B0604020202020204" pitchFamily="34" charset="0"/>
              </a:rPr>
              <a:t>Sankar</a:t>
            </a:r>
            <a:r>
              <a:rPr lang="en-IN" dirty="0" smtClean="0">
                <a:effectLst/>
                <a:latin typeface="Arial" panose="020B0604020202020204" pitchFamily="34" charset="0"/>
                <a:ea typeface="Times New Roman" panose="02020603050405020304" pitchFamily="18" charset="0"/>
                <a:cs typeface="Arial" panose="020B0604020202020204" pitchFamily="34" charset="0"/>
              </a:rPr>
              <a:t> and S. Kannan, Department of MCA, </a:t>
            </a:r>
            <a:r>
              <a:rPr lang="en-IN" dirty="0" err="1" smtClean="0">
                <a:effectLst/>
                <a:latin typeface="Arial" panose="020B0604020202020204" pitchFamily="34" charset="0"/>
                <a:ea typeface="Times New Roman" panose="02020603050405020304" pitchFamily="18" charset="0"/>
                <a:cs typeface="Arial" panose="020B0604020202020204" pitchFamily="34" charset="0"/>
              </a:rPr>
              <a:t>Bharath</a:t>
            </a:r>
            <a:r>
              <a:rPr lang="en-IN" dirty="0" smtClean="0">
                <a:effectLst/>
                <a:latin typeface="Arial" panose="020B0604020202020204" pitchFamily="34" charset="0"/>
                <a:ea typeface="Times New Roman" panose="02020603050405020304" pitchFamily="18" charset="0"/>
                <a:cs typeface="Arial" panose="020B0604020202020204" pitchFamily="34" charset="0"/>
              </a:rPr>
              <a:t> University, </a:t>
            </a:r>
            <a:r>
              <a:rPr lang="en-IN" dirty="0" err="1" smtClean="0">
                <a:effectLst/>
                <a:latin typeface="Arial" panose="020B0604020202020204" pitchFamily="34" charset="0"/>
                <a:ea typeface="Times New Roman" panose="02020603050405020304" pitchFamily="18" charset="0"/>
                <a:cs typeface="Arial" panose="020B0604020202020204" pitchFamily="34" charset="0"/>
              </a:rPr>
              <a:t>Selaiyur</a:t>
            </a:r>
            <a:r>
              <a:rPr lang="en-IN" dirty="0" smtClean="0">
                <a:effectLst/>
                <a:latin typeface="Arial" panose="020B0604020202020204" pitchFamily="34" charset="0"/>
                <a:ea typeface="Times New Roman" panose="02020603050405020304" pitchFamily="18" charset="0"/>
                <a:cs typeface="Arial" panose="020B0604020202020204" pitchFamily="34" charset="0"/>
              </a:rPr>
              <a:t>, Chennai 73, Tamil Nadu, India</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marL="342900" lvl="0" indent="-342900">
              <a:spcAft>
                <a:spcPts val="0"/>
              </a:spcAft>
              <a:buFont typeface="+mj-lt"/>
              <a:buAutoNum type="arabicPeriod"/>
            </a:pPr>
            <a:r>
              <a:rPr lang="en-IN" u="sng" dirty="0" smtClean="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http://www.tngovbloodbank.in/</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marL="1143000">
              <a:spcAft>
                <a:spcPts val="0"/>
              </a:spcAft>
            </a:pPr>
            <a:r>
              <a:rPr lang="en-IN" dirty="0" smtClean="0">
                <a:effectLst/>
                <a:latin typeface="Arial" panose="020B0604020202020204" pitchFamily="34" charset="0"/>
                <a:ea typeface="Times New Roman" panose="02020603050405020304" pitchFamily="18" charset="0"/>
                <a:cs typeface="Arial" panose="020B0604020202020204" pitchFamily="34" charset="0"/>
              </a:rPr>
              <a:t> </a:t>
            </a:r>
            <a:endParaRPr lang="en-IN"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51346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210" y="306107"/>
            <a:ext cx="11533095" cy="6229164"/>
          </a:xfrm>
        </p:spPr>
        <p:txBody>
          <a:bodyPr>
            <a:normAutofit/>
          </a:bodyPr>
          <a:lstStyle/>
          <a:p>
            <a:pPr marL="0" indent="0">
              <a:buNone/>
            </a:pPr>
            <a:endParaRPr lang="en-IN" dirty="0"/>
          </a:p>
          <a:p>
            <a:r>
              <a:rPr lang="en-IN" sz="1800" b="1" dirty="0" smtClean="0"/>
              <a:t>ACKNOWLEDGEMENT</a:t>
            </a:r>
            <a:endParaRPr lang="en-IN" sz="1800" dirty="0"/>
          </a:p>
          <a:p>
            <a:r>
              <a:rPr lang="en-IN" sz="1800" dirty="0"/>
              <a:t>I would like to place on record my deep sense of gratitude to Professor Mrs. </a:t>
            </a:r>
            <a:r>
              <a:rPr lang="en-IN" sz="1800" dirty="0" err="1"/>
              <a:t>Pallavi</a:t>
            </a:r>
            <a:r>
              <a:rPr lang="en-IN" sz="1800" dirty="0"/>
              <a:t> Khatri, HOD-Dept. of CSE / ICT, ITM UNIVERSITY Gwalior, Madhya Pradesh, India for her generous guidance, help and useful </a:t>
            </a:r>
            <a:r>
              <a:rPr lang="en-IN" sz="1800" dirty="0" smtClean="0"/>
              <a:t>suggestions.</a:t>
            </a:r>
            <a:r>
              <a:rPr lang="en-IN" sz="1800" dirty="0"/>
              <a:t> </a:t>
            </a:r>
          </a:p>
          <a:p>
            <a:r>
              <a:rPr lang="en-IN" sz="1800" dirty="0"/>
              <a:t>I express my sincere gratitude to Asst. Professor Amit Singh Chauhan, Dept. of CSE/ICT, ITM UNIVERSITY Gwalior, Madhya Pradesh, India, for his stimulating guidance, continuous encouragement and supervision throughout the course of present </a:t>
            </a:r>
            <a:r>
              <a:rPr lang="en-IN" sz="1800" dirty="0" smtClean="0"/>
              <a:t>work</a:t>
            </a:r>
            <a:r>
              <a:rPr lang="en-IN" sz="1800" dirty="0"/>
              <a:t>. </a:t>
            </a:r>
          </a:p>
          <a:p>
            <a:r>
              <a:rPr lang="en-IN" sz="1800" dirty="0"/>
              <a:t>I also wish to extend my thanks to Asst. Professor </a:t>
            </a:r>
            <a:r>
              <a:rPr lang="en-IN" sz="1800" dirty="0" err="1"/>
              <a:t>Mradhul</a:t>
            </a:r>
            <a:r>
              <a:rPr lang="en-IN" sz="1800" dirty="0"/>
              <a:t> </a:t>
            </a:r>
            <a:r>
              <a:rPr lang="en-IN" sz="1800" dirty="0" err="1"/>
              <a:t>Dhakar</a:t>
            </a:r>
            <a:r>
              <a:rPr lang="en-IN" sz="1800" dirty="0"/>
              <a:t> and other colleagues for attending my seminars and for their insightful comments and constructive suggestions to improve the quality of this project work</a:t>
            </a:r>
            <a:r>
              <a:rPr lang="en-IN" sz="1800" dirty="0" smtClean="0"/>
              <a:t>.</a:t>
            </a:r>
          </a:p>
          <a:p>
            <a:pPr marL="0" indent="0">
              <a:buNone/>
            </a:pPr>
            <a:endParaRPr lang="en-IN" sz="1800" dirty="0"/>
          </a:p>
          <a:p>
            <a:pPr marL="0" indent="0">
              <a:buNone/>
            </a:pPr>
            <a:r>
              <a:rPr lang="en-IN" sz="1800" dirty="0"/>
              <a:t> </a:t>
            </a:r>
          </a:p>
          <a:p>
            <a:pPr marL="0" indent="0">
              <a:buNone/>
            </a:pPr>
            <a:r>
              <a:rPr lang="en-IN" sz="1800" b="1" dirty="0"/>
              <a:t>Signature(s) of Students</a:t>
            </a:r>
            <a:endParaRPr lang="en-IN" sz="1800" dirty="0"/>
          </a:p>
          <a:p>
            <a:pPr marL="0" indent="0">
              <a:buNone/>
            </a:pPr>
            <a:r>
              <a:rPr lang="en-IN" sz="1800" dirty="0"/>
              <a:t> </a:t>
            </a:r>
          </a:p>
          <a:p>
            <a:pPr marL="0" indent="0">
              <a:buNone/>
            </a:pPr>
            <a:r>
              <a:rPr lang="en-IN" sz="1800" dirty="0"/>
              <a:t>Aditya Mukul (BETN1CS15007)</a:t>
            </a:r>
          </a:p>
          <a:p>
            <a:pPr marL="0" indent="0">
              <a:buNone/>
            </a:pPr>
            <a:r>
              <a:rPr lang="en-IN" sz="1800" dirty="0" err="1" smtClean="0"/>
              <a:t>Anuj</a:t>
            </a:r>
            <a:r>
              <a:rPr lang="en-IN" sz="1800" dirty="0" smtClean="0"/>
              <a:t> </a:t>
            </a:r>
            <a:r>
              <a:rPr lang="en-IN" sz="1800" dirty="0"/>
              <a:t>Kumar Singh (BETN1CS15021)</a:t>
            </a:r>
          </a:p>
          <a:p>
            <a:pPr marL="0" indent="0">
              <a:buNone/>
            </a:pPr>
            <a:r>
              <a:rPr lang="en-IN" sz="1800" dirty="0" err="1"/>
              <a:t>Jateen</a:t>
            </a:r>
            <a:r>
              <a:rPr lang="en-IN" sz="1800" dirty="0"/>
              <a:t> </a:t>
            </a:r>
            <a:r>
              <a:rPr lang="en-IN" sz="1800" dirty="0" err="1"/>
              <a:t>Sharda</a:t>
            </a:r>
            <a:r>
              <a:rPr lang="en-IN" sz="1800" dirty="0"/>
              <a:t> (BETN1CS15046</a:t>
            </a:r>
            <a:r>
              <a:rPr lang="en-IN" sz="1800" dirty="0" smtClean="0"/>
              <a:t>)</a:t>
            </a:r>
          </a:p>
        </p:txBody>
      </p:sp>
    </p:spTree>
    <p:extLst>
      <p:ext uri="{BB962C8B-B14F-4D97-AF65-F5344CB8AC3E}">
        <p14:creationId xmlns:p14="http://schemas.microsoft.com/office/powerpoint/2010/main" val="866209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870" y="-208550"/>
            <a:ext cx="11779622" cy="7142981"/>
          </a:xfrm>
          <a:prstGeom prst="rect">
            <a:avLst/>
          </a:prstGeom>
        </p:spPr>
        <p:txBody>
          <a:bodyPr wrap="square">
            <a:spAutoFit/>
          </a:bodyPr>
          <a:lstStyle/>
          <a:p>
            <a:pPr algn="just">
              <a:lnSpc>
                <a:spcPct val="150000"/>
              </a:lnSpc>
              <a:spcAft>
                <a:spcPts val="0"/>
              </a:spcAft>
            </a:pPr>
            <a:r>
              <a:rPr lang="en-IN" b="1" dirty="0">
                <a:latin typeface="Times New Roman" panose="02020603050405020304" pitchFamily="18" charset="0"/>
                <a:ea typeface="Times New Roman" panose="02020603050405020304" pitchFamily="18" charset="0"/>
                <a:cs typeface="Arial" panose="020B0604020202020204" pitchFamily="34" charset="0"/>
              </a:rPr>
              <a:t> </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algn="just">
              <a:spcAft>
                <a:spcPts val="0"/>
              </a:spcAft>
            </a:pPr>
            <a:r>
              <a:rPr lang="en-IN" sz="2000" b="1" dirty="0" smtClean="0">
                <a:effectLst/>
                <a:latin typeface="Times New Roman" panose="02020603050405020304" pitchFamily="18" charset="0"/>
                <a:ea typeface="Times New Roman" panose="02020603050405020304" pitchFamily="18" charset="0"/>
                <a:cs typeface="Arial" panose="020B0604020202020204" pitchFamily="34" charset="0"/>
              </a:rPr>
              <a:t>CERTIFICATE</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algn="just">
              <a:lnSpc>
                <a:spcPts val="1000"/>
              </a:lnSpc>
              <a:spcAft>
                <a:spcPts val="0"/>
              </a:spcAft>
            </a:pPr>
            <a:r>
              <a:rPr lang="en-IN" sz="1200" dirty="0" smtClean="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0"/>
              </a:spcAft>
            </a:pPr>
            <a:r>
              <a:rPr lang="en-IN" dirty="0">
                <a:latin typeface="Times New Roman" panose="02020603050405020304" pitchFamily="18" charset="0"/>
                <a:ea typeface="Times New Roman" panose="02020603050405020304" pitchFamily="18" charset="0"/>
                <a:cs typeface="Arial" panose="020B0604020202020204" pitchFamily="34" charset="0"/>
              </a:rPr>
              <a:t>I hereby certify that the work which is being presented in the B. Tech Minor Project Report entitled </a:t>
            </a:r>
            <a:r>
              <a:rPr lang="en-IN" b="1" dirty="0">
                <a:latin typeface="Times New Roman" panose="02020603050405020304" pitchFamily="18" charset="0"/>
                <a:ea typeface="Times New Roman" panose="02020603050405020304" pitchFamily="18" charset="0"/>
                <a:cs typeface="Arial" panose="020B0604020202020204" pitchFamily="34" charset="0"/>
              </a:rPr>
              <a:t>“BLOOD BANK MANAGEMENT SYSTEM”, </a:t>
            </a:r>
            <a:r>
              <a:rPr lang="en-IN" dirty="0">
                <a:latin typeface="Times New Roman" panose="02020603050405020304" pitchFamily="18" charset="0"/>
                <a:ea typeface="Times New Roman" panose="02020603050405020304" pitchFamily="18" charset="0"/>
                <a:cs typeface="Arial" panose="020B0604020202020204" pitchFamily="34" charset="0"/>
              </a:rPr>
              <a:t>in partial fulfilment of the requirements for the award of the</a:t>
            </a:r>
            <a:r>
              <a:rPr lang="en-IN" b="1" dirty="0">
                <a:latin typeface="Times New Roman" panose="02020603050405020304" pitchFamily="18" charset="0"/>
                <a:ea typeface="Times New Roman" panose="02020603050405020304" pitchFamily="18" charset="0"/>
                <a:cs typeface="Arial" panose="020B0604020202020204" pitchFamily="34" charset="0"/>
              </a:rPr>
              <a:t> Bachelor of Technology in Computer Science &amp; Engineering / Computer Applications </a:t>
            </a:r>
            <a:r>
              <a:rPr lang="en-IN" dirty="0">
                <a:latin typeface="Times New Roman" panose="02020603050405020304" pitchFamily="18" charset="0"/>
                <a:ea typeface="Times New Roman" panose="02020603050405020304" pitchFamily="18" charset="0"/>
                <a:cs typeface="Arial" panose="020B0604020202020204" pitchFamily="34" charset="0"/>
              </a:rPr>
              <a:t>and submitted to</a:t>
            </a:r>
            <a:r>
              <a:rPr lang="en-IN" b="1" dirty="0">
                <a:latin typeface="Times New Roman" panose="02020603050405020304" pitchFamily="18" charset="0"/>
                <a:ea typeface="Times New Roman" panose="02020603050405020304" pitchFamily="18" charset="0"/>
                <a:cs typeface="Arial" panose="020B0604020202020204" pitchFamily="34" charset="0"/>
              </a:rPr>
              <a:t> </a:t>
            </a:r>
            <a:r>
              <a:rPr lang="en-IN" dirty="0">
                <a:latin typeface="Times New Roman" panose="02020603050405020304" pitchFamily="18" charset="0"/>
                <a:ea typeface="Times New Roman" panose="02020603050405020304" pitchFamily="18" charset="0"/>
                <a:cs typeface="Arial" panose="020B0604020202020204" pitchFamily="34" charset="0"/>
              </a:rPr>
              <a:t>the Department of CSE / ICT, ITM UNIVERSITY GWALIOR, Madhya Pradesh, India is an authentic record of my own work under the guidance of </a:t>
            </a:r>
            <a:r>
              <a:rPr lang="en-IN" b="1" dirty="0">
                <a:latin typeface="Times New Roman" panose="02020603050405020304" pitchFamily="18" charset="0"/>
                <a:ea typeface="Times New Roman" panose="02020603050405020304" pitchFamily="18" charset="0"/>
                <a:cs typeface="Arial" panose="020B0604020202020204" pitchFamily="34" charset="0"/>
              </a:rPr>
              <a:t>Mr. Amit Singh Chauhan Asst. Professor,</a:t>
            </a:r>
            <a:r>
              <a:rPr lang="en-IN" dirty="0">
                <a:latin typeface="Times New Roman" panose="02020603050405020304" pitchFamily="18" charset="0"/>
                <a:ea typeface="Times New Roman" panose="02020603050405020304" pitchFamily="18" charset="0"/>
                <a:cs typeface="Arial" panose="020B0604020202020204" pitchFamily="34" charset="0"/>
              </a:rPr>
              <a:t> </a:t>
            </a:r>
            <a:r>
              <a:rPr lang="en-IN" b="1" dirty="0">
                <a:latin typeface="Times New Roman" panose="02020603050405020304" pitchFamily="18" charset="0"/>
                <a:ea typeface="Times New Roman" panose="02020603050405020304" pitchFamily="18" charset="0"/>
                <a:cs typeface="Arial" panose="020B0604020202020204" pitchFamily="34" charset="0"/>
              </a:rPr>
              <a:t>CSE/CA Department</a:t>
            </a:r>
            <a:r>
              <a:rPr lang="en-IN" dirty="0">
                <a:latin typeface="Times New Roman" panose="02020603050405020304" pitchFamily="18" charset="0"/>
                <a:ea typeface="Times New Roman" panose="02020603050405020304" pitchFamily="18" charset="0"/>
                <a:cs typeface="Arial" panose="020B0604020202020204" pitchFamily="34" charset="0"/>
              </a:rPr>
              <a:t>.</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0"/>
              </a:spcAft>
            </a:pPr>
            <a:r>
              <a:rPr lang="en-IN" sz="1200" dirty="0" smtClean="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indent="457200" algn="just">
              <a:lnSpc>
                <a:spcPct val="150000"/>
              </a:lnSpc>
              <a:spcAft>
                <a:spcPts val="0"/>
              </a:spcAft>
            </a:pPr>
            <a:r>
              <a:rPr lang="en-IN" dirty="0">
                <a:latin typeface="Times New Roman" panose="02020603050405020304" pitchFamily="18" charset="0"/>
                <a:ea typeface="Times New Roman" panose="02020603050405020304" pitchFamily="18" charset="0"/>
                <a:cs typeface="Arial" panose="020B0604020202020204" pitchFamily="34" charset="0"/>
              </a:rPr>
              <a:t>The matter presented in this Project Report has not been submitted by me for the award of any other degree elsewhere</a:t>
            </a:r>
            <a:r>
              <a:rPr lang="en-IN" dirty="0" smtClean="0">
                <a:latin typeface="Times New Roman" panose="02020603050405020304" pitchFamily="18" charset="0"/>
                <a:ea typeface="Times New Roman" panose="02020603050405020304" pitchFamily="18" charset="0"/>
                <a:cs typeface="Arial" panose="020B0604020202020204" pitchFamily="34" charset="0"/>
              </a:rPr>
              <a:t>.</a:t>
            </a:r>
            <a:r>
              <a:rPr lang="en-IN" sz="1200" dirty="0" smtClean="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algn="just">
              <a:lnSpc>
                <a:spcPts val="1000"/>
              </a:lnSpc>
              <a:spcAft>
                <a:spcPts val="0"/>
              </a:spcAft>
            </a:pPr>
            <a:r>
              <a:rPr lang="en-IN" sz="1200" dirty="0" smtClean="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algn="ctr">
              <a:spcAft>
                <a:spcPts val="0"/>
              </a:spcAft>
            </a:pPr>
            <a:r>
              <a:rPr lang="en-IN" b="1" dirty="0">
                <a:latin typeface="Times New Roman" panose="02020603050405020304" pitchFamily="18" charset="0"/>
                <a:ea typeface="Times New Roman" panose="02020603050405020304" pitchFamily="18" charset="0"/>
                <a:cs typeface="Arial" panose="020B0604020202020204" pitchFamily="34" charset="0"/>
              </a:rPr>
              <a:t>Signature of Student (S</a:t>
            </a:r>
            <a:r>
              <a:rPr lang="en-IN" b="1" dirty="0" smtClean="0">
                <a:latin typeface="Times New Roman" panose="02020603050405020304" pitchFamily="18" charset="0"/>
                <a:ea typeface="Times New Roman" panose="02020603050405020304" pitchFamily="18" charset="0"/>
                <a:cs typeface="Arial" panose="020B0604020202020204" pitchFamily="34" charset="0"/>
              </a:rPr>
              <a:t>)</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indent="457200" algn="just">
              <a:lnSpc>
                <a:spcPct val="150000"/>
              </a:lnSpc>
              <a:spcAft>
                <a:spcPts val="0"/>
              </a:spcAft>
            </a:pPr>
            <a:r>
              <a:rPr lang="en-IN" dirty="0">
                <a:latin typeface="Times New Roman" panose="02020603050405020304" pitchFamily="18" charset="0"/>
                <a:ea typeface="Times New Roman" panose="02020603050405020304" pitchFamily="18" charset="0"/>
                <a:cs typeface="Arial" panose="020B0604020202020204" pitchFamily="34" charset="0"/>
              </a:rPr>
              <a:t>Aditya Mukul (BETN1CS15007)	  </a:t>
            </a:r>
            <a:r>
              <a:rPr lang="en-IN" dirty="0" err="1">
                <a:latin typeface="Times New Roman" panose="02020603050405020304" pitchFamily="18" charset="0"/>
                <a:ea typeface="Times New Roman" panose="02020603050405020304" pitchFamily="18" charset="0"/>
                <a:cs typeface="Arial" panose="020B0604020202020204" pitchFamily="34" charset="0"/>
              </a:rPr>
              <a:t>Anuj</a:t>
            </a:r>
            <a:r>
              <a:rPr lang="en-IN" dirty="0">
                <a:latin typeface="Times New Roman" panose="02020603050405020304" pitchFamily="18" charset="0"/>
                <a:ea typeface="Times New Roman" panose="02020603050405020304" pitchFamily="18" charset="0"/>
                <a:cs typeface="Arial" panose="020B0604020202020204" pitchFamily="34" charset="0"/>
              </a:rPr>
              <a:t> K Singh (BETN1CS15021)	</a:t>
            </a:r>
            <a:r>
              <a:rPr lang="en-IN" dirty="0" err="1">
                <a:latin typeface="Times New Roman" panose="02020603050405020304" pitchFamily="18" charset="0"/>
                <a:ea typeface="Times New Roman" panose="02020603050405020304" pitchFamily="18" charset="0"/>
                <a:cs typeface="Arial" panose="020B0604020202020204" pitchFamily="34" charset="0"/>
              </a:rPr>
              <a:t>Jateen</a:t>
            </a:r>
            <a:r>
              <a:rPr lang="en-IN" dirty="0">
                <a:latin typeface="Times New Roman" panose="02020603050405020304" pitchFamily="18" charset="0"/>
                <a:ea typeface="Times New Roman" panose="02020603050405020304" pitchFamily="18" charset="0"/>
                <a:cs typeface="Arial" panose="020B0604020202020204" pitchFamily="34" charset="0"/>
              </a:rPr>
              <a:t> </a:t>
            </a:r>
            <a:r>
              <a:rPr lang="en-IN" dirty="0" err="1">
                <a:latin typeface="Times New Roman" panose="02020603050405020304" pitchFamily="18" charset="0"/>
                <a:ea typeface="Times New Roman" panose="02020603050405020304" pitchFamily="18" charset="0"/>
                <a:cs typeface="Arial" panose="020B0604020202020204" pitchFamily="34" charset="0"/>
              </a:rPr>
              <a:t>Sharda</a:t>
            </a:r>
            <a:r>
              <a:rPr lang="en-IN" dirty="0">
                <a:latin typeface="Times New Roman" panose="02020603050405020304" pitchFamily="18" charset="0"/>
                <a:ea typeface="Times New Roman" panose="02020603050405020304" pitchFamily="18" charset="0"/>
                <a:cs typeface="Arial" panose="020B0604020202020204" pitchFamily="34" charset="0"/>
              </a:rPr>
              <a:t> (BETN1CS15046</a:t>
            </a:r>
            <a:r>
              <a:rPr lang="en-IN" dirty="0" smtClean="0">
                <a:latin typeface="Times New Roman" panose="02020603050405020304" pitchFamily="18" charset="0"/>
                <a:ea typeface="Times New Roman" panose="02020603050405020304" pitchFamily="18" charset="0"/>
                <a:cs typeface="Arial" panose="020B0604020202020204" pitchFamily="34" charset="0"/>
              </a:rPr>
              <a:t>)</a:t>
            </a:r>
            <a:r>
              <a:rPr lang="en-IN" sz="1200" dirty="0" smtClean="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algn="just">
              <a:lnSpc>
                <a:spcPct val="145000"/>
              </a:lnSpc>
              <a:spcAft>
                <a:spcPts val="0"/>
              </a:spcAft>
            </a:pPr>
            <a:r>
              <a:rPr lang="en-IN" dirty="0">
                <a:latin typeface="Times New Roman" panose="02020603050405020304" pitchFamily="18" charset="0"/>
                <a:ea typeface="Times New Roman" panose="02020603050405020304" pitchFamily="18" charset="0"/>
                <a:cs typeface="Arial" panose="020B0604020202020204" pitchFamily="34" charset="0"/>
              </a:rPr>
              <a:t>This is to certify that the above statement made by the student(s) is correct &amp; best of my knowledge.</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algn="ctr">
              <a:lnSpc>
                <a:spcPct val="145000"/>
              </a:lnSpc>
              <a:spcAft>
                <a:spcPts val="0"/>
              </a:spcAft>
            </a:pPr>
            <a:r>
              <a:rPr lang="en-IN" b="1" dirty="0" smtClean="0">
                <a:latin typeface="Times New Roman" panose="02020603050405020304" pitchFamily="18" charset="0"/>
                <a:ea typeface="Times New Roman" panose="02020603050405020304" pitchFamily="18" charset="0"/>
                <a:cs typeface="Arial" panose="020B0604020202020204" pitchFamily="34" charset="0"/>
              </a:rPr>
              <a:t>Signature </a:t>
            </a:r>
            <a:r>
              <a:rPr lang="en-IN" b="1" dirty="0">
                <a:latin typeface="Times New Roman" panose="02020603050405020304" pitchFamily="18" charset="0"/>
                <a:ea typeface="Times New Roman" panose="02020603050405020304" pitchFamily="18" charset="0"/>
                <a:cs typeface="Arial" panose="020B0604020202020204" pitchFamily="34" charset="0"/>
              </a:rPr>
              <a:t>of Guide(s)</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algn="just">
              <a:lnSpc>
                <a:spcPts val="1000"/>
              </a:lnSpc>
              <a:spcAft>
                <a:spcPts val="0"/>
              </a:spcAft>
            </a:pPr>
            <a:r>
              <a:rPr lang="en-IN" sz="1200" dirty="0" smtClean="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algn="just">
              <a:lnSpc>
                <a:spcPts val="1090"/>
              </a:lnSpc>
              <a:spcAft>
                <a:spcPts val="0"/>
              </a:spcAft>
            </a:pPr>
            <a:r>
              <a:rPr lang="en-IN" sz="1200" dirty="0" smtClean="0">
                <a:effectLst/>
                <a:latin typeface="Times New Roman" panose="02020603050405020304" pitchFamily="18" charset="0"/>
                <a:ea typeface="Times New Roman" panose="02020603050405020304" pitchFamily="18" charset="0"/>
                <a:cs typeface="Arial" panose="020B0604020202020204" pitchFamily="34" charset="0"/>
              </a:rPr>
              <a:t> </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algn="just">
              <a:spcAft>
                <a:spcPts val="0"/>
              </a:spcAft>
              <a:tabLst>
                <a:tab pos="4102100" algn="l"/>
              </a:tabLst>
            </a:pPr>
            <a:r>
              <a:rPr lang="en-IN" b="1" dirty="0">
                <a:latin typeface="Times New Roman" panose="02020603050405020304" pitchFamily="18" charset="0"/>
                <a:ea typeface="Times New Roman" panose="02020603050405020304" pitchFamily="18" charset="0"/>
                <a:cs typeface="Arial" panose="020B0604020202020204" pitchFamily="34" charset="0"/>
              </a:rPr>
              <a:t>Date:</a:t>
            </a:r>
            <a:r>
              <a:rPr lang="en-IN" sz="1200" dirty="0" smtClean="0">
                <a:effectLst/>
                <a:latin typeface="Times New Roman" panose="02020603050405020304" pitchFamily="18" charset="0"/>
                <a:ea typeface="Times New Roman" panose="02020603050405020304" pitchFamily="18" charset="0"/>
                <a:cs typeface="Arial" panose="020B0604020202020204" pitchFamily="34" charset="0"/>
              </a:rPr>
              <a:t>                                                                                                                    </a:t>
            </a:r>
            <a:r>
              <a:rPr lang="en-IN" b="1" dirty="0">
                <a:latin typeface="Times New Roman" panose="02020603050405020304" pitchFamily="18" charset="0"/>
                <a:ea typeface="Times New Roman" panose="02020603050405020304" pitchFamily="18" charset="0"/>
                <a:cs typeface="Arial" panose="020B0604020202020204" pitchFamily="34" charset="0"/>
              </a:rPr>
              <a:t>Mr. Amit Singh Chauhan (Asst. Professor)</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algn="just">
              <a:spcAft>
                <a:spcPts val="0"/>
              </a:spcAft>
              <a:tabLst>
                <a:tab pos="4102100" algn="l"/>
              </a:tabLst>
            </a:pPr>
            <a:r>
              <a:rPr lang="en-IN" b="1" dirty="0">
                <a:latin typeface="Times New Roman" panose="02020603050405020304" pitchFamily="18" charset="0"/>
                <a:ea typeface="Times New Roman" panose="02020603050405020304" pitchFamily="18" charset="0"/>
                <a:cs typeface="Arial" panose="020B0604020202020204" pitchFamily="34" charset="0"/>
              </a:rPr>
              <a:t> </a:t>
            </a:r>
            <a:endParaRPr lang="en-IN" sz="1200" dirty="0">
              <a:latin typeface="Calibri" panose="020F0502020204030204" pitchFamily="34" charset="0"/>
              <a:ea typeface="Times New Roman" panose="02020603050405020304" pitchFamily="18" charset="0"/>
              <a:cs typeface="Arial" panose="020B0604020202020204" pitchFamily="34" charset="0"/>
            </a:endParaRPr>
          </a:p>
          <a:p>
            <a:pPr algn="just">
              <a:spcAft>
                <a:spcPts val="0"/>
              </a:spcAft>
              <a:tabLst>
                <a:tab pos="4102100" algn="l"/>
              </a:tabLst>
            </a:pP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algn="just">
              <a:spcAft>
                <a:spcPts val="0"/>
              </a:spcAft>
            </a:pPr>
            <a:r>
              <a:rPr lang="en-IN" b="1" dirty="0">
                <a:latin typeface="Times New Roman" panose="02020603050405020304" pitchFamily="18" charset="0"/>
                <a:ea typeface="Times New Roman" panose="02020603050405020304" pitchFamily="18" charset="0"/>
                <a:cs typeface="Arial" panose="020B0604020202020204" pitchFamily="34" charset="0"/>
              </a:rPr>
              <a:t>Head of the </a:t>
            </a:r>
            <a:r>
              <a:rPr lang="en-IN" b="1" dirty="0" smtClean="0">
                <a:latin typeface="Times New Roman" panose="02020603050405020304" pitchFamily="18" charset="0"/>
                <a:ea typeface="Times New Roman" panose="02020603050405020304" pitchFamily="18" charset="0"/>
                <a:cs typeface="Arial" panose="020B0604020202020204" pitchFamily="34" charset="0"/>
              </a:rPr>
              <a:t>Department</a:t>
            </a:r>
            <a:endParaRPr lang="en-IN" sz="1200" dirty="0" smtClean="0">
              <a:effectLst/>
              <a:latin typeface="Calibri" panose="020F0502020204030204" pitchFamily="34" charset="0"/>
              <a:ea typeface="Calibri" panose="020F0502020204030204" pitchFamily="34" charset="0"/>
              <a:cs typeface="Arial" panose="020B0604020202020204" pitchFamily="34" charset="0"/>
            </a:endParaRPr>
          </a:p>
          <a:p>
            <a:pPr algn="just">
              <a:spcAft>
                <a:spcPts val="0"/>
              </a:spcAft>
            </a:pPr>
            <a:r>
              <a:rPr lang="en-IN" b="1" dirty="0">
                <a:latin typeface="Times New Roman" panose="02020603050405020304" pitchFamily="18" charset="0"/>
                <a:ea typeface="Times New Roman" panose="02020603050405020304" pitchFamily="18" charset="0"/>
                <a:cs typeface="Arial" panose="020B0604020202020204" pitchFamily="34" charset="0"/>
              </a:rPr>
              <a:t>Computer Science &amp; Engineering / Computer Applications</a:t>
            </a:r>
            <a:endParaRPr lang="en-IN"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45489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0" y="232229"/>
            <a:ext cx="11771086" cy="4452501"/>
          </a:xfrm>
          <a:prstGeom prst="rect">
            <a:avLst/>
          </a:prstGeom>
        </p:spPr>
        <p:txBody>
          <a:bodyPr wrap="square">
            <a:spAutoFit/>
          </a:bodyPr>
          <a:lstStyle/>
          <a:p>
            <a:pPr marL="342900" lvl="0" indent="-342900">
              <a:lnSpc>
                <a:spcPct val="150000"/>
              </a:lnSpc>
              <a:spcAft>
                <a:spcPts val="0"/>
              </a:spcAft>
              <a:buFont typeface="Wingdings" panose="05000000000000000000" pitchFamily="2" charset="2"/>
              <a:buChar char=""/>
            </a:pPr>
            <a:r>
              <a:rPr lang="en-IN"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1600" b="1"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914400">
              <a:lnSpc>
                <a:spcPct val="150000"/>
              </a:lnSpc>
              <a:spcAft>
                <a:spcPts val="800"/>
              </a:spcAft>
            </a:pPr>
            <a:r>
              <a:rPr lang="en-IN"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Blood Bank Management System is a way to maintain all the information about the blood donor, different blood groups available in blood bank and help them to manage in a best way. Blood Bank Management System can help to collect bloods and distribute to needy peoples who require blood. </a:t>
            </a:r>
            <a:endParaRPr lang="en-IN"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914400">
              <a:lnSpc>
                <a:spcPct val="150000"/>
              </a:lnSpc>
              <a:spcAft>
                <a:spcPts val="800"/>
              </a:spcAft>
            </a:pPr>
            <a:r>
              <a:rPr lang="en-IN"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Key features of Blood Bank Management System -:</a:t>
            </a:r>
            <a:endParaRPr lang="en-IN"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1600200" lvl="3" indent="-228600">
              <a:lnSpc>
                <a:spcPct val="150000"/>
              </a:lnSpc>
              <a:spcAft>
                <a:spcPts val="0"/>
              </a:spcAft>
              <a:buFont typeface="Symbol" panose="05050102010706020507" pitchFamily="18" charset="2"/>
              <a:buChar char=""/>
            </a:pPr>
            <a:r>
              <a:rPr lang="en-IN"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BBMS is capable to manage List of donors as well as their blood groups.</a:t>
            </a:r>
            <a:endParaRPr lang="en-IN"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1600200" lvl="3" indent="-228600">
              <a:lnSpc>
                <a:spcPct val="150000"/>
              </a:lnSpc>
              <a:spcAft>
                <a:spcPts val="0"/>
              </a:spcAft>
              <a:buFont typeface="Symbol" panose="05050102010706020507" pitchFamily="18" charset="2"/>
              <a:buChar char=""/>
            </a:pPr>
            <a:r>
              <a:rPr lang="en-IN"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BBMS is able to manage all the necessary information about donor like Contact no, previous blood donates summary etc…</a:t>
            </a:r>
            <a:endParaRPr lang="en-IN"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914400" indent="-457200">
              <a:lnSpc>
                <a:spcPct val="150000"/>
              </a:lnSpc>
              <a:spcAft>
                <a:spcPts val="800"/>
              </a:spcAft>
            </a:pPr>
            <a:r>
              <a:rPr lang="en-IN"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Blood Bank Management System is developed on PHP platform and handled by MySQL database to store blood donor specific information.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3059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314" y="559687"/>
            <a:ext cx="11582399" cy="5381088"/>
          </a:xfrm>
          <a:prstGeom prst="rect">
            <a:avLst/>
          </a:prstGeom>
        </p:spPr>
        <p:txBody>
          <a:bodyPr wrap="square">
            <a:spAutoFit/>
          </a:bodyPr>
          <a:lstStyle/>
          <a:p>
            <a:pPr marL="342900" lvl="0" indent="-342900">
              <a:lnSpc>
                <a:spcPct val="107000"/>
              </a:lnSpc>
              <a:spcAft>
                <a:spcPts val="0"/>
              </a:spcAft>
              <a:buFont typeface="Wingdings" panose="05000000000000000000" pitchFamily="2" charset="2"/>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LITERATURE REVIEW</a:t>
            </a:r>
            <a:endParaRPr lang="en-IN"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270510">
              <a:lnSpc>
                <a:spcPct val="107000"/>
              </a:lnSpc>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Today the business and services environment is very competitive and complex. Even if modern technology and highly qualified and well-trained staff are available, without an efficient information management system, organizations cannot function effectively. The development of a Blood Bank Management System, which is developed using quality and effective computer systems applications for providing modern information management services in the medical and health care sector [1].</a:t>
            </a:r>
            <a:endParaRPr lang="en-IN"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Some online systems are used in some foreign countries. The main goal of the Blood Bank Management system is to gather all the blood donors into one place automatically and inform them constantly about the opportunities to donate blood via a SMS to the donor’s mobile phone. Ultimately, the system provides proper communication among the blood donors, campaign organizers and the people who need blood [2].</a:t>
            </a:r>
            <a:endParaRPr lang="en-IN"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“A Study on Blood Bank Management System” by A. </a:t>
            </a:r>
            <a:r>
              <a:rPr lang="en-IN" sz="1600" dirty="0" err="1">
                <a:latin typeface="Times New Roman" panose="02020603050405020304" pitchFamily="18" charset="0"/>
                <a:ea typeface="Calibri" panose="020F0502020204030204" pitchFamily="34" charset="0"/>
                <a:cs typeface="Times New Roman" panose="02020603050405020304" pitchFamily="18" charset="0"/>
              </a:rPr>
              <a:t>Clemen</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latin typeface="Times New Roman" panose="02020603050405020304" pitchFamily="18" charset="0"/>
                <a:ea typeface="Calibri" panose="020F0502020204030204" pitchFamily="34" charset="0"/>
                <a:cs typeface="Times New Roman" panose="02020603050405020304" pitchFamily="18" charset="0"/>
              </a:rPr>
              <a:t>Teena</a:t>
            </a:r>
            <a:r>
              <a:rPr lang="en-IN" sz="1600" dirty="0">
                <a:latin typeface="Times New Roman" panose="02020603050405020304" pitchFamily="18" charset="0"/>
                <a:ea typeface="Calibri" panose="020F0502020204030204" pitchFamily="34" charset="0"/>
                <a:cs typeface="Times New Roman" panose="02020603050405020304" pitchFamily="18" charset="0"/>
              </a:rPr>
              <a:t>, K. </a:t>
            </a:r>
            <a:r>
              <a:rPr lang="en-IN" sz="1600" dirty="0" err="1">
                <a:latin typeface="Times New Roman" panose="02020603050405020304" pitchFamily="18" charset="0"/>
                <a:ea typeface="Calibri" panose="020F0502020204030204" pitchFamily="34" charset="0"/>
                <a:cs typeface="Times New Roman" panose="02020603050405020304" pitchFamily="18" charset="0"/>
              </a:rPr>
              <a:t>Sankar</a:t>
            </a:r>
            <a:r>
              <a:rPr lang="en-IN" sz="1600" dirty="0">
                <a:latin typeface="Times New Roman" panose="02020603050405020304" pitchFamily="18" charset="0"/>
                <a:ea typeface="Calibri" panose="020F0502020204030204" pitchFamily="34" charset="0"/>
                <a:cs typeface="Times New Roman" panose="02020603050405020304" pitchFamily="18" charset="0"/>
              </a:rPr>
              <a:t> and S. Kannan is an information management system which helps to manage the records of donors and patients at a blood bank. The system will allow the authorized blood bank officer to login using a secret password and easily manage the records of the blood donors and the patients in need of blood [3].</a:t>
            </a:r>
            <a:endParaRPr lang="en-IN"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computerized Blood Bank Management system is described. Features include product oriented data input, inventory control reports, product utilization reports, rapid retrieval of individual patient reports. Relative benefits of the system are discussed [4].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3897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228" y="420914"/>
            <a:ext cx="11582401" cy="5679183"/>
          </a:xfrm>
          <a:prstGeom prst="rect">
            <a:avLst/>
          </a:prstGeom>
        </p:spPr>
        <p:txBody>
          <a:bodyPr wrap="square">
            <a:spAutoFit/>
          </a:bodyPr>
          <a:lstStyle/>
          <a:p>
            <a:pPr marL="342900" lvl="0" indent="-342900">
              <a:lnSpc>
                <a:spcPct val="150000"/>
              </a:lnSpc>
              <a:spcAft>
                <a:spcPts val="800"/>
              </a:spcAft>
              <a:buFont typeface="Wingdings" panose="05000000000000000000" pitchFamily="2" charset="2"/>
              <a:buChar char=""/>
            </a:pP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Blood bank management system under progress:</a:t>
            </a:r>
            <a:r>
              <a:rPr lang="en-IN"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07000"/>
              </a:lnSpc>
              <a:spcAft>
                <a:spcPts val="0"/>
              </a:spcAft>
              <a:buFont typeface="Wingdings" panose="05000000000000000000" pitchFamily="2" charset="2"/>
              <a:buChar char="v"/>
              <a:tabLst>
                <a:tab pos="90170" algn="l"/>
              </a:tabLst>
            </a:pPr>
            <a:r>
              <a:rPr lang="en-IN" sz="16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smtClean="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Indian Red Cross Society:</a:t>
            </a:r>
            <a:endParaRPr lang="en-IN"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180340" algn="just">
              <a:lnSpc>
                <a:spcPct val="150000"/>
              </a:lnSpc>
              <a:spcAft>
                <a:spcPts val="0"/>
              </a:spcAft>
              <a:tabLst>
                <a:tab pos="90170" algn="l"/>
              </a:tabLst>
            </a:pPr>
            <a:r>
              <a:rPr lang="en-IN" sz="1600" dirty="0">
                <a:solidFill>
                  <a:srgbClr val="484848"/>
                </a:solidFill>
                <a:latin typeface="Times New Roman" panose="02020603050405020304" pitchFamily="18" charset="0"/>
                <a:ea typeface="Calibri" panose="020F0502020204030204" pitchFamily="34" charset="0"/>
                <a:cs typeface="Times New Roman" panose="02020603050405020304" pitchFamily="18" charset="0"/>
              </a:rPr>
              <a:t>The Indian Red Cross is a voluntary humanitarian organization having a network of over 700 branches throughout the country, providing relief in times of disasters/emergencies and promotes health &amp; care of the vulnerable people and communities. It is a leading member of the largest independent humanitarian organization in the world, the International Red Cross &amp; Red Crescent Movement.  The Mission of the Indian Red Cross is to inspire, encourage and initiate at all times all forms of humanitarian activities so that human suffering can be minimized and even prevented and thus contribute to creating more congenial climate for peace.</a:t>
            </a:r>
            <a:endParaRPr lang="en-IN"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indent="180340" algn="just">
              <a:lnSpc>
                <a:spcPct val="107000"/>
              </a:lnSpc>
              <a:spcAft>
                <a:spcPts val="600"/>
              </a:spcAft>
            </a:pPr>
            <a:r>
              <a:rPr lang="en-IN" sz="1600" b="1" dirty="0">
                <a:latin typeface="Times New Roman" panose="02020603050405020304" pitchFamily="18" charset="0"/>
                <a:ea typeface="Times New Roman" panose="02020603050405020304" pitchFamily="18" charset="0"/>
                <a:cs typeface="Times New Roman" panose="02020603050405020304" pitchFamily="18" charset="0"/>
              </a:rPr>
              <a:t>Origin of Indian Red Cross Society</a:t>
            </a:r>
            <a:endParaRPr lang="en-IN"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180340" algn="just">
              <a:lnSpc>
                <a:spcPct val="150000"/>
              </a:lnSpc>
              <a:spcAft>
                <a:spcPts val="1125"/>
              </a:spcAft>
            </a:pPr>
            <a:r>
              <a:rPr lang="en-IN" sz="1600" dirty="0">
                <a:solidFill>
                  <a:srgbClr val="484848"/>
                </a:solidFill>
                <a:latin typeface="Times New Roman" panose="02020603050405020304" pitchFamily="18" charset="0"/>
                <a:ea typeface="Times New Roman" panose="02020603050405020304" pitchFamily="18" charset="0"/>
                <a:cs typeface="Times New Roman" panose="02020603050405020304" pitchFamily="18" charset="0"/>
              </a:rPr>
              <a:t>During the first world war in 1914, India had no organization for relief services to the affected soldiers, except a branch of the St. John Ambulance Association and by a Joint Committee of the British Red Cross. Later, a branch of the same Committee was started to undertake the much needed relief services in collaboration with the St. John Ambulance Association in aid of the soldiers as well as civilian sufferers of the horrors of that great war. A bill to constitute the Indian Red Cross Society, Independent of the British Red Cross, was introduced in the Indian Legislative Council on 3rd March 1920 by Sir Claude Hill, member of the Viceroy's Executive Council who was also Chairman of the Joint war Committee in India . The Bill was passed on 17th March 1920 and became Act XV of 1920 with the assent of the Governor General on the 20th March 1920.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3432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199" y="867098"/>
            <a:ext cx="11684000" cy="3831818"/>
          </a:xfrm>
          <a:prstGeom prst="rect">
            <a:avLst/>
          </a:prstGeom>
        </p:spPr>
        <p:txBody>
          <a:bodyPr wrap="square">
            <a:spAutoFit/>
          </a:bodyPr>
          <a:lstStyle/>
          <a:p>
            <a:pPr marL="556260" indent="-285750" algn="just">
              <a:lnSpc>
                <a:spcPct val="150000"/>
              </a:lnSpc>
              <a:spcAft>
                <a:spcPts val="0"/>
              </a:spcAft>
              <a:buFont typeface="Wingdings" panose="05000000000000000000" pitchFamily="2" charset="2"/>
              <a:buChar char="v"/>
            </a:pPr>
            <a:r>
              <a:rPr lang="en-IN"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Indian Blood Bank Society is a noble charity organization formed with the active initiation and guidance of Lt. Col. (Hon.) </a:t>
            </a:r>
            <a:r>
              <a:rPr lang="en-IN" dirty="0" err="1"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Dr.</a:t>
            </a:r>
            <a:r>
              <a:rPr lang="en-IN"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err="1"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Mohanlal</a:t>
            </a:r>
            <a:r>
              <a:rPr lang="en-IN"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under Act For Humanity. Act For Humanity is a Non-profit organization founded by Mr. </a:t>
            </a:r>
            <a:r>
              <a:rPr lang="en-IN" dirty="0" err="1"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Esahaque</a:t>
            </a:r>
            <a:r>
              <a:rPr lang="en-IN"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err="1"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Eswaramangalam</a:t>
            </a:r>
            <a:r>
              <a:rPr lang="en-IN"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and a group of young social workers during 2004, with Lt. Col. (Hon.) </a:t>
            </a:r>
            <a:r>
              <a:rPr lang="en-IN" dirty="0" err="1"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Dr.</a:t>
            </a:r>
            <a:r>
              <a:rPr lang="en-IN"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err="1"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Mohanlal</a:t>
            </a:r>
            <a:r>
              <a:rPr lang="en-IN"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as its goodwill ambassador, aiming to fight against terrorism and fanatic activities. Act For Humanity aims to enhance the humanistic elements of each individual and prepare them to be tolerant, responsive, accountable and responsible social citizen.</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70510" algn="just">
              <a:lnSpc>
                <a:spcPct val="150000"/>
              </a:lnSpc>
              <a:spcAft>
                <a:spcPts val="0"/>
              </a:spcAft>
              <a:tabLst>
                <a:tab pos="90170" algn="l"/>
              </a:tabLst>
            </a:pPr>
            <a:r>
              <a:rPr lang="en-IN"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Indian Blood Bank is aimed at promoting the awareness of blood donation among the public. It is committed to stay ahead of all linguistic-rational-religious-political differences and shall be fully focusing its objectives in health care activities, with technology support from </a:t>
            </a:r>
            <a:r>
              <a:rPr lang="en-IN" dirty="0" err="1"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WebCastle</a:t>
            </a:r>
            <a:r>
              <a:rPr lang="en-IN"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Media </a:t>
            </a:r>
            <a:r>
              <a:rPr lang="en-IN" dirty="0" err="1"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Pvt.</a:t>
            </a:r>
            <a:r>
              <a:rPr lang="en-IN" dirty="0" smtClean="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Ltd., Cochin.</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5838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71367" y="185142"/>
            <a:ext cx="1723549" cy="507831"/>
          </a:xfrm>
          <a:prstGeom prst="rect">
            <a:avLst/>
          </a:prstGeom>
        </p:spPr>
        <p:txBody>
          <a:bodyPr wrap="none">
            <a:spAutoFit/>
          </a:bodyPr>
          <a:lstStyle/>
          <a:p>
            <a:pPr algn="ctr">
              <a:lnSpc>
                <a:spcPct val="150000"/>
              </a:lnSpc>
              <a:spcAft>
                <a:spcPts val="0"/>
              </a:spcAft>
            </a:pPr>
            <a:r>
              <a:rPr lang="en-IN"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CHAPTER – II</a:t>
            </a:r>
            <a:endParaRPr lang="en-IN" sz="11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634069371"/>
              </p:ext>
            </p:extLst>
          </p:nvPr>
        </p:nvGraphicFramePr>
        <p:xfrm>
          <a:off x="1886856" y="1310305"/>
          <a:ext cx="8360229" cy="1418382"/>
        </p:xfrm>
        <a:graphic>
          <a:graphicData uri="http://schemas.openxmlformats.org/drawingml/2006/table">
            <a:tbl>
              <a:tblPr firstRow="1" firstCol="1" bandRow="1">
                <a:tableStyleId>{5C22544A-7EE6-4342-B048-85BDC9FD1C3A}</a:tableStyleId>
              </a:tblPr>
              <a:tblGrid>
                <a:gridCol w="4214889">
                  <a:extLst>
                    <a:ext uri="{9D8B030D-6E8A-4147-A177-3AD203B41FA5}">
                      <a16:colId xmlns:a16="http://schemas.microsoft.com/office/drawing/2014/main" val="3478574567"/>
                    </a:ext>
                  </a:extLst>
                </a:gridCol>
                <a:gridCol w="4145340">
                  <a:extLst>
                    <a:ext uri="{9D8B030D-6E8A-4147-A177-3AD203B41FA5}">
                      <a16:colId xmlns:a16="http://schemas.microsoft.com/office/drawing/2014/main" val="1768589286"/>
                    </a:ext>
                  </a:extLst>
                </a:gridCol>
              </a:tblGrid>
              <a:tr h="472794">
                <a:tc>
                  <a:txBody>
                    <a:bodyPr/>
                    <a:lstStyle/>
                    <a:p>
                      <a:pPr marL="457200">
                        <a:lnSpc>
                          <a:spcPct val="107000"/>
                        </a:lnSpc>
                        <a:spcAft>
                          <a:spcPts val="0"/>
                        </a:spcAft>
                      </a:pPr>
                      <a:r>
                        <a:rPr lang="en-IN" sz="1600">
                          <a:effectLst/>
                        </a:rPr>
                        <a:t>PROCESSOR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IN" sz="1600" dirty="0">
                          <a:effectLst/>
                        </a:rPr>
                        <a:t>3.5GHz</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745174"/>
                  </a:ext>
                </a:extLst>
              </a:tr>
              <a:tr h="472794">
                <a:tc>
                  <a:txBody>
                    <a:bodyPr/>
                    <a:lstStyle/>
                    <a:p>
                      <a:pPr marL="457200">
                        <a:lnSpc>
                          <a:spcPct val="107000"/>
                        </a:lnSpc>
                        <a:spcAft>
                          <a:spcPts val="0"/>
                        </a:spcAft>
                      </a:pPr>
                      <a:r>
                        <a:rPr lang="en-IN" sz="1600" dirty="0">
                          <a:effectLst/>
                        </a:rPr>
                        <a:t>RAM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IN" sz="1600">
                          <a:effectLst/>
                        </a:rPr>
                        <a:t>1 GB</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0826234"/>
                  </a:ext>
                </a:extLst>
              </a:tr>
              <a:tr h="472794">
                <a:tc>
                  <a:txBody>
                    <a:bodyPr/>
                    <a:lstStyle/>
                    <a:p>
                      <a:pPr marL="457200">
                        <a:lnSpc>
                          <a:spcPct val="107000"/>
                        </a:lnSpc>
                        <a:spcAft>
                          <a:spcPts val="0"/>
                        </a:spcAft>
                      </a:pPr>
                      <a:r>
                        <a:rPr lang="en-IN" sz="1600" dirty="0">
                          <a:effectLst/>
                        </a:rPr>
                        <a:t>HARDDISK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IN" sz="1600" dirty="0">
                          <a:effectLst/>
                        </a:rPr>
                        <a:t>160 GB</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370187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645224849"/>
              </p:ext>
            </p:extLst>
          </p:nvPr>
        </p:nvGraphicFramePr>
        <p:xfrm>
          <a:off x="1886857" y="4122055"/>
          <a:ext cx="8360229" cy="1988458"/>
        </p:xfrm>
        <a:graphic>
          <a:graphicData uri="http://schemas.openxmlformats.org/drawingml/2006/table">
            <a:tbl>
              <a:tblPr firstRow="1" firstCol="1" bandRow="1">
                <a:tableStyleId>{5C22544A-7EE6-4342-B048-85BDC9FD1C3A}</a:tableStyleId>
              </a:tblPr>
              <a:tblGrid>
                <a:gridCol w="4212899">
                  <a:extLst>
                    <a:ext uri="{9D8B030D-6E8A-4147-A177-3AD203B41FA5}">
                      <a16:colId xmlns:a16="http://schemas.microsoft.com/office/drawing/2014/main" val="1888024590"/>
                    </a:ext>
                  </a:extLst>
                </a:gridCol>
                <a:gridCol w="4147330">
                  <a:extLst>
                    <a:ext uri="{9D8B030D-6E8A-4147-A177-3AD203B41FA5}">
                      <a16:colId xmlns:a16="http://schemas.microsoft.com/office/drawing/2014/main" val="1657159409"/>
                    </a:ext>
                  </a:extLst>
                </a:gridCol>
              </a:tblGrid>
              <a:tr h="305425">
                <a:tc>
                  <a:txBody>
                    <a:bodyPr/>
                    <a:lstStyle/>
                    <a:p>
                      <a:pPr marL="457200">
                        <a:lnSpc>
                          <a:spcPct val="107000"/>
                        </a:lnSpc>
                        <a:spcAft>
                          <a:spcPts val="0"/>
                        </a:spcAft>
                      </a:pPr>
                      <a:r>
                        <a:rPr lang="en-IN" sz="1600">
                          <a:effectLst/>
                        </a:rPr>
                        <a:t>OPERATING SYSTEM</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IN" sz="1600" dirty="0">
                          <a:effectLst/>
                        </a:rPr>
                        <a:t>WINDOWS 10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5605932"/>
                  </a:ext>
                </a:extLst>
              </a:tr>
              <a:tr h="305425">
                <a:tc>
                  <a:txBody>
                    <a:bodyPr/>
                    <a:lstStyle/>
                    <a:p>
                      <a:pPr marL="457200">
                        <a:lnSpc>
                          <a:spcPct val="107000"/>
                        </a:lnSpc>
                        <a:spcAft>
                          <a:spcPts val="0"/>
                        </a:spcAft>
                      </a:pPr>
                      <a:r>
                        <a:rPr lang="en-IN" sz="1600">
                          <a:effectLst/>
                        </a:rPr>
                        <a:t>RUN TIME ENVIRONMENT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IN" sz="1600" dirty="0">
                          <a:effectLst/>
                        </a:rPr>
                        <a:t>XAMPP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818529"/>
                  </a:ext>
                </a:extLst>
              </a:tr>
              <a:tr h="305425">
                <a:tc>
                  <a:txBody>
                    <a:bodyPr/>
                    <a:lstStyle/>
                    <a:p>
                      <a:pPr marL="457200">
                        <a:lnSpc>
                          <a:spcPct val="107000"/>
                        </a:lnSpc>
                        <a:spcAft>
                          <a:spcPts val="0"/>
                        </a:spcAft>
                      </a:pPr>
                      <a:r>
                        <a:rPr lang="en-IN" sz="1600">
                          <a:effectLst/>
                        </a:rPr>
                        <a:t>WEB SERVER</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IN" sz="1600" dirty="0">
                          <a:effectLst/>
                        </a:rPr>
                        <a:t>XAMPP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1334427"/>
                  </a:ext>
                </a:extLst>
              </a:tr>
              <a:tr h="305425">
                <a:tc>
                  <a:txBody>
                    <a:bodyPr/>
                    <a:lstStyle/>
                    <a:p>
                      <a:pPr marL="457200">
                        <a:lnSpc>
                          <a:spcPct val="107000"/>
                        </a:lnSpc>
                        <a:spcAft>
                          <a:spcPts val="0"/>
                        </a:spcAft>
                      </a:pPr>
                      <a:r>
                        <a:rPr lang="en-IN" sz="1600" dirty="0">
                          <a:effectLst/>
                        </a:rPr>
                        <a:t>FRONT END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IN" sz="1600" dirty="0">
                          <a:effectLst/>
                        </a:rPr>
                        <a:t>PHP, HTML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6813139"/>
                  </a:ext>
                </a:extLst>
              </a:tr>
              <a:tr h="305425">
                <a:tc>
                  <a:txBody>
                    <a:bodyPr/>
                    <a:lstStyle/>
                    <a:p>
                      <a:pPr marL="457200">
                        <a:lnSpc>
                          <a:spcPct val="107000"/>
                        </a:lnSpc>
                        <a:spcAft>
                          <a:spcPts val="0"/>
                        </a:spcAft>
                      </a:pPr>
                      <a:r>
                        <a:rPr lang="en-IN" sz="1600">
                          <a:effectLst/>
                        </a:rPr>
                        <a:t>BACK END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IN" sz="1600" dirty="0">
                          <a:effectLst/>
                        </a:rPr>
                        <a:t>SQL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3232340"/>
                  </a:ext>
                </a:extLst>
              </a:tr>
              <a:tr h="461333">
                <a:tc>
                  <a:txBody>
                    <a:bodyPr/>
                    <a:lstStyle/>
                    <a:p>
                      <a:pPr marL="457200">
                        <a:lnSpc>
                          <a:spcPct val="107000"/>
                        </a:lnSpc>
                        <a:spcAft>
                          <a:spcPts val="0"/>
                        </a:spcAft>
                      </a:pPr>
                      <a:r>
                        <a:rPr lang="en-IN" sz="1600" dirty="0">
                          <a:effectLst/>
                        </a:rPr>
                        <a:t>WEB BROWSER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IN" sz="1600" dirty="0">
                          <a:effectLst/>
                        </a:rPr>
                        <a:t>INTERNET EXPLORER 6.0 AND ABOVE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3552553"/>
                  </a:ext>
                </a:extLst>
              </a:tr>
            </a:tbl>
          </a:graphicData>
        </a:graphic>
      </p:graphicFrame>
      <p:sp>
        <p:nvSpPr>
          <p:cNvPr id="5" name="Rectangle 1"/>
          <p:cNvSpPr>
            <a:spLocks noChangeArrowheads="1"/>
          </p:cNvSpPr>
          <p:nvPr/>
        </p:nvSpPr>
        <p:spPr bwMode="auto">
          <a:xfrm>
            <a:off x="838200" y="628096"/>
            <a:ext cx="1241697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HARDWARE SPECIFICATION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6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6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6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SOFTWARE SPECIFICATION</a:t>
            </a:r>
            <a:endParaRPr kumimoji="0" lang="en-US" altLang="en-US" sz="12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690977859"/>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435</TotalTime>
  <Words>397</Words>
  <Application>Microsoft Office PowerPoint</Application>
  <PresentationFormat>Widescreen</PresentationFormat>
  <Paragraphs>166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Corbel</vt:lpstr>
      <vt:lpstr>Symbol</vt:lpstr>
      <vt:lpstr>Times New Roman</vt:lpstr>
      <vt:lpstr>Trebuchet MS</vt:lpstr>
      <vt:lpstr>Wingdings</vt:lpstr>
      <vt:lpstr>Basis</vt:lpstr>
      <vt:lpstr>BLOOD BANK MANAGEMENT SYSTEM A MINOR PROJECT REPORT SUBMITTED IN PARTIAL FULFILLMENT OF THE REQUIREMENTS FOR THE AWARD OF  THE DEGREE OF BACHELOR OF TECHNOLOGY Computer Science &amp; Engineering  SUBMITTED TO  ITM UNIVERSITY GWALIOR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 A MINOR PROJECT REPORT SUBMITTED IN PARTIAL FULFILLMENT OF THE REQUIREMENTS FOR THE AWARD OF   THE DEGREE OF BACHELOR OF TECHNOLOGY Computer Science &amp; Engineering S</dc:title>
  <dc:creator>Aditya Mukul</dc:creator>
  <cp:lastModifiedBy>Aditya Mukul</cp:lastModifiedBy>
  <cp:revision>13</cp:revision>
  <dcterms:created xsi:type="dcterms:W3CDTF">2018-05-03T18:08:09Z</dcterms:created>
  <dcterms:modified xsi:type="dcterms:W3CDTF">2018-05-04T01:29:35Z</dcterms:modified>
</cp:coreProperties>
</file>