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76" r:id="rId16"/>
    <p:sldId id="277" r:id="rId17"/>
    <p:sldId id="270" r:id="rId18"/>
    <p:sldId id="271" r:id="rId19"/>
    <p:sldId id="272" r:id="rId20"/>
    <p:sldId id="273" r:id="rId21"/>
    <p:sldId id="274" r:id="rId22"/>
    <p:sldId id="275" r:id="rId2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de Liceo Compu-market" initials="edLC" lastIdx="2" clrIdx="0">
    <p:extLst>
      <p:ext uri="{19B8F6BF-5375-455C-9EA6-DF929625EA0E}">
        <p15:presenceInfo xmlns:p15="http://schemas.microsoft.com/office/powerpoint/2012/main" userId="S-1-5-21-535300944-574861823-2891394703-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4" d="100"/>
          <a:sy n="44" d="100"/>
        </p:scale>
        <p:origin x="78"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277F0-51CE-4B0F-A790-F1B2D8E924C4}"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GT"/>
        </a:p>
      </dgm:t>
    </dgm:pt>
    <dgm:pt modelId="{2C4744CD-0E28-4B35-AD79-ADC2A0803914}">
      <dgm:prSet phldrT="[Texto]">
        <dgm:style>
          <a:lnRef idx="2">
            <a:schemeClr val="accent2"/>
          </a:lnRef>
          <a:fillRef idx="1">
            <a:schemeClr val="lt1"/>
          </a:fillRef>
          <a:effectRef idx="0">
            <a:schemeClr val="accent2"/>
          </a:effectRef>
          <a:fontRef idx="minor">
            <a:schemeClr val="dk1"/>
          </a:fontRef>
        </dgm:style>
      </dgm:prSet>
      <dgm:spPr/>
      <dgm:t>
        <a:bodyPr/>
        <a:lstStyle/>
        <a:p>
          <a:r>
            <a:rPr lang="es-GT" b="1" cap="none" spc="0" dirty="0" smtClean="0">
              <a:ln w="22225">
                <a:solidFill>
                  <a:schemeClr val="accent2"/>
                </a:solidFill>
                <a:prstDash val="solid"/>
              </a:ln>
              <a:solidFill>
                <a:schemeClr val="accent2">
                  <a:lumMod val="40000"/>
                  <a:lumOff val="60000"/>
                </a:schemeClr>
              </a:solidFill>
              <a:effectLst/>
            </a:rPr>
            <a:t>MANTENIMIENTO</a:t>
          </a:r>
          <a:endParaRPr lang="es-GT" b="1" cap="none" spc="0" dirty="0">
            <a:ln w="22225">
              <a:solidFill>
                <a:schemeClr val="accent2"/>
              </a:solidFill>
              <a:prstDash val="solid"/>
            </a:ln>
            <a:solidFill>
              <a:schemeClr val="accent2">
                <a:lumMod val="40000"/>
                <a:lumOff val="60000"/>
              </a:schemeClr>
            </a:solidFill>
            <a:effectLst/>
          </a:endParaRPr>
        </a:p>
      </dgm:t>
    </dgm:pt>
    <dgm:pt modelId="{3E6263F8-1F34-4EDE-82EB-198BB357F554}" type="parTrans" cxnId="{5DB62E77-8DD3-4518-B1D7-2C95987078DE}">
      <dgm:prSet/>
      <dgm:spPr/>
      <dgm:t>
        <a:bodyPr/>
        <a:lstStyle/>
        <a:p>
          <a:endParaRPr lang="es-GT"/>
        </a:p>
      </dgm:t>
    </dgm:pt>
    <dgm:pt modelId="{D894988C-0BFC-46A3-B5FF-45BB1D5FE2AE}" type="sibTrans" cxnId="{5DB62E77-8DD3-4518-B1D7-2C95987078DE}">
      <dgm:prSet/>
      <dgm:spPr/>
      <dgm:t>
        <a:bodyPr/>
        <a:lstStyle/>
        <a:p>
          <a:endParaRPr lang="es-GT" b="1" cap="none" spc="0">
            <a:ln w="22225">
              <a:solidFill>
                <a:schemeClr val="accent2"/>
              </a:solidFill>
              <a:prstDash val="solid"/>
            </a:ln>
            <a:solidFill>
              <a:schemeClr val="accent2">
                <a:lumMod val="40000"/>
                <a:lumOff val="60000"/>
              </a:schemeClr>
            </a:solidFill>
            <a:effectLst/>
          </a:endParaRPr>
        </a:p>
      </dgm:t>
    </dgm:pt>
    <dgm:pt modelId="{0EE226E1-7D46-4B22-9F39-76CA5E463D99}">
      <dgm:prSet phldrT="[Texto]">
        <dgm:style>
          <a:lnRef idx="2">
            <a:schemeClr val="accent2"/>
          </a:lnRef>
          <a:fillRef idx="1">
            <a:schemeClr val="lt1"/>
          </a:fillRef>
          <a:effectRef idx="0">
            <a:schemeClr val="accent2"/>
          </a:effectRef>
          <a:fontRef idx="minor">
            <a:schemeClr val="dk1"/>
          </a:fontRef>
        </dgm:style>
      </dgm:prSet>
      <dgm:spPr/>
      <dgm:t>
        <a:bodyPr/>
        <a:lstStyle/>
        <a:p>
          <a:r>
            <a:rPr lang="es-GT" b="1" cap="none" spc="0" dirty="0" smtClean="0">
              <a:ln w="22225">
                <a:solidFill>
                  <a:schemeClr val="accent2"/>
                </a:solidFill>
                <a:prstDash val="solid"/>
              </a:ln>
              <a:solidFill>
                <a:schemeClr val="accent2">
                  <a:lumMod val="40000"/>
                  <a:lumOff val="60000"/>
                </a:schemeClr>
              </a:solidFill>
              <a:effectLst/>
            </a:rPr>
            <a:t>CORRECTIVO</a:t>
          </a:r>
          <a:endParaRPr lang="es-GT" b="1" cap="none" spc="0" dirty="0">
            <a:ln w="22225">
              <a:solidFill>
                <a:schemeClr val="accent2"/>
              </a:solidFill>
              <a:prstDash val="solid"/>
            </a:ln>
            <a:solidFill>
              <a:schemeClr val="accent2">
                <a:lumMod val="40000"/>
                <a:lumOff val="60000"/>
              </a:schemeClr>
            </a:solidFill>
            <a:effectLst/>
          </a:endParaRPr>
        </a:p>
      </dgm:t>
    </dgm:pt>
    <dgm:pt modelId="{2741A1FD-14F1-498F-A429-6067A7453D50}" type="parTrans" cxnId="{800044C2-811C-486E-963C-221A675764EE}">
      <dgm:prSet/>
      <dgm:spPr/>
      <dgm:t>
        <a:bodyPr/>
        <a:lstStyle/>
        <a:p>
          <a:endParaRPr lang="es-GT"/>
        </a:p>
      </dgm:t>
    </dgm:pt>
    <dgm:pt modelId="{E67593A1-4F41-43F9-9219-CED394B2EF48}" type="sibTrans" cxnId="{800044C2-811C-486E-963C-221A675764EE}">
      <dgm:prSet/>
      <dgm:spPr/>
      <dgm:t>
        <a:bodyPr/>
        <a:lstStyle/>
        <a:p>
          <a:endParaRPr lang="es-GT"/>
        </a:p>
      </dgm:t>
    </dgm:pt>
    <dgm:pt modelId="{9395D16B-FD72-4BB7-937D-7876D21FE090}">
      <dgm:prSet phldrT="[Texto]">
        <dgm:style>
          <a:lnRef idx="2">
            <a:schemeClr val="accent2"/>
          </a:lnRef>
          <a:fillRef idx="1">
            <a:schemeClr val="lt1"/>
          </a:fillRef>
          <a:effectRef idx="0">
            <a:schemeClr val="accent2"/>
          </a:effectRef>
          <a:fontRef idx="minor">
            <a:schemeClr val="dk1"/>
          </a:fontRef>
        </dgm:style>
      </dgm:prSet>
      <dgm:spPr/>
      <dgm:t>
        <a:bodyPr/>
        <a:lstStyle/>
        <a:p>
          <a:r>
            <a:rPr lang="es-GT" b="1" cap="none" spc="0" dirty="0" smtClean="0">
              <a:ln w="22225">
                <a:solidFill>
                  <a:schemeClr val="accent2"/>
                </a:solidFill>
                <a:prstDash val="solid"/>
              </a:ln>
              <a:solidFill>
                <a:schemeClr val="accent2">
                  <a:lumMod val="40000"/>
                  <a:lumOff val="60000"/>
                </a:schemeClr>
              </a:solidFill>
              <a:effectLst/>
            </a:rPr>
            <a:t>INMEDIATO</a:t>
          </a:r>
          <a:endParaRPr lang="es-GT" b="1" cap="none" spc="0" dirty="0">
            <a:ln w="22225">
              <a:solidFill>
                <a:schemeClr val="accent2"/>
              </a:solidFill>
              <a:prstDash val="solid"/>
            </a:ln>
            <a:solidFill>
              <a:schemeClr val="accent2">
                <a:lumMod val="40000"/>
                <a:lumOff val="60000"/>
              </a:schemeClr>
            </a:solidFill>
            <a:effectLst/>
          </a:endParaRPr>
        </a:p>
      </dgm:t>
    </dgm:pt>
    <dgm:pt modelId="{9078EF89-A401-451B-945B-DBB2469A1D64}" type="parTrans" cxnId="{B692051D-9782-4849-A097-2F8BF2064634}">
      <dgm:prSet/>
      <dgm:spPr/>
      <dgm:t>
        <a:bodyPr/>
        <a:lstStyle/>
        <a:p>
          <a:endParaRPr lang="es-GT"/>
        </a:p>
      </dgm:t>
    </dgm:pt>
    <dgm:pt modelId="{0FB13789-6F34-4AF6-8F6F-6DA4494A2F0A}" type="sibTrans" cxnId="{B692051D-9782-4849-A097-2F8BF2064634}">
      <dgm:prSet/>
      <dgm:spPr/>
      <dgm:t>
        <a:bodyPr/>
        <a:lstStyle/>
        <a:p>
          <a:endParaRPr lang="es-GT"/>
        </a:p>
      </dgm:t>
    </dgm:pt>
    <dgm:pt modelId="{BE4417E3-DE05-48F9-9530-534D9191AB6B}">
      <dgm:prSet phldrT="[Texto]">
        <dgm:style>
          <a:lnRef idx="2">
            <a:schemeClr val="accent2"/>
          </a:lnRef>
          <a:fillRef idx="1">
            <a:schemeClr val="lt1"/>
          </a:fillRef>
          <a:effectRef idx="0">
            <a:schemeClr val="accent2"/>
          </a:effectRef>
          <a:fontRef idx="minor">
            <a:schemeClr val="dk1"/>
          </a:fontRef>
        </dgm:style>
      </dgm:prSet>
      <dgm:spPr/>
      <dgm:t>
        <a:bodyPr/>
        <a:lstStyle/>
        <a:p>
          <a:r>
            <a:rPr lang="es-GT" b="1" cap="none" spc="0" dirty="0" smtClean="0">
              <a:ln w="22225">
                <a:solidFill>
                  <a:schemeClr val="accent2"/>
                </a:solidFill>
                <a:prstDash val="solid"/>
              </a:ln>
              <a:solidFill>
                <a:schemeClr val="accent2">
                  <a:lumMod val="40000"/>
                  <a:lumOff val="60000"/>
                </a:schemeClr>
              </a:solidFill>
              <a:effectLst/>
            </a:rPr>
            <a:t>DIFERIDO</a:t>
          </a:r>
          <a:endParaRPr lang="es-GT" b="1" cap="none" spc="0" dirty="0">
            <a:ln w="22225">
              <a:solidFill>
                <a:schemeClr val="accent2"/>
              </a:solidFill>
              <a:prstDash val="solid"/>
            </a:ln>
            <a:solidFill>
              <a:schemeClr val="accent2">
                <a:lumMod val="40000"/>
                <a:lumOff val="60000"/>
              </a:schemeClr>
            </a:solidFill>
            <a:effectLst/>
          </a:endParaRPr>
        </a:p>
      </dgm:t>
    </dgm:pt>
    <dgm:pt modelId="{0B147314-7202-44DB-AD4D-9C77C3F06ABA}" type="parTrans" cxnId="{4E5CFF90-5AA1-4204-BC31-70424BA2838B}">
      <dgm:prSet/>
      <dgm:spPr/>
      <dgm:t>
        <a:bodyPr/>
        <a:lstStyle/>
        <a:p>
          <a:endParaRPr lang="es-GT"/>
        </a:p>
      </dgm:t>
    </dgm:pt>
    <dgm:pt modelId="{29911B18-95E7-4C0D-963A-026896237D3F}" type="sibTrans" cxnId="{4E5CFF90-5AA1-4204-BC31-70424BA2838B}">
      <dgm:prSet/>
      <dgm:spPr/>
      <dgm:t>
        <a:bodyPr/>
        <a:lstStyle/>
        <a:p>
          <a:endParaRPr lang="es-GT"/>
        </a:p>
      </dgm:t>
    </dgm:pt>
    <dgm:pt modelId="{D5AB5E23-90AB-48A5-A091-7E11A27F850C}">
      <dgm:prSet phldrT="[Texto]">
        <dgm:style>
          <a:lnRef idx="2">
            <a:schemeClr val="accent2"/>
          </a:lnRef>
          <a:fillRef idx="1">
            <a:schemeClr val="lt1"/>
          </a:fillRef>
          <a:effectRef idx="0">
            <a:schemeClr val="accent2"/>
          </a:effectRef>
          <a:fontRef idx="minor">
            <a:schemeClr val="dk1"/>
          </a:fontRef>
        </dgm:style>
      </dgm:prSet>
      <dgm:spPr/>
      <dgm:t>
        <a:bodyPr/>
        <a:lstStyle/>
        <a:p>
          <a:r>
            <a:rPr lang="es-GT" b="1" cap="none" spc="0" dirty="0" smtClean="0">
              <a:ln w="22225">
                <a:solidFill>
                  <a:schemeClr val="accent2"/>
                </a:solidFill>
                <a:prstDash val="solid"/>
              </a:ln>
              <a:solidFill>
                <a:schemeClr val="accent2">
                  <a:lumMod val="40000"/>
                  <a:lumOff val="60000"/>
                </a:schemeClr>
              </a:solidFill>
              <a:effectLst/>
            </a:rPr>
            <a:t>PROGRAMADO</a:t>
          </a:r>
          <a:endParaRPr lang="es-GT" b="1" cap="none" spc="0" dirty="0">
            <a:ln w="22225">
              <a:solidFill>
                <a:schemeClr val="accent2"/>
              </a:solidFill>
              <a:prstDash val="solid"/>
            </a:ln>
            <a:solidFill>
              <a:schemeClr val="accent2">
                <a:lumMod val="40000"/>
                <a:lumOff val="60000"/>
              </a:schemeClr>
            </a:solidFill>
            <a:effectLst/>
          </a:endParaRPr>
        </a:p>
      </dgm:t>
    </dgm:pt>
    <dgm:pt modelId="{8A41D787-F689-49B3-9F73-6A81B4300CFF}" type="parTrans" cxnId="{54B30964-F898-4F23-B0A3-55178226A0FB}">
      <dgm:prSet/>
      <dgm:spPr/>
      <dgm:t>
        <a:bodyPr/>
        <a:lstStyle/>
        <a:p>
          <a:endParaRPr lang="es-GT"/>
        </a:p>
      </dgm:t>
    </dgm:pt>
    <dgm:pt modelId="{44F5D083-77DD-48D9-B159-396CB7DAD191}" type="sibTrans" cxnId="{54B30964-F898-4F23-B0A3-55178226A0FB}">
      <dgm:prSet/>
      <dgm:spPr/>
      <dgm:t>
        <a:bodyPr/>
        <a:lstStyle/>
        <a:p>
          <a:endParaRPr lang="es-GT"/>
        </a:p>
      </dgm:t>
    </dgm:pt>
    <dgm:pt modelId="{1D48AB7D-F80C-4531-944F-B9EF08850F65}" type="pres">
      <dgm:prSet presAssocID="{CB3277F0-51CE-4B0F-A790-F1B2D8E924C4}" presName="Name0" presStyleCnt="0">
        <dgm:presLayoutVars>
          <dgm:dir/>
          <dgm:resizeHandles val="exact"/>
        </dgm:presLayoutVars>
      </dgm:prSet>
      <dgm:spPr/>
    </dgm:pt>
    <dgm:pt modelId="{9BABFC49-B1C1-4500-8610-C492EF12EF21}" type="pres">
      <dgm:prSet presAssocID="{CB3277F0-51CE-4B0F-A790-F1B2D8E924C4}" presName="cycle" presStyleCnt="0"/>
      <dgm:spPr/>
    </dgm:pt>
    <dgm:pt modelId="{C10076A4-8FBE-4AB7-81C4-C50F7E1CA24B}" type="pres">
      <dgm:prSet presAssocID="{2C4744CD-0E28-4B35-AD79-ADC2A0803914}" presName="nodeFirstNode" presStyleLbl="node1" presStyleIdx="0" presStyleCnt="5">
        <dgm:presLayoutVars>
          <dgm:bulletEnabled val="1"/>
        </dgm:presLayoutVars>
      </dgm:prSet>
      <dgm:spPr/>
      <dgm:t>
        <a:bodyPr/>
        <a:lstStyle/>
        <a:p>
          <a:endParaRPr lang="es-GT"/>
        </a:p>
      </dgm:t>
    </dgm:pt>
    <dgm:pt modelId="{77F51A6E-0FAE-4CEC-A92D-C636F4C1C65A}" type="pres">
      <dgm:prSet presAssocID="{D894988C-0BFC-46A3-B5FF-45BB1D5FE2AE}" presName="sibTransFirstNode" presStyleLbl="bgShp" presStyleIdx="0" presStyleCnt="1"/>
      <dgm:spPr/>
    </dgm:pt>
    <dgm:pt modelId="{696F31DF-7C35-4028-BE56-0A163EC2DD6F}" type="pres">
      <dgm:prSet presAssocID="{0EE226E1-7D46-4B22-9F39-76CA5E463D99}" presName="nodeFollowingNodes" presStyleLbl="node1" presStyleIdx="1" presStyleCnt="5" custRadScaleRad="101811" custRadScaleInc="-2265">
        <dgm:presLayoutVars>
          <dgm:bulletEnabled val="1"/>
        </dgm:presLayoutVars>
      </dgm:prSet>
      <dgm:spPr/>
    </dgm:pt>
    <dgm:pt modelId="{D8E16B39-B505-495F-9CFE-166643BD3C50}" type="pres">
      <dgm:prSet presAssocID="{9395D16B-FD72-4BB7-937D-7876D21FE090}" presName="nodeFollowingNodes" presStyleLbl="node1" presStyleIdx="2" presStyleCnt="5">
        <dgm:presLayoutVars>
          <dgm:bulletEnabled val="1"/>
        </dgm:presLayoutVars>
      </dgm:prSet>
      <dgm:spPr/>
      <dgm:t>
        <a:bodyPr/>
        <a:lstStyle/>
        <a:p>
          <a:endParaRPr lang="es-GT"/>
        </a:p>
      </dgm:t>
    </dgm:pt>
    <dgm:pt modelId="{33F5E01B-E2B6-4DEB-B103-490CC9DC1CF9}" type="pres">
      <dgm:prSet presAssocID="{BE4417E3-DE05-48F9-9530-534D9191AB6B}" presName="nodeFollowingNodes" presStyleLbl="node1" presStyleIdx="3" presStyleCnt="5">
        <dgm:presLayoutVars>
          <dgm:bulletEnabled val="1"/>
        </dgm:presLayoutVars>
      </dgm:prSet>
      <dgm:spPr/>
    </dgm:pt>
    <dgm:pt modelId="{EB536B46-6152-4D02-B5AD-8D2EFE3E3FA8}" type="pres">
      <dgm:prSet presAssocID="{D5AB5E23-90AB-48A5-A091-7E11A27F850C}" presName="nodeFollowingNodes" presStyleLbl="node1" presStyleIdx="4" presStyleCnt="5">
        <dgm:presLayoutVars>
          <dgm:bulletEnabled val="1"/>
        </dgm:presLayoutVars>
      </dgm:prSet>
      <dgm:spPr/>
    </dgm:pt>
  </dgm:ptLst>
  <dgm:cxnLst>
    <dgm:cxn modelId="{FCDBE056-90A4-4937-981B-138CB92DE678}" type="presOf" srcId="{0EE226E1-7D46-4B22-9F39-76CA5E463D99}" destId="{696F31DF-7C35-4028-BE56-0A163EC2DD6F}" srcOrd="0" destOrd="0" presId="urn:microsoft.com/office/officeart/2005/8/layout/cycle3"/>
    <dgm:cxn modelId="{7C43F0B3-2880-4DD2-9B4D-EEB96E4AB449}" type="presOf" srcId="{2C4744CD-0E28-4B35-AD79-ADC2A0803914}" destId="{C10076A4-8FBE-4AB7-81C4-C50F7E1CA24B}" srcOrd="0" destOrd="0" presId="urn:microsoft.com/office/officeart/2005/8/layout/cycle3"/>
    <dgm:cxn modelId="{B692051D-9782-4849-A097-2F8BF2064634}" srcId="{CB3277F0-51CE-4B0F-A790-F1B2D8E924C4}" destId="{9395D16B-FD72-4BB7-937D-7876D21FE090}" srcOrd="2" destOrd="0" parTransId="{9078EF89-A401-451B-945B-DBB2469A1D64}" sibTransId="{0FB13789-6F34-4AF6-8F6F-6DA4494A2F0A}"/>
    <dgm:cxn modelId="{7F11D965-0348-465A-A4E9-FB5F988F44F2}" type="presOf" srcId="{BE4417E3-DE05-48F9-9530-534D9191AB6B}" destId="{33F5E01B-E2B6-4DEB-B103-490CC9DC1CF9}" srcOrd="0" destOrd="0" presId="urn:microsoft.com/office/officeart/2005/8/layout/cycle3"/>
    <dgm:cxn modelId="{5DB62E77-8DD3-4518-B1D7-2C95987078DE}" srcId="{CB3277F0-51CE-4B0F-A790-F1B2D8E924C4}" destId="{2C4744CD-0E28-4B35-AD79-ADC2A0803914}" srcOrd="0" destOrd="0" parTransId="{3E6263F8-1F34-4EDE-82EB-198BB357F554}" sibTransId="{D894988C-0BFC-46A3-B5FF-45BB1D5FE2AE}"/>
    <dgm:cxn modelId="{4CDA34CC-506E-4DB3-8346-9BE2D0B254BE}" type="presOf" srcId="{D5AB5E23-90AB-48A5-A091-7E11A27F850C}" destId="{EB536B46-6152-4D02-B5AD-8D2EFE3E3FA8}" srcOrd="0" destOrd="0" presId="urn:microsoft.com/office/officeart/2005/8/layout/cycle3"/>
    <dgm:cxn modelId="{4E5CFF90-5AA1-4204-BC31-70424BA2838B}" srcId="{CB3277F0-51CE-4B0F-A790-F1B2D8E924C4}" destId="{BE4417E3-DE05-48F9-9530-534D9191AB6B}" srcOrd="3" destOrd="0" parTransId="{0B147314-7202-44DB-AD4D-9C77C3F06ABA}" sibTransId="{29911B18-95E7-4C0D-963A-026896237D3F}"/>
    <dgm:cxn modelId="{C2824BD8-13EE-4181-8409-55AF10030311}" type="presOf" srcId="{CB3277F0-51CE-4B0F-A790-F1B2D8E924C4}" destId="{1D48AB7D-F80C-4531-944F-B9EF08850F65}" srcOrd="0" destOrd="0" presId="urn:microsoft.com/office/officeart/2005/8/layout/cycle3"/>
    <dgm:cxn modelId="{800044C2-811C-486E-963C-221A675764EE}" srcId="{CB3277F0-51CE-4B0F-A790-F1B2D8E924C4}" destId="{0EE226E1-7D46-4B22-9F39-76CA5E463D99}" srcOrd="1" destOrd="0" parTransId="{2741A1FD-14F1-498F-A429-6067A7453D50}" sibTransId="{E67593A1-4F41-43F9-9219-CED394B2EF48}"/>
    <dgm:cxn modelId="{15555270-64B0-434A-A00F-31B28FF4F6F8}" type="presOf" srcId="{D894988C-0BFC-46A3-B5FF-45BB1D5FE2AE}" destId="{77F51A6E-0FAE-4CEC-A92D-C636F4C1C65A}" srcOrd="0" destOrd="0" presId="urn:microsoft.com/office/officeart/2005/8/layout/cycle3"/>
    <dgm:cxn modelId="{171F1D45-9ED4-44EE-8794-DD4717CC29B6}" type="presOf" srcId="{9395D16B-FD72-4BB7-937D-7876D21FE090}" destId="{D8E16B39-B505-495F-9CFE-166643BD3C50}" srcOrd="0" destOrd="0" presId="urn:microsoft.com/office/officeart/2005/8/layout/cycle3"/>
    <dgm:cxn modelId="{54B30964-F898-4F23-B0A3-55178226A0FB}" srcId="{CB3277F0-51CE-4B0F-A790-F1B2D8E924C4}" destId="{D5AB5E23-90AB-48A5-A091-7E11A27F850C}" srcOrd="4" destOrd="0" parTransId="{8A41D787-F689-49B3-9F73-6A81B4300CFF}" sibTransId="{44F5D083-77DD-48D9-B159-396CB7DAD191}"/>
    <dgm:cxn modelId="{4D8B50E8-ED94-4B21-9B61-D8D1F0518F3D}" type="presParOf" srcId="{1D48AB7D-F80C-4531-944F-B9EF08850F65}" destId="{9BABFC49-B1C1-4500-8610-C492EF12EF21}" srcOrd="0" destOrd="0" presId="urn:microsoft.com/office/officeart/2005/8/layout/cycle3"/>
    <dgm:cxn modelId="{CC9BE666-47DF-42DF-9941-A4535F4FF781}" type="presParOf" srcId="{9BABFC49-B1C1-4500-8610-C492EF12EF21}" destId="{C10076A4-8FBE-4AB7-81C4-C50F7E1CA24B}" srcOrd="0" destOrd="0" presId="urn:microsoft.com/office/officeart/2005/8/layout/cycle3"/>
    <dgm:cxn modelId="{9BD7DE83-AD44-4C9F-9974-470C6956CBF0}" type="presParOf" srcId="{9BABFC49-B1C1-4500-8610-C492EF12EF21}" destId="{77F51A6E-0FAE-4CEC-A92D-C636F4C1C65A}" srcOrd="1" destOrd="0" presId="urn:microsoft.com/office/officeart/2005/8/layout/cycle3"/>
    <dgm:cxn modelId="{B090E8D4-BAC8-4A26-8A60-D8FEC37FFEAC}" type="presParOf" srcId="{9BABFC49-B1C1-4500-8610-C492EF12EF21}" destId="{696F31DF-7C35-4028-BE56-0A163EC2DD6F}" srcOrd="2" destOrd="0" presId="urn:microsoft.com/office/officeart/2005/8/layout/cycle3"/>
    <dgm:cxn modelId="{19ED19AC-1878-4928-8C31-EDC8914B5C13}" type="presParOf" srcId="{9BABFC49-B1C1-4500-8610-C492EF12EF21}" destId="{D8E16B39-B505-495F-9CFE-166643BD3C50}" srcOrd="3" destOrd="0" presId="urn:microsoft.com/office/officeart/2005/8/layout/cycle3"/>
    <dgm:cxn modelId="{E8F8E0AE-B1B6-40C0-817B-150378FEEC67}" type="presParOf" srcId="{9BABFC49-B1C1-4500-8610-C492EF12EF21}" destId="{33F5E01B-E2B6-4DEB-B103-490CC9DC1CF9}" srcOrd="4" destOrd="0" presId="urn:microsoft.com/office/officeart/2005/8/layout/cycle3"/>
    <dgm:cxn modelId="{E3A77B8B-1EE8-4AF0-848C-B8AE7C6391F0}" type="presParOf" srcId="{9BABFC49-B1C1-4500-8610-C492EF12EF21}" destId="{EB536B46-6152-4D02-B5AD-8D2EFE3E3FA8}"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51A6E-0FAE-4CEC-A92D-C636F4C1C65A}">
      <dsp:nvSpPr>
        <dsp:cNvPr id="0" name=""/>
        <dsp:cNvSpPr/>
      </dsp:nvSpPr>
      <dsp:spPr>
        <a:xfrm>
          <a:off x="1374164" y="-32039"/>
          <a:ext cx="5379671" cy="5379671"/>
        </a:xfrm>
        <a:prstGeom prst="circularArrow">
          <a:avLst>
            <a:gd name="adj1" fmla="val 5544"/>
            <a:gd name="adj2" fmla="val 330680"/>
            <a:gd name="adj3" fmla="val 13767645"/>
            <a:gd name="adj4" fmla="val 1739100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076A4-8FBE-4AB7-81C4-C50F7E1CA24B}">
      <dsp:nvSpPr>
        <dsp:cNvPr id="0" name=""/>
        <dsp:cNvSpPr/>
      </dsp:nvSpPr>
      <dsp:spPr>
        <a:xfrm>
          <a:off x="2799953" y="2274"/>
          <a:ext cx="2528093" cy="1264046"/>
        </a:xfrm>
        <a:prstGeom prst="roundRect">
          <a:avLst/>
        </a:prstGeom>
        <a:solidFill>
          <a:schemeClr val="lt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GT" sz="2100" b="1" kern="1200" cap="none" spc="0" dirty="0" smtClean="0">
              <a:ln w="22225">
                <a:solidFill>
                  <a:schemeClr val="accent2"/>
                </a:solidFill>
                <a:prstDash val="solid"/>
              </a:ln>
              <a:solidFill>
                <a:schemeClr val="accent2">
                  <a:lumMod val="40000"/>
                  <a:lumOff val="60000"/>
                </a:schemeClr>
              </a:solidFill>
              <a:effectLst/>
            </a:rPr>
            <a:t>MANTENIMIENTO</a:t>
          </a:r>
          <a:endParaRPr lang="es-GT" sz="2100" b="1" kern="1200" cap="none" spc="0" dirty="0">
            <a:ln w="22225">
              <a:solidFill>
                <a:schemeClr val="accent2"/>
              </a:solidFill>
              <a:prstDash val="solid"/>
            </a:ln>
            <a:solidFill>
              <a:schemeClr val="accent2">
                <a:lumMod val="40000"/>
                <a:lumOff val="60000"/>
              </a:schemeClr>
            </a:solidFill>
            <a:effectLst/>
          </a:endParaRPr>
        </a:p>
      </dsp:txBody>
      <dsp:txXfrm>
        <a:off x="2861659" y="63980"/>
        <a:ext cx="2404681" cy="1140634"/>
      </dsp:txXfrm>
    </dsp:sp>
    <dsp:sp modelId="{696F31DF-7C35-4028-BE56-0A163EC2DD6F}">
      <dsp:nvSpPr>
        <dsp:cNvPr id="0" name=""/>
        <dsp:cNvSpPr/>
      </dsp:nvSpPr>
      <dsp:spPr>
        <a:xfrm>
          <a:off x="5003545" y="1522142"/>
          <a:ext cx="2528093" cy="1264046"/>
        </a:xfrm>
        <a:prstGeom prst="roundRect">
          <a:avLst/>
        </a:prstGeom>
        <a:solidFill>
          <a:schemeClr val="lt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GT" sz="2100" b="1" kern="1200" cap="none" spc="0" dirty="0" smtClean="0">
              <a:ln w="22225">
                <a:solidFill>
                  <a:schemeClr val="accent2"/>
                </a:solidFill>
                <a:prstDash val="solid"/>
              </a:ln>
              <a:solidFill>
                <a:schemeClr val="accent2">
                  <a:lumMod val="40000"/>
                  <a:lumOff val="60000"/>
                </a:schemeClr>
              </a:solidFill>
              <a:effectLst/>
            </a:rPr>
            <a:t>CORRECTIVO</a:t>
          </a:r>
          <a:endParaRPr lang="es-GT" sz="2100" b="1" kern="1200" cap="none" spc="0" dirty="0">
            <a:ln w="22225">
              <a:solidFill>
                <a:schemeClr val="accent2"/>
              </a:solidFill>
              <a:prstDash val="solid"/>
            </a:ln>
            <a:solidFill>
              <a:schemeClr val="accent2">
                <a:lumMod val="40000"/>
                <a:lumOff val="60000"/>
              </a:schemeClr>
            </a:solidFill>
            <a:effectLst/>
          </a:endParaRPr>
        </a:p>
      </dsp:txBody>
      <dsp:txXfrm>
        <a:off x="5065251" y="1583848"/>
        <a:ext cx="2404681" cy="1140634"/>
      </dsp:txXfrm>
    </dsp:sp>
    <dsp:sp modelId="{D8E16B39-B505-495F-9CFE-166643BD3C50}">
      <dsp:nvSpPr>
        <dsp:cNvPr id="0" name=""/>
        <dsp:cNvSpPr/>
      </dsp:nvSpPr>
      <dsp:spPr>
        <a:xfrm>
          <a:off x="4148393" y="4152345"/>
          <a:ext cx="2528093" cy="1264046"/>
        </a:xfrm>
        <a:prstGeom prst="roundRect">
          <a:avLst/>
        </a:prstGeom>
        <a:solidFill>
          <a:schemeClr val="lt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GT" sz="2100" b="1" kern="1200" cap="none" spc="0" dirty="0" smtClean="0">
              <a:ln w="22225">
                <a:solidFill>
                  <a:schemeClr val="accent2"/>
                </a:solidFill>
                <a:prstDash val="solid"/>
              </a:ln>
              <a:solidFill>
                <a:schemeClr val="accent2">
                  <a:lumMod val="40000"/>
                  <a:lumOff val="60000"/>
                </a:schemeClr>
              </a:solidFill>
              <a:effectLst/>
            </a:rPr>
            <a:t>INMEDIATO</a:t>
          </a:r>
          <a:endParaRPr lang="es-GT" sz="2100" b="1" kern="1200" cap="none" spc="0" dirty="0">
            <a:ln w="22225">
              <a:solidFill>
                <a:schemeClr val="accent2"/>
              </a:solidFill>
              <a:prstDash val="solid"/>
            </a:ln>
            <a:solidFill>
              <a:schemeClr val="accent2">
                <a:lumMod val="40000"/>
                <a:lumOff val="60000"/>
              </a:schemeClr>
            </a:solidFill>
            <a:effectLst/>
          </a:endParaRPr>
        </a:p>
      </dsp:txBody>
      <dsp:txXfrm>
        <a:off x="4210099" y="4214051"/>
        <a:ext cx="2404681" cy="1140634"/>
      </dsp:txXfrm>
    </dsp:sp>
    <dsp:sp modelId="{33F5E01B-E2B6-4DEB-B103-490CC9DC1CF9}">
      <dsp:nvSpPr>
        <dsp:cNvPr id="0" name=""/>
        <dsp:cNvSpPr/>
      </dsp:nvSpPr>
      <dsp:spPr>
        <a:xfrm>
          <a:off x="1451513" y="4152345"/>
          <a:ext cx="2528093" cy="1264046"/>
        </a:xfrm>
        <a:prstGeom prst="roundRect">
          <a:avLst/>
        </a:prstGeom>
        <a:solidFill>
          <a:schemeClr val="lt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GT" sz="2100" b="1" kern="1200" cap="none" spc="0" dirty="0" smtClean="0">
              <a:ln w="22225">
                <a:solidFill>
                  <a:schemeClr val="accent2"/>
                </a:solidFill>
                <a:prstDash val="solid"/>
              </a:ln>
              <a:solidFill>
                <a:schemeClr val="accent2">
                  <a:lumMod val="40000"/>
                  <a:lumOff val="60000"/>
                </a:schemeClr>
              </a:solidFill>
              <a:effectLst/>
            </a:rPr>
            <a:t>DIFERIDO</a:t>
          </a:r>
          <a:endParaRPr lang="es-GT" sz="2100" b="1" kern="1200" cap="none" spc="0" dirty="0">
            <a:ln w="22225">
              <a:solidFill>
                <a:schemeClr val="accent2"/>
              </a:solidFill>
              <a:prstDash val="solid"/>
            </a:ln>
            <a:solidFill>
              <a:schemeClr val="accent2">
                <a:lumMod val="40000"/>
                <a:lumOff val="60000"/>
              </a:schemeClr>
            </a:solidFill>
            <a:effectLst/>
          </a:endParaRPr>
        </a:p>
      </dsp:txBody>
      <dsp:txXfrm>
        <a:off x="1513219" y="4214051"/>
        <a:ext cx="2404681" cy="1140634"/>
      </dsp:txXfrm>
    </dsp:sp>
    <dsp:sp modelId="{EB536B46-6152-4D02-B5AD-8D2EFE3E3FA8}">
      <dsp:nvSpPr>
        <dsp:cNvPr id="0" name=""/>
        <dsp:cNvSpPr/>
      </dsp:nvSpPr>
      <dsp:spPr>
        <a:xfrm>
          <a:off x="618131" y="1587460"/>
          <a:ext cx="2528093" cy="1264046"/>
        </a:xfrm>
        <a:prstGeom prst="roundRect">
          <a:avLst/>
        </a:prstGeom>
        <a:solidFill>
          <a:schemeClr val="lt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GT" sz="2100" b="1" kern="1200" cap="none" spc="0" dirty="0" smtClean="0">
              <a:ln w="22225">
                <a:solidFill>
                  <a:schemeClr val="accent2"/>
                </a:solidFill>
                <a:prstDash val="solid"/>
              </a:ln>
              <a:solidFill>
                <a:schemeClr val="accent2">
                  <a:lumMod val="40000"/>
                  <a:lumOff val="60000"/>
                </a:schemeClr>
              </a:solidFill>
              <a:effectLst/>
            </a:rPr>
            <a:t>PROGRAMADO</a:t>
          </a:r>
          <a:endParaRPr lang="es-GT" sz="2100" b="1" kern="1200" cap="none" spc="0" dirty="0">
            <a:ln w="22225">
              <a:solidFill>
                <a:schemeClr val="accent2"/>
              </a:solidFill>
              <a:prstDash val="solid"/>
            </a:ln>
            <a:solidFill>
              <a:schemeClr val="accent2">
                <a:lumMod val="40000"/>
                <a:lumOff val="60000"/>
              </a:schemeClr>
            </a:solidFill>
            <a:effectLst/>
          </a:endParaRPr>
        </a:p>
      </dsp:txBody>
      <dsp:txXfrm>
        <a:off x="679837" y="1649166"/>
        <a:ext cx="2404681" cy="11406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1717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D8635C-34AA-4435-9277-597FC295063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407622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2601126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238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30667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2426492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2211100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971837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150032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215959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35086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D8635C-34AA-4435-9277-597FC295063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333261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D8635C-34AA-4435-9277-597FC2950637}"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3848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392657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265535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ED8635C-34AA-4435-9277-597FC2950637}" type="datetimeFigureOut">
              <a:rPr lang="es-GT" smtClean="0"/>
              <a:t>20/04/2017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1169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D8635C-34AA-4435-9277-597FC295063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5730FD5-204E-470A-AFB1-AEA125092AE5}" type="slidenum">
              <a:rPr lang="es-GT" smtClean="0"/>
              <a:t>‹Nº›</a:t>
            </a:fld>
            <a:endParaRPr lang="es-GT"/>
          </a:p>
        </p:txBody>
      </p:sp>
    </p:spTree>
    <p:extLst>
      <p:ext uri="{BB962C8B-B14F-4D97-AF65-F5344CB8AC3E}">
        <p14:creationId xmlns:p14="http://schemas.microsoft.com/office/powerpoint/2010/main" val="1627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D8635C-34AA-4435-9277-597FC2950637}" type="datetimeFigureOut">
              <a:rPr lang="es-GT" smtClean="0"/>
              <a:t>20/04/2017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730FD5-204E-470A-AFB1-AEA125092AE5}" type="slidenum">
              <a:rPr lang="es-GT" smtClean="0"/>
              <a:t>‹Nº›</a:t>
            </a:fld>
            <a:endParaRPr lang="es-GT"/>
          </a:p>
        </p:txBody>
      </p:sp>
    </p:spTree>
    <p:extLst>
      <p:ext uri="{BB962C8B-B14F-4D97-AF65-F5344CB8AC3E}">
        <p14:creationId xmlns:p14="http://schemas.microsoft.com/office/powerpoint/2010/main" val="3028148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emoria_principal" TargetMode="External"/><Relationship Id="rId7" Type="http://schemas.openxmlformats.org/officeDocument/2006/relationships/hyperlink" Target="https://es.wikipedia.org/wiki/Soporte_de_almacenamiento_de_datos" TargetMode="External"/><Relationship Id="rId2" Type="http://schemas.openxmlformats.org/officeDocument/2006/relationships/hyperlink" Target="https://es.wikipedia.org/wiki/Unidad_central_de_procesamiento" TargetMode="External"/><Relationship Id="rId1" Type="http://schemas.openxmlformats.org/officeDocument/2006/relationships/slideLayout" Target="../slideLayouts/slideLayout2.xml"/><Relationship Id="rId6" Type="http://schemas.openxmlformats.org/officeDocument/2006/relationships/hyperlink" Target="https://es.wikipedia.org/wiki/Perif%C3%A9rico_(inform%C3%A1tica)#Perif.C3.A9ricos_de_salida" TargetMode="External"/><Relationship Id="rId5" Type="http://schemas.openxmlformats.org/officeDocument/2006/relationships/hyperlink" Target="https://es.wikipedia.org/wiki/Perif%C3%A9rico_de_entrada" TargetMode="External"/><Relationship Id="rId4" Type="http://schemas.openxmlformats.org/officeDocument/2006/relationships/hyperlink" Target="https://es.wikipedia.org/wiki/Perif%C3%A9rico_(inform%C3%A1tic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Computadora_anal%C3%B3gica" TargetMode="External"/><Relationship Id="rId7" Type="http://schemas.openxmlformats.org/officeDocument/2006/relationships/hyperlink" Target="https://es.wikipedia.org/wiki/Circuito_integrado" TargetMode="External"/><Relationship Id="rId2" Type="http://schemas.openxmlformats.org/officeDocument/2006/relationships/hyperlink" Target="https://es.wikipedia.org/wiki/Segunda_Guerra_mundial" TargetMode="External"/><Relationship Id="rId1" Type="http://schemas.openxmlformats.org/officeDocument/2006/relationships/slideLayout" Target="../slideLayouts/slideLayout2.xml"/><Relationship Id="rId6" Type="http://schemas.openxmlformats.org/officeDocument/2006/relationships/hyperlink" Target="https://es.wikipedia.org/wiki/Computadora_personal" TargetMode="External"/><Relationship Id="rId5" Type="http://schemas.openxmlformats.org/officeDocument/2006/relationships/hyperlink" Target="https://es.wikipedia.org/wiki/ENIAC" TargetMode="External"/><Relationship Id="rId4" Type="http://schemas.openxmlformats.org/officeDocument/2006/relationships/hyperlink" Target="https://es.wikipedia.org/wiki/Sistema_digit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Mec%C3%A1nica" TargetMode="External"/><Relationship Id="rId7" Type="http://schemas.openxmlformats.org/officeDocument/2006/relationships/hyperlink" Target="https://es.wikipedia.org/wiki/Programaci%C3%B3n" TargetMode="External"/><Relationship Id="rId2" Type="http://schemas.openxmlformats.org/officeDocument/2006/relationships/hyperlink" Target="https://es.wikipedia.org/wiki/Electr%C3%B3nica" TargetMode="External"/><Relationship Id="rId1" Type="http://schemas.openxmlformats.org/officeDocument/2006/relationships/slideLayout" Target="../slideLayouts/slideLayout2.xml"/><Relationship Id="rId6" Type="http://schemas.openxmlformats.org/officeDocument/2006/relationships/hyperlink" Target="https://es.wikipedia.org/wiki/%C3%81lgebra" TargetMode="External"/><Relationship Id="rId5" Type="http://schemas.openxmlformats.org/officeDocument/2006/relationships/hyperlink" Target="https://es.wikipedia.org/wiki/L%C3%B3gica" TargetMode="External"/><Relationship Id="rId4" Type="http://schemas.openxmlformats.org/officeDocument/2006/relationships/hyperlink" Target="https://es.wikipedia.org/wiki/Semiconduc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s.wikipedia.org/wiki/Historia_de_la_computaci%C3%B3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9485" y="1317355"/>
            <a:ext cx="9815593" cy="340963"/>
          </a:xfrm>
        </p:spPr>
        <p:txBody>
          <a:bodyPr>
            <a:normAutofit fontScale="90000"/>
          </a:bodyPr>
          <a:lstStyle/>
          <a:p>
            <a:pPr algn="l"/>
            <a:r>
              <a:rPr lang="es-GT" sz="4000" dirty="0" smtClean="0"/>
              <a:t>Liceo Compu-Market</a:t>
            </a:r>
            <a:br>
              <a:rPr lang="es-GT" sz="4000" dirty="0" smtClean="0"/>
            </a:br>
            <a:r>
              <a:rPr lang="es-GT" sz="4000" dirty="0" smtClean="0"/>
              <a:t>Catedra: Programación</a:t>
            </a:r>
            <a:br>
              <a:rPr lang="es-GT" sz="4000" dirty="0" smtClean="0"/>
            </a:br>
            <a:r>
              <a:rPr lang="es-GT" sz="4000" dirty="0" smtClean="0"/>
              <a:t>Catedrático: Erick</a:t>
            </a:r>
            <a:endParaRPr lang="es-GT" sz="4000" dirty="0"/>
          </a:p>
        </p:txBody>
      </p:sp>
      <p:sp>
        <p:nvSpPr>
          <p:cNvPr id="3" name="Subtítulo 2"/>
          <p:cNvSpPr>
            <a:spLocks noGrp="1"/>
          </p:cNvSpPr>
          <p:nvPr>
            <p:ph type="subTitle" idx="1"/>
          </p:nvPr>
        </p:nvSpPr>
        <p:spPr>
          <a:xfrm>
            <a:off x="1785256" y="3631356"/>
            <a:ext cx="9971315" cy="2721428"/>
          </a:xfrm>
        </p:spPr>
        <p:txBody>
          <a:bodyPr>
            <a:normAutofit fontScale="85000" lnSpcReduction="20000"/>
          </a:bodyPr>
          <a:lstStyle/>
          <a:p>
            <a:r>
              <a:rPr lang="es-GT" dirty="0" smtClean="0"/>
              <a:t>Nombre:</a:t>
            </a:r>
          </a:p>
          <a:p>
            <a:r>
              <a:rPr lang="es-GT" dirty="0"/>
              <a:t>	</a:t>
            </a:r>
            <a:r>
              <a:rPr lang="es-GT" dirty="0" smtClean="0"/>
              <a:t>			Mario Armin Pérez Alfaro </a:t>
            </a:r>
          </a:p>
          <a:p>
            <a:r>
              <a:rPr lang="es-GT" dirty="0" smtClean="0"/>
              <a:t>Grado:</a:t>
            </a:r>
          </a:p>
          <a:p>
            <a:r>
              <a:rPr lang="es-GT" dirty="0"/>
              <a:t>	</a:t>
            </a:r>
            <a:r>
              <a:rPr lang="es-GT" dirty="0" smtClean="0"/>
              <a:t>				5to Bachillerato en computación con orientación Científica </a:t>
            </a:r>
          </a:p>
          <a:p>
            <a:r>
              <a:rPr lang="es-GT" dirty="0" smtClean="0"/>
              <a:t>			Jornada Matutina</a:t>
            </a:r>
          </a:p>
          <a:p>
            <a:r>
              <a:rPr lang="es-GT" dirty="0" smtClean="0"/>
              <a:t>No. DE CARNET:</a:t>
            </a:r>
          </a:p>
          <a:p>
            <a:r>
              <a:rPr lang="es-GT" dirty="0"/>
              <a:t>	</a:t>
            </a:r>
            <a:r>
              <a:rPr lang="es-GT" dirty="0" smtClean="0"/>
              <a:t>			 17-1617229</a:t>
            </a:r>
          </a:p>
          <a:p>
            <a:r>
              <a:rPr lang="es-GT" dirty="0"/>
              <a:t>20/04/2017</a:t>
            </a:r>
          </a:p>
          <a:p>
            <a:endParaRPr lang="es-GT" dirty="0"/>
          </a:p>
        </p:txBody>
      </p:sp>
      <p:sp>
        <p:nvSpPr>
          <p:cNvPr id="4" name="CuadroTexto 3"/>
          <p:cNvSpPr txBox="1"/>
          <p:nvPr/>
        </p:nvSpPr>
        <p:spPr>
          <a:xfrm>
            <a:off x="2873829" y="2460171"/>
            <a:ext cx="5769428" cy="369332"/>
          </a:xfrm>
          <a:prstGeom prst="rect">
            <a:avLst/>
          </a:prstGeom>
          <a:noFill/>
        </p:spPr>
        <p:txBody>
          <a:bodyPr wrap="square" rtlCol="0">
            <a:spAutoFit/>
          </a:bodyPr>
          <a:lstStyle/>
          <a:p>
            <a:r>
              <a:rPr lang="es-GT" dirty="0" smtClean="0"/>
              <a:t>Historia  de La Computación y Programación</a:t>
            </a:r>
            <a:endParaRPr lang="es-GT" dirty="0"/>
          </a:p>
        </p:txBody>
      </p:sp>
    </p:spTree>
    <p:extLst>
      <p:ext uri="{BB962C8B-B14F-4D97-AF65-F5344CB8AC3E}">
        <p14:creationId xmlns:p14="http://schemas.microsoft.com/office/powerpoint/2010/main" val="2764723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587830" y="500744"/>
            <a:ext cx="10820400" cy="6357256"/>
          </a:xfrm>
        </p:spPr>
        <p:txBody>
          <a:bodyPr>
            <a:normAutofit/>
          </a:bodyPr>
          <a:lstStyle/>
          <a:p>
            <a:r>
              <a:rPr lang="es-GT" dirty="0"/>
              <a:t>1971: </a:t>
            </a:r>
            <a:r>
              <a:rPr lang="es-GT" dirty="0" err="1"/>
              <a:t>Nicolette</a:t>
            </a:r>
            <a:r>
              <a:rPr lang="es-GT" dirty="0"/>
              <a:t> Instruments Corp. lanza al mercado la </a:t>
            </a:r>
            <a:r>
              <a:rPr lang="es-GT" dirty="0" err="1"/>
              <a:t>Nicolette</a:t>
            </a:r>
            <a:r>
              <a:rPr lang="es-GT" dirty="0"/>
              <a:t> 1080, una computadora de uso científico basada en registros de 20 bits, cuya versatilidad para el cálculo de la Transformada Rápida de Fourier le brinda gran aceptación en el campo de la Resonancia magnética nuclear</a:t>
            </a:r>
            <a:r>
              <a:rPr lang="es-GT" dirty="0" smtClean="0"/>
              <a:t>.</a:t>
            </a:r>
          </a:p>
          <a:p>
            <a:r>
              <a:rPr lang="es-GT" dirty="0"/>
              <a:t>1971: Intel presenta el primer procesador comercial y a la vez el primer chip Microprocesador, el Intel 4004.</a:t>
            </a:r>
          </a:p>
          <a:p>
            <a:r>
              <a:rPr lang="es-GT" dirty="0"/>
              <a:t>1975: Paul </a:t>
            </a:r>
            <a:r>
              <a:rPr lang="es-GT" dirty="0" err="1"/>
              <a:t>Alen</a:t>
            </a:r>
            <a:r>
              <a:rPr lang="es-GT" dirty="0"/>
              <a:t> y Bill Gates fundan Microsoft.</a:t>
            </a:r>
          </a:p>
          <a:p>
            <a:r>
              <a:rPr lang="es-GT" dirty="0"/>
              <a:t>1976: Steve Jobs, Steve </a:t>
            </a:r>
            <a:r>
              <a:rPr lang="es-GT" dirty="0" err="1"/>
              <a:t>Wozniak</a:t>
            </a:r>
            <a:r>
              <a:rPr lang="es-GT" dirty="0"/>
              <a:t>, Mike </a:t>
            </a:r>
            <a:r>
              <a:rPr lang="es-GT" dirty="0" err="1"/>
              <a:t>Markkula</a:t>
            </a:r>
            <a:r>
              <a:rPr lang="es-GT" dirty="0"/>
              <a:t> y otros amigos mas fundan Apple.</a:t>
            </a:r>
          </a:p>
          <a:p>
            <a:r>
              <a:rPr lang="es-GT" dirty="0"/>
              <a:t>1977: Apple presenta el primer computador personal que se vende a gran escala, el Apple II, desarrollado por Steve Jobs y Steve </a:t>
            </a:r>
            <a:r>
              <a:rPr lang="es-GT" dirty="0" err="1"/>
              <a:t>Wozniak</a:t>
            </a:r>
            <a:r>
              <a:rPr lang="es-GT" dirty="0"/>
              <a:t>.</a:t>
            </a:r>
          </a:p>
          <a:p>
            <a:r>
              <a:rPr lang="es-GT" dirty="0"/>
              <a:t>1981: se lanza al mercado el IBM PC, que se convertiría en un éxito comercial, marcaría una revolución en el campo de la computación personal y definiría nuevos estándares.</a:t>
            </a:r>
          </a:p>
        </p:txBody>
      </p:sp>
    </p:spTree>
    <p:extLst>
      <p:ext uri="{BB962C8B-B14F-4D97-AF65-F5344CB8AC3E}">
        <p14:creationId xmlns:p14="http://schemas.microsoft.com/office/powerpoint/2010/main" val="421813618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1886" y="478971"/>
            <a:ext cx="11386457" cy="6204857"/>
          </a:xfrm>
        </p:spPr>
        <p:txBody>
          <a:bodyPr>
            <a:normAutofit/>
          </a:bodyPr>
          <a:lstStyle/>
          <a:p>
            <a:r>
              <a:rPr lang="es-GT" dirty="0"/>
              <a:t>1982: Microsoft presenta su sistema operativo MS-DOS, por encargo de IBM.</a:t>
            </a:r>
          </a:p>
          <a:p>
            <a:r>
              <a:rPr lang="es-GT" dirty="0"/>
              <a:t>1983: ARPANET se separa de la red militar que la originó, pasando a un uso civil y convirtiéndose así en el origen de Internet.</a:t>
            </a:r>
          </a:p>
          <a:p>
            <a:r>
              <a:rPr lang="es-GT" dirty="0"/>
              <a:t>1983: Richard </a:t>
            </a:r>
            <a:r>
              <a:rPr lang="es-GT" dirty="0" err="1"/>
              <a:t>Stallman</a:t>
            </a:r>
            <a:r>
              <a:rPr lang="es-GT" dirty="0"/>
              <a:t> anuncia públicamente el proyecto GNU.</a:t>
            </a:r>
          </a:p>
          <a:p>
            <a:r>
              <a:rPr lang="es-GT" dirty="0"/>
              <a:t>1985: Microsoft presenta el sistema operativo Windows 1.0.</a:t>
            </a:r>
          </a:p>
          <a:p>
            <a:r>
              <a:rPr lang="es-GT" dirty="0"/>
              <a:t>1990: Tim </a:t>
            </a:r>
            <a:r>
              <a:rPr lang="es-GT" dirty="0" err="1"/>
              <a:t>Berners</a:t>
            </a:r>
            <a:r>
              <a:rPr lang="es-GT" dirty="0"/>
              <a:t>-Lee idea el hipertexto para crear el </a:t>
            </a:r>
            <a:r>
              <a:rPr lang="es-GT" dirty="0" err="1"/>
              <a:t>World</a:t>
            </a:r>
            <a:r>
              <a:rPr lang="es-GT" dirty="0"/>
              <a:t> Wide Web (</a:t>
            </a:r>
            <a:r>
              <a:rPr lang="es-GT" dirty="0" err="1"/>
              <a:t>www</a:t>
            </a:r>
            <a:r>
              <a:rPr lang="es-GT" dirty="0"/>
              <a:t>), una nueva manera de interactuar con Internet.</a:t>
            </a:r>
          </a:p>
          <a:p>
            <a:r>
              <a:rPr lang="es-GT" dirty="0"/>
              <a:t>1991: </a:t>
            </a:r>
            <a:r>
              <a:rPr lang="es-GT" dirty="0" err="1"/>
              <a:t>Linus</a:t>
            </a:r>
            <a:r>
              <a:rPr lang="es-GT" dirty="0"/>
              <a:t> </a:t>
            </a:r>
            <a:r>
              <a:rPr lang="es-GT" dirty="0" err="1"/>
              <a:t>Torvalds</a:t>
            </a:r>
            <a:r>
              <a:rPr lang="es-GT" dirty="0"/>
              <a:t> comenzó a desarrollar Linux, un sistema operativo compatible con Unix.</a:t>
            </a:r>
          </a:p>
          <a:p>
            <a:r>
              <a:rPr lang="es-GT" dirty="0"/>
              <a:t>2000: aparecen a comienzos del siglo XXI los ordenadores de bolsillo, primeras </a:t>
            </a:r>
            <a:r>
              <a:rPr lang="es-GT" dirty="0" err="1"/>
              <a:t>PDAs</a:t>
            </a:r>
            <a:endParaRPr lang="es-GT" dirty="0"/>
          </a:p>
          <a:p>
            <a:r>
              <a:rPr lang="es-GT" dirty="0"/>
              <a:t>2007: Presentación del primer iPhone, por la empresa Apple, un teléfono inteligente o </a:t>
            </a:r>
            <a:r>
              <a:rPr lang="es-GT" dirty="0" err="1"/>
              <a:t>smartphone</a:t>
            </a:r>
            <a:r>
              <a:rPr lang="es-GT" dirty="0"/>
              <a:t>.</a:t>
            </a:r>
          </a:p>
        </p:txBody>
      </p:sp>
    </p:spTree>
    <p:extLst>
      <p:ext uri="{BB962C8B-B14F-4D97-AF65-F5344CB8AC3E}">
        <p14:creationId xmlns:p14="http://schemas.microsoft.com/office/powerpoint/2010/main" val="39656693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943" y="3130604"/>
            <a:ext cx="11734800" cy="3727396"/>
          </a:xfrm>
        </p:spPr>
        <p:txBody>
          <a:bodyPr/>
          <a:lstStyle/>
          <a:p>
            <a:r>
              <a:rPr lang="es-GT" sz="6600" dirty="0" smtClean="0"/>
              <a:t>Historia de la programación </a:t>
            </a:r>
            <a:endParaRPr lang="es-GT" sz="6600" dirty="0"/>
          </a:p>
        </p:txBody>
      </p:sp>
    </p:spTree>
    <p:extLst>
      <p:ext uri="{BB962C8B-B14F-4D97-AF65-F5344CB8AC3E}">
        <p14:creationId xmlns:p14="http://schemas.microsoft.com/office/powerpoint/2010/main" val="33431074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738333" y="2264230"/>
            <a:ext cx="6379029" cy="2220685"/>
          </a:xfrm>
          <a:prstGeom prst="rect">
            <a:avLst/>
          </a:prstGeom>
        </p:spPr>
      </p:pic>
      <p:pic>
        <p:nvPicPr>
          <p:cNvPr id="5" name="Imagen 4"/>
          <p:cNvPicPr>
            <a:picLocks noChangeAspect="1"/>
          </p:cNvPicPr>
          <p:nvPr/>
        </p:nvPicPr>
        <p:blipFill>
          <a:blip r:embed="rId3"/>
          <a:stretch>
            <a:fillRect/>
          </a:stretch>
        </p:blipFill>
        <p:spPr>
          <a:xfrm>
            <a:off x="293914" y="211592"/>
            <a:ext cx="2226705" cy="1660751"/>
          </a:xfrm>
          <a:prstGeom prst="rect">
            <a:avLst/>
          </a:prstGeom>
        </p:spPr>
      </p:pic>
      <p:pic>
        <p:nvPicPr>
          <p:cNvPr id="6" name="Imagen 5"/>
          <p:cNvPicPr>
            <a:picLocks noChangeAspect="1"/>
          </p:cNvPicPr>
          <p:nvPr/>
        </p:nvPicPr>
        <p:blipFill>
          <a:blip r:embed="rId4"/>
          <a:stretch>
            <a:fillRect/>
          </a:stretch>
        </p:blipFill>
        <p:spPr>
          <a:xfrm>
            <a:off x="9303204" y="4833256"/>
            <a:ext cx="2381250" cy="1560739"/>
          </a:xfrm>
          <a:prstGeom prst="rect">
            <a:avLst/>
          </a:prstGeom>
        </p:spPr>
      </p:pic>
    </p:spTree>
    <p:extLst>
      <p:ext uri="{BB962C8B-B14F-4D97-AF65-F5344CB8AC3E}">
        <p14:creationId xmlns:p14="http://schemas.microsoft.com/office/powerpoint/2010/main" val="354938201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400" dirty="0"/>
              <a:t>Historia de la programación </a:t>
            </a:r>
            <a:endParaRPr lang="es-GT" dirty="0"/>
          </a:p>
        </p:txBody>
      </p:sp>
      <p:sp>
        <p:nvSpPr>
          <p:cNvPr id="3" name="Marcador de contenido 2"/>
          <p:cNvSpPr>
            <a:spLocks noGrp="1"/>
          </p:cNvSpPr>
          <p:nvPr>
            <p:ph idx="1"/>
          </p:nvPr>
        </p:nvSpPr>
        <p:spPr/>
        <p:txBody>
          <a:bodyPr>
            <a:normAutofit fontScale="62500" lnSpcReduction="20000"/>
          </a:bodyPr>
          <a:lstStyle/>
          <a:p>
            <a:pPr marL="0" indent="0">
              <a:buNone/>
            </a:pPr>
            <a:r>
              <a:rPr lang="es-GT" b="1" dirty="0" err="1"/>
              <a:t>ottfried</a:t>
            </a:r>
            <a:r>
              <a:rPr lang="es-GT" b="1" dirty="0"/>
              <a:t> </a:t>
            </a:r>
            <a:r>
              <a:rPr lang="es-GT" b="1" dirty="0" err="1"/>
              <a:t>Wilheml</a:t>
            </a:r>
            <a:r>
              <a:rPr lang="es-GT" b="1" dirty="0"/>
              <a:t> von Leibniz</a:t>
            </a:r>
            <a:r>
              <a:rPr lang="es-GT" dirty="0"/>
              <a:t> (1646-1716), quien aprendió matemáticas de forma autodidacta (método no aconsejable en programación) construyó una máquina similar a la de Pascal, aunque algo más compleja, podía dividir, multiplicar y resolver raíces cuadradas.</a:t>
            </a:r>
          </a:p>
          <a:p>
            <a:pPr marL="0" indent="0">
              <a:buNone/>
            </a:pPr>
            <a:r>
              <a:rPr lang="es-GT" dirty="0" smtClean="0"/>
              <a:t> Pero </a:t>
            </a:r>
            <a:r>
              <a:rPr lang="es-GT" dirty="0"/>
              <a:t>quien realmente influyó en el diseño de los primeros computadores fue </a:t>
            </a:r>
            <a:r>
              <a:rPr lang="es-GT" b="1" dirty="0"/>
              <a:t>Charles Babbage</a:t>
            </a:r>
            <a:r>
              <a:rPr lang="es-GT" dirty="0"/>
              <a:t> (1793-1871). Con la colaboración de la hija de Lord Byron, </a:t>
            </a:r>
            <a:r>
              <a:rPr lang="es-GT" b="1" dirty="0"/>
              <a:t>Lady Ada </a:t>
            </a:r>
            <a:r>
              <a:rPr lang="es-GT" b="1" dirty="0" err="1"/>
              <a:t>Countess</a:t>
            </a:r>
            <a:r>
              <a:rPr lang="es-GT" b="1" dirty="0"/>
              <a:t> of </a:t>
            </a:r>
            <a:r>
              <a:rPr lang="es-GT" b="1" dirty="0" err="1"/>
              <a:t>Lovelace</a:t>
            </a:r>
            <a:r>
              <a:rPr lang="es-GT" dirty="0"/>
              <a:t> (1815-1852), a la que debe su nombre el lenguaje ADA creado por el </a:t>
            </a:r>
            <a:r>
              <a:rPr lang="es-GT" dirty="0" err="1"/>
              <a:t>DoD</a:t>
            </a:r>
            <a:r>
              <a:rPr lang="es-GT" dirty="0"/>
              <a:t> (Departamento de defensa de Estados Unidos) en los años 70. Babbage diseñó y construyó la "máquina diferencial" para el cálculo de polinomios. Más tarde diseñó la "máquina </a:t>
            </a:r>
            <a:r>
              <a:rPr lang="es-GT" dirty="0" err="1"/>
              <a:t>analitica</a:t>
            </a:r>
            <a:r>
              <a:rPr lang="es-GT" dirty="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a:p>
            <a:pPr marL="0" indent="0">
              <a:buNone/>
            </a:pPr>
            <a:r>
              <a:rPr lang="es-GT" dirty="0"/>
              <a:t/>
            </a:r>
            <a:br>
              <a:rPr lang="es-GT" dirty="0"/>
            </a:br>
            <a:r>
              <a:rPr lang="es-GT" dirty="0"/>
              <a:t>Un hito importante en la historia de la informática fueron las tarjetas perforadas como medio para "alimentar" los computadores. Lady Ada </a:t>
            </a:r>
            <a:r>
              <a:rPr lang="es-GT" dirty="0" err="1"/>
              <a:t>Lovelace</a:t>
            </a:r>
            <a:r>
              <a:rPr lang="es-GT" dirty="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GT" b="1" dirty="0"/>
              <a:t>Herman </a:t>
            </a:r>
            <a:r>
              <a:rPr lang="es-GT" b="1" dirty="0" err="1"/>
              <a:t>Hollerit</a:t>
            </a:r>
            <a:r>
              <a:rPr lang="es-GT" dirty="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dirty="0" err="1"/>
              <a:t>Tabulating</a:t>
            </a:r>
            <a:r>
              <a:rPr lang="es-GT" dirty="0"/>
              <a:t> Machine </a:t>
            </a:r>
            <a:r>
              <a:rPr lang="es-GT" dirty="0" err="1"/>
              <a:t>Company</a:t>
            </a:r>
            <a:r>
              <a:rPr lang="es-GT" dirty="0"/>
              <a:t> y en 1924 tras alguna que otra fusión nació la Internacional </a:t>
            </a:r>
            <a:r>
              <a:rPr lang="es-GT" dirty="0" err="1"/>
              <a:t>Bussines</a:t>
            </a:r>
            <a:r>
              <a:rPr lang="es-GT" dirty="0"/>
              <a:t> Machines, IBM. ¿ Os suena ?</a:t>
            </a:r>
            <a:endParaRPr lang="es-GT" dirty="0"/>
          </a:p>
        </p:txBody>
      </p:sp>
    </p:spTree>
    <p:extLst>
      <p:ext uri="{BB962C8B-B14F-4D97-AF65-F5344CB8AC3E}">
        <p14:creationId xmlns:p14="http://schemas.microsoft.com/office/powerpoint/2010/main" val="3235997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3637" y="114069"/>
            <a:ext cx="6560601" cy="5775288"/>
          </a:xfrm>
        </p:spPr>
        <p:txBody>
          <a:bodyPr/>
          <a:lstStyle/>
          <a:p>
            <a:r>
              <a:rPr lang="es-GT" sz="5400" dirty="0" smtClean="0"/>
              <a:t>U</a:t>
            </a:r>
            <a:r>
              <a:rPr lang="es-GT" sz="2000" dirty="0" smtClean="0"/>
              <a:t>n hito </a:t>
            </a:r>
            <a:r>
              <a:rPr lang="es-GT" sz="2000" dirty="0"/>
              <a:t>importante en la historia de la informática fueron las tarjetas perforadas como medio para "alimentar" los computadores. Lady Ada </a:t>
            </a:r>
            <a:r>
              <a:rPr lang="es-GT" sz="2000" dirty="0" err="1"/>
              <a:t>Lovelace</a:t>
            </a:r>
            <a:r>
              <a:rPr lang="es-GT" sz="2000" dirty="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GT" sz="2000" b="1" dirty="0"/>
              <a:t>Herman </a:t>
            </a:r>
            <a:r>
              <a:rPr lang="es-GT" sz="2000" b="1" dirty="0" err="1"/>
              <a:t>Hollerit</a:t>
            </a:r>
            <a:r>
              <a:rPr lang="es-GT" sz="2000" dirty="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sz="2000" dirty="0" err="1"/>
              <a:t>Tabulating</a:t>
            </a:r>
            <a:r>
              <a:rPr lang="es-GT" sz="2000" dirty="0"/>
              <a:t> Machine </a:t>
            </a:r>
            <a:r>
              <a:rPr lang="es-GT" sz="2000" dirty="0" err="1"/>
              <a:t>Company</a:t>
            </a:r>
            <a:r>
              <a:rPr lang="es-GT" sz="2000" dirty="0"/>
              <a:t> y en 1924 tras alguna que otra fusión nació la Internacional </a:t>
            </a:r>
            <a:r>
              <a:rPr lang="es-GT" sz="2000" dirty="0" err="1"/>
              <a:t>Bussines</a:t>
            </a:r>
            <a:r>
              <a:rPr lang="es-GT" sz="2000" dirty="0"/>
              <a:t> Machines, IBM. ¿ Os suena ?</a:t>
            </a:r>
            <a:endParaRPr lang="es-GT" sz="2000" dirty="0"/>
          </a:p>
        </p:txBody>
      </p:sp>
      <p:pic>
        <p:nvPicPr>
          <p:cNvPr id="4" name="Marcador de contenido 3"/>
          <p:cNvPicPr>
            <a:picLocks noGrp="1" noChangeAspect="1"/>
          </p:cNvPicPr>
          <p:nvPr>
            <p:ph idx="1"/>
          </p:nvPr>
        </p:nvPicPr>
        <p:blipFill>
          <a:blip r:embed="rId2"/>
          <a:stretch>
            <a:fillRect/>
          </a:stretch>
        </p:blipFill>
        <p:spPr>
          <a:xfrm>
            <a:off x="7941174" y="2016625"/>
            <a:ext cx="3723373" cy="3202101"/>
          </a:xfrm>
          <a:prstGeom prst="rect">
            <a:avLst/>
          </a:prstGeom>
        </p:spPr>
      </p:pic>
    </p:spTree>
    <p:extLst>
      <p:ext uri="{BB962C8B-B14F-4D97-AF65-F5344CB8AC3E}">
        <p14:creationId xmlns:p14="http://schemas.microsoft.com/office/powerpoint/2010/main" val="123763964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58" y="452718"/>
            <a:ext cx="11236271" cy="2507458"/>
          </a:xfrm>
        </p:spPr>
        <p:txBody>
          <a:bodyPr/>
          <a:lstStyle/>
          <a:p>
            <a:r>
              <a:rPr lang="es-GT" sz="4400" dirty="0"/>
              <a:t>L</a:t>
            </a:r>
            <a:r>
              <a:rPr lang="es-GT" sz="1400" dirty="0"/>
              <a:t>as computadoras de hoy en día se sustentan en la </a:t>
            </a:r>
            <a:r>
              <a:rPr lang="es-GT" sz="1400" b="1" dirty="0"/>
              <a:t>lógica matemática</a:t>
            </a:r>
            <a:r>
              <a:rPr lang="es-GT" sz="1400" dirty="0"/>
              <a:t> basada en un </a:t>
            </a:r>
            <a:r>
              <a:rPr lang="es-GT" sz="1400" b="1" dirty="0"/>
              <a:t>sistema binario</a:t>
            </a:r>
            <a:r>
              <a:rPr lang="es-GT" sz="1400" dirty="0"/>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GT" sz="1400" b="1" dirty="0"/>
              <a:t>Alan </a:t>
            </a:r>
            <a:r>
              <a:rPr lang="es-GT" sz="1400" b="1" dirty="0" err="1"/>
              <a:t>Mathison</a:t>
            </a:r>
            <a:r>
              <a:rPr lang="es-GT" sz="1400" b="1" dirty="0"/>
              <a:t> </a:t>
            </a:r>
            <a:r>
              <a:rPr lang="es-GT" sz="1400" b="1" dirty="0" err="1"/>
              <a:t>Turing</a:t>
            </a:r>
            <a:r>
              <a:rPr lang="es-GT" sz="1400" dirty="0"/>
              <a:t> (1912-1954) diseñó una calculadora universal para resolver cualquier problema, la "máquina de </a:t>
            </a:r>
            <a:r>
              <a:rPr lang="es-GT" sz="1400" dirty="0" err="1"/>
              <a:t>Turing</a:t>
            </a:r>
            <a:r>
              <a:rPr lang="es-GT" sz="1400" dirty="0"/>
              <a:t>". Tuvo mucha influencia en el desarrollo de la lógica matemática. En 1937 hizo una de sus primeras contribuciones a la lógica matemática y en 1943 plasmó sus ideas en una computadora que utilizaba tubos de vacío. </a:t>
            </a:r>
            <a:r>
              <a:rPr lang="es-GT" sz="1400" b="1" dirty="0"/>
              <a:t>George Boole</a:t>
            </a:r>
            <a:r>
              <a:rPr lang="es-GT" sz="1400" dirty="0"/>
              <a:t> (1815-1864) también contribuyó al algebra binaria y a los sistemas de circuitos de computadora, de hecho, en su honor fue bautizada el álgebra booleana.</a:t>
            </a:r>
            <a:endParaRPr lang="es-GT" sz="1400" dirty="0"/>
          </a:p>
        </p:txBody>
      </p:sp>
      <p:pic>
        <p:nvPicPr>
          <p:cNvPr id="4" name="Marcador de contenido 3"/>
          <p:cNvPicPr>
            <a:picLocks noGrp="1" noChangeAspect="1"/>
          </p:cNvPicPr>
          <p:nvPr>
            <p:ph idx="1"/>
          </p:nvPr>
        </p:nvPicPr>
        <p:blipFill>
          <a:blip r:embed="rId2"/>
          <a:stretch>
            <a:fillRect/>
          </a:stretch>
        </p:blipFill>
        <p:spPr>
          <a:xfrm>
            <a:off x="1272417" y="3378631"/>
            <a:ext cx="8927023" cy="2867186"/>
          </a:xfrm>
          <a:prstGeom prst="rect">
            <a:avLst/>
          </a:prstGeom>
        </p:spPr>
      </p:pic>
    </p:spTree>
    <p:extLst>
      <p:ext uri="{BB962C8B-B14F-4D97-AF65-F5344CB8AC3E}">
        <p14:creationId xmlns:p14="http://schemas.microsoft.com/office/powerpoint/2010/main" val="2588774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488" y="2157530"/>
            <a:ext cx="12192000" cy="2662441"/>
          </a:xfrm>
        </p:spPr>
        <p:txBody>
          <a:bodyPr/>
          <a:lstStyle/>
          <a:p>
            <a:pPr algn="ctr"/>
            <a:r>
              <a:rPr lang="es-GT" sz="7200" dirty="0" smtClean="0"/>
              <a:t>MANTENIMIENTO PREVENTIVO</a:t>
            </a:r>
            <a:endParaRPr lang="es-GT" sz="7200" dirty="0"/>
          </a:p>
        </p:txBody>
      </p:sp>
    </p:spTree>
    <p:extLst>
      <p:ext uri="{BB962C8B-B14F-4D97-AF65-F5344CB8AC3E}">
        <p14:creationId xmlns:p14="http://schemas.microsoft.com/office/powerpoint/2010/main" val="347383820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400" dirty="0"/>
              <a:t>MANTENIMIENTO PREVENTIVO</a:t>
            </a:r>
            <a:endParaRPr lang="es-GT" dirty="0"/>
          </a:p>
        </p:txBody>
      </p:sp>
      <p:pic>
        <p:nvPicPr>
          <p:cNvPr id="4" name="Marcador de contenido 3"/>
          <p:cNvPicPr>
            <a:picLocks noGrp="1" noChangeAspect="1"/>
          </p:cNvPicPr>
          <p:nvPr>
            <p:ph idx="1"/>
          </p:nvPr>
        </p:nvPicPr>
        <p:blipFill>
          <a:blip r:embed="rId2"/>
          <a:stretch>
            <a:fillRect/>
          </a:stretch>
        </p:blipFill>
        <p:spPr>
          <a:xfrm>
            <a:off x="8273710" y="1556692"/>
            <a:ext cx="3554247" cy="2368017"/>
          </a:xfrm>
          <a:prstGeom prst="rect">
            <a:avLst/>
          </a:prstGeom>
        </p:spPr>
      </p:pic>
      <p:sp>
        <p:nvSpPr>
          <p:cNvPr id="5" name="CuadroTexto 4"/>
          <p:cNvSpPr txBox="1"/>
          <p:nvPr/>
        </p:nvSpPr>
        <p:spPr>
          <a:xfrm>
            <a:off x="646111" y="1152983"/>
            <a:ext cx="6757261" cy="5078313"/>
          </a:xfrm>
          <a:prstGeom prst="rect">
            <a:avLst/>
          </a:prstGeom>
          <a:noFill/>
        </p:spPr>
        <p:txBody>
          <a:bodyPr wrap="square" rtlCol="0">
            <a:spAutoFit/>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smtClean="0"/>
          </a:p>
          <a:p>
            <a:r>
              <a:rPr lang="es-GT"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smtClean="0"/>
          </a:p>
        </p:txBody>
      </p:sp>
      <p:sp>
        <p:nvSpPr>
          <p:cNvPr id="6" name="CuadroTexto 5"/>
          <p:cNvSpPr txBox="1"/>
          <p:nvPr/>
        </p:nvSpPr>
        <p:spPr>
          <a:xfrm>
            <a:off x="8059119" y="4417017"/>
            <a:ext cx="3611105" cy="2585323"/>
          </a:xfrm>
          <a:prstGeom prst="rect">
            <a:avLst/>
          </a:prstGeom>
          <a:noFill/>
        </p:spPr>
        <p:txBody>
          <a:bodyPr wrap="square" rtlCol="0">
            <a:spAutoFit/>
          </a:bodyPr>
          <a:lstStyle/>
          <a:p>
            <a:r>
              <a:rPr lang="es-GT" sz="1600"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sz="1600" dirty="0"/>
          </a:p>
        </p:txBody>
      </p:sp>
    </p:spTree>
    <p:extLst>
      <p:ext uri="{BB962C8B-B14F-4D97-AF65-F5344CB8AC3E}">
        <p14:creationId xmlns:p14="http://schemas.microsoft.com/office/powerpoint/2010/main" val="3784699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GT" dirty="0" smtClean="0"/>
          </a:p>
          <a:p>
            <a:endParaRPr lang="es-GT" dirty="0"/>
          </a:p>
        </p:txBody>
      </p:sp>
      <p:sp>
        <p:nvSpPr>
          <p:cNvPr id="4" name="AutoShape 2" descr="{\displaystyle Mantenimiento\left\{{\begin{array}{l}De\;conservaci{\acute {o}}n\left\{{\begin{array}{l}Correctivo\left\{{\begin{array}{l}Inmediato\\Diferido\end{array}}\right.\\\\{\underline {Preventivo}}\left\{{\begin{array}{l}Programado\\Predictivo\\De\;oportunidad\end{array}}\right.\end{array}}\right.\\\\De\;actualizaci{\acute {o}}n\end{array}}\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graphicFrame>
        <p:nvGraphicFramePr>
          <p:cNvPr id="8" name="Diagrama 7"/>
          <p:cNvGraphicFramePr/>
          <p:nvPr>
            <p:extLst>
              <p:ext uri="{D42A27DB-BD31-4B8C-83A1-F6EECF244321}">
                <p14:modId xmlns:p14="http://schemas.microsoft.com/office/powerpoint/2010/main" val="177192876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p:cNvPicPr>
            <a:picLocks noChangeAspect="1"/>
          </p:cNvPicPr>
          <p:nvPr/>
        </p:nvPicPr>
        <p:blipFill>
          <a:blip r:embed="rId7"/>
          <a:stretch>
            <a:fillRect/>
          </a:stretch>
        </p:blipFill>
        <p:spPr>
          <a:xfrm>
            <a:off x="460375" y="414618"/>
            <a:ext cx="2790825" cy="1638300"/>
          </a:xfrm>
          <a:prstGeom prst="rect">
            <a:avLst/>
          </a:prstGeom>
        </p:spPr>
      </p:pic>
      <p:pic>
        <p:nvPicPr>
          <p:cNvPr id="10" name="Imagen 9"/>
          <p:cNvPicPr>
            <a:picLocks noChangeAspect="1"/>
          </p:cNvPicPr>
          <p:nvPr/>
        </p:nvPicPr>
        <p:blipFill>
          <a:blip r:embed="rId8"/>
          <a:stretch>
            <a:fillRect/>
          </a:stretch>
        </p:blipFill>
        <p:spPr>
          <a:xfrm>
            <a:off x="9383102" y="4821691"/>
            <a:ext cx="2619375" cy="1743075"/>
          </a:xfrm>
          <a:prstGeom prst="rect">
            <a:avLst/>
          </a:prstGeom>
        </p:spPr>
      </p:pic>
      <p:pic>
        <p:nvPicPr>
          <p:cNvPr id="11" name="Imagen 10"/>
          <p:cNvPicPr>
            <a:picLocks noChangeAspect="1"/>
          </p:cNvPicPr>
          <p:nvPr/>
        </p:nvPicPr>
        <p:blipFill>
          <a:blip r:embed="rId9"/>
          <a:stretch>
            <a:fillRect/>
          </a:stretch>
        </p:blipFill>
        <p:spPr>
          <a:xfrm>
            <a:off x="307975" y="4309381"/>
            <a:ext cx="2324100" cy="1971675"/>
          </a:xfrm>
          <a:prstGeom prst="rect">
            <a:avLst/>
          </a:prstGeom>
        </p:spPr>
      </p:pic>
      <p:pic>
        <p:nvPicPr>
          <p:cNvPr id="12" name="Imagen 11"/>
          <p:cNvPicPr>
            <a:picLocks noChangeAspect="1"/>
          </p:cNvPicPr>
          <p:nvPr/>
        </p:nvPicPr>
        <p:blipFill>
          <a:blip r:embed="rId9"/>
          <a:stretch>
            <a:fillRect/>
          </a:stretch>
        </p:blipFill>
        <p:spPr>
          <a:xfrm>
            <a:off x="9678377" y="1233768"/>
            <a:ext cx="2324100" cy="1971675"/>
          </a:xfrm>
          <a:prstGeom prst="rect">
            <a:avLst/>
          </a:prstGeom>
        </p:spPr>
      </p:pic>
    </p:spTree>
    <p:extLst>
      <p:ext uri="{BB962C8B-B14F-4D97-AF65-F5344CB8AC3E}">
        <p14:creationId xmlns:p14="http://schemas.microsoft.com/office/powerpoint/2010/main" val="21987665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114825"/>
          </a:xfrm>
        </p:spPr>
        <p:txBody>
          <a:bodyPr/>
          <a:lstStyle/>
          <a:p>
            <a:pPr algn="ctr"/>
            <a:r>
              <a:rPr lang="es-GT" sz="6000" dirty="0" smtClean="0"/>
              <a:t>INTRODUCCION</a:t>
            </a:r>
            <a:endParaRPr lang="es-GT" sz="6000" dirty="0"/>
          </a:p>
        </p:txBody>
      </p:sp>
      <p:sp>
        <p:nvSpPr>
          <p:cNvPr id="3" name="Marcador de contenido 2"/>
          <p:cNvSpPr>
            <a:spLocks noGrp="1"/>
          </p:cNvSpPr>
          <p:nvPr>
            <p:ph idx="1"/>
          </p:nvPr>
        </p:nvSpPr>
        <p:spPr/>
        <p:txBody>
          <a:bodyPr>
            <a:normAutofit lnSpcReduction="10000"/>
          </a:bodyPr>
          <a:lstStyle/>
          <a:p>
            <a:pPr algn="just"/>
            <a:r>
              <a:rPr lang="es-GT" sz="3600" dirty="0">
                <a:solidFill>
                  <a:srgbClr val="333333"/>
                </a:solidFill>
                <a:latin typeface="Helvetica Neue"/>
              </a:rPr>
              <a:t>La historia de la computadora es muy interesante ya que muestra cómo el hombre logra producir las primeras herramientas para registrar los acontecimientos diarios desde el inicio de la civilización, cuando grupos empezaron a formar naciones y el comercio era ya medio de vida</a:t>
            </a:r>
            <a:r>
              <a:rPr lang="es-GT" dirty="0">
                <a:solidFill>
                  <a:srgbClr val="333333"/>
                </a:solidFill>
                <a:latin typeface="Helvetica Neue"/>
              </a:rPr>
              <a:t>.</a:t>
            </a:r>
            <a:endParaRPr lang="es-GT" dirty="0"/>
          </a:p>
        </p:txBody>
      </p:sp>
    </p:spTree>
    <p:extLst>
      <p:ext uri="{BB962C8B-B14F-4D97-AF65-F5344CB8AC3E}">
        <p14:creationId xmlns:p14="http://schemas.microsoft.com/office/powerpoint/2010/main" val="271971602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222902126"/>
              </p:ext>
            </p:extLst>
          </p:nvPr>
        </p:nvGraphicFramePr>
        <p:xfrm>
          <a:off x="892629" y="210897"/>
          <a:ext cx="10232572" cy="6203964"/>
        </p:xfrm>
        <a:graphic>
          <a:graphicData uri="http://schemas.openxmlformats.org/drawingml/2006/table">
            <a:tbl>
              <a:tblPr firstRow="1" bandRow="1">
                <a:tableStyleId>{EB9631B5-78F2-41C9-869B-9F39066F8104}</a:tableStyleId>
              </a:tblPr>
              <a:tblGrid>
                <a:gridCol w="2461513"/>
                <a:gridCol w="7771059"/>
              </a:tblGrid>
              <a:tr h="594645">
                <a:tc>
                  <a:txBody>
                    <a:bodyPr/>
                    <a:lstStyle/>
                    <a:p>
                      <a:pPr algn="ctr"/>
                      <a:r>
                        <a:rPr lang="es-GT" sz="2000" dirty="0" smtClean="0"/>
                        <a:t>TIPOS</a:t>
                      </a:r>
                      <a:r>
                        <a:rPr lang="es-GT" sz="2000" baseline="0" dirty="0" smtClean="0"/>
                        <a:t> DE MANTENIMIENTOS</a:t>
                      </a:r>
                      <a:endParaRPr lang="es-GT"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GT" sz="3200" dirty="0" smtClean="0"/>
                        <a:t>DESCRIPCION</a:t>
                      </a:r>
                      <a:endParaRPr lang="es-GT"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2405">
                <a:tc>
                  <a:txBody>
                    <a:bodyPr/>
                    <a:lstStyle/>
                    <a:p>
                      <a:pPr algn="ctr"/>
                      <a:endParaRPr lang="es-GT" sz="1800" b="0" i="0" kern="1200" dirty="0" smtClean="0">
                        <a:solidFill>
                          <a:schemeClr val="dk1"/>
                        </a:solidFill>
                        <a:effectLst/>
                        <a:latin typeface="+mn-lt"/>
                        <a:ea typeface="+mn-ea"/>
                        <a:cs typeface="+mn-cs"/>
                      </a:endParaRPr>
                    </a:p>
                    <a:p>
                      <a:pPr algn="ctr"/>
                      <a:r>
                        <a:rPr lang="es-GT" sz="1800" b="0" i="0" kern="1200" dirty="0" smtClean="0">
                          <a:solidFill>
                            <a:schemeClr val="dk1"/>
                          </a:solidFill>
                          <a:effectLst/>
                          <a:latin typeface="+mn-lt"/>
                          <a:ea typeface="+mn-ea"/>
                          <a:cs typeface="+mn-cs"/>
                        </a:rPr>
                        <a:t>Mantenimiento Correctivo:</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600" b="0" i="0" kern="1200" dirty="0" smtClean="0">
                          <a:solidFill>
                            <a:schemeClr val="dk1"/>
                          </a:solidFill>
                          <a:effectLst/>
                          <a:latin typeface="+mn-lt"/>
                          <a:ea typeface="+mn-ea"/>
                          <a:cs typeface="+mn-cs"/>
                        </a:rPr>
                        <a:t> Es el conjunto de tareas destinadas a corregir los defectos que se van presentando en los distintos equipos y que son comunicados al departamento de mantenimiento por los usuarios de los mismos.</a:t>
                      </a:r>
                    </a:p>
                    <a:p>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6539">
                <a:tc>
                  <a:txBody>
                    <a:bodyPr/>
                    <a:lstStyle/>
                    <a:p>
                      <a:endParaRPr lang="es-GT" dirty="0" smtClean="0"/>
                    </a:p>
                    <a:p>
                      <a:r>
                        <a:rPr lang="es-GT" sz="1800" b="0" i="0" kern="1200" dirty="0" smtClean="0">
                          <a:solidFill>
                            <a:schemeClr val="dk1"/>
                          </a:solidFill>
                          <a:effectLst/>
                          <a:latin typeface="+mn-lt"/>
                          <a:ea typeface="+mn-ea"/>
                          <a:cs typeface="+mn-cs"/>
                        </a:rPr>
                        <a:t>Mantenimiento Preventivo</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GT" sz="1800" b="0" i="0" kern="1200" dirty="0" smtClean="0">
                          <a:solidFill>
                            <a:schemeClr val="dk1"/>
                          </a:solidFill>
                          <a:effectLst/>
                          <a:latin typeface="+mn-lt"/>
                          <a:ea typeface="+mn-ea"/>
                          <a:cs typeface="+mn-cs"/>
                        </a:rPr>
                        <a:t>Es el mantenimiento que tiene por misión mantener un nivel de servicio determinado en los equipos, programando las </a:t>
                      </a:r>
                      <a:r>
                        <a:rPr lang="es-GT" sz="1800" b="0" i="0" kern="1200" dirty="0" err="1" smtClean="0">
                          <a:solidFill>
                            <a:schemeClr val="dk1"/>
                          </a:solidFill>
                          <a:effectLst/>
                          <a:latin typeface="+mn-lt"/>
                          <a:ea typeface="+mn-ea"/>
                          <a:cs typeface="+mn-cs"/>
                        </a:rPr>
                        <a:t>intervencions</a:t>
                      </a:r>
                      <a:r>
                        <a:rPr lang="es-GT" sz="1800" b="0" i="0" kern="1200" dirty="0" smtClean="0">
                          <a:solidFill>
                            <a:schemeClr val="dk1"/>
                          </a:solidFill>
                          <a:effectLst/>
                          <a:latin typeface="+mn-lt"/>
                          <a:ea typeface="+mn-ea"/>
                          <a:cs typeface="+mn-cs"/>
                        </a:rPr>
                        <a:t> de sus puntos vulnerables en el momento más oportuno. Suele tener un carácter sistemático, es decir, se interviene aunque el equipo no haya dado ningún síntoma de tener un problema</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0924">
                <a:tc>
                  <a:txBody>
                    <a:bodyPr/>
                    <a:lstStyle/>
                    <a:p>
                      <a:r>
                        <a:rPr lang="es-GT" sz="1800" b="0" i="0" kern="1200" dirty="0" smtClean="0">
                          <a:solidFill>
                            <a:schemeClr val="dk1"/>
                          </a:solidFill>
                          <a:effectLst/>
                          <a:latin typeface="+mn-lt"/>
                          <a:ea typeface="+mn-ea"/>
                          <a:cs typeface="+mn-cs"/>
                        </a:rPr>
                        <a:t>Mantenimiento Predictivo </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GT" sz="1800" b="0" i="0" kern="1200" dirty="0" smtClean="0">
                          <a:solidFill>
                            <a:schemeClr val="dk1"/>
                          </a:solidFill>
                          <a:effectLst/>
                          <a:latin typeface="+mn-lt"/>
                          <a:ea typeface="+mn-ea"/>
                          <a:cs typeface="+mn-cs"/>
                        </a:rPr>
                        <a:t> Es el que persigue conocer e informar permanentemente del estado y operatividad de las instalaciones mediante el conocimiento de los valores de determinadas variables, </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92742">
                <a:tc>
                  <a:txBody>
                    <a:bodyPr/>
                    <a:lstStyle/>
                    <a:p>
                      <a:r>
                        <a:rPr lang="es-GT" sz="1800" b="0" i="0" kern="1200" dirty="0" smtClean="0">
                          <a:solidFill>
                            <a:schemeClr val="dk1"/>
                          </a:solidFill>
                          <a:effectLst/>
                          <a:latin typeface="+mn-lt"/>
                          <a:ea typeface="+mn-ea"/>
                          <a:cs typeface="+mn-cs"/>
                        </a:rPr>
                        <a:t>Mantenimiento Cero Horas </a:t>
                      </a:r>
                      <a:endParaRPr lang="es-G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GT" dirty="0" smtClean="0"/>
                    </a:p>
                    <a:p>
                      <a:r>
                        <a:rPr lang="es-GT" sz="1800" b="0" i="0" kern="1200" dirty="0" smtClean="0">
                          <a:solidFill>
                            <a:schemeClr val="dk1"/>
                          </a:solidFill>
                          <a:effectLst/>
                          <a:latin typeface="+mn-lt"/>
                          <a:ea typeface="+mn-ea"/>
                          <a:cs typeface="+mn-cs"/>
                        </a:rPr>
                        <a:t>Es el conjunto de tareas cuyo objetivo es revisar los equipos a intervalos programados bien antes de que aparezca ningún fallo, bien cuando la fiabilidad del equipo ha disminuido apreciablemente de manera que resulta arriesgado hacer previsiones sobre su capacidad productiva. </a:t>
                      </a:r>
                      <a:r>
                        <a:rPr lang="es-GT" dirty="0" smtClean="0"/>
                        <a:t/>
                      </a:r>
                      <a:br>
                        <a:rPr lang="es-GT" dirty="0" smtClean="0"/>
                      </a:br>
                      <a:endParaRPr lang="es-GT"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233535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646111" y="452718"/>
            <a:ext cx="6181900" cy="5522480"/>
          </a:xfrm>
          <a:prstGeom prst="rect">
            <a:avLst/>
          </a:prstGeom>
        </p:spPr>
      </p:pic>
      <p:sp>
        <p:nvSpPr>
          <p:cNvPr id="8" name="CuadroTexto 7"/>
          <p:cNvSpPr txBox="1"/>
          <p:nvPr/>
        </p:nvSpPr>
        <p:spPr>
          <a:xfrm>
            <a:off x="7620000" y="1567543"/>
            <a:ext cx="3853543" cy="2585323"/>
          </a:xfrm>
          <a:prstGeom prst="rect">
            <a:avLst/>
          </a:prstGeom>
          <a:noFill/>
        </p:spPr>
        <p:txBody>
          <a:bodyPr wrap="square" rtlCol="0">
            <a:spAutoFit/>
          </a:bodyPr>
          <a:lstStyle/>
          <a:p>
            <a:r>
              <a:rPr lang="es-GT" dirty="0" smtClean="0"/>
              <a:t>R1: MANTENIMIENTO 	CORRECTIVO</a:t>
            </a:r>
          </a:p>
          <a:p>
            <a:endParaRPr lang="es-GT" dirty="0"/>
          </a:p>
          <a:p>
            <a:r>
              <a:rPr lang="es-GT" dirty="0" smtClean="0"/>
              <a:t>R2: MANTENIMIENTO PREVENTIVO</a:t>
            </a:r>
          </a:p>
          <a:p>
            <a:endParaRPr lang="es-GT" dirty="0" smtClean="0"/>
          </a:p>
          <a:p>
            <a:r>
              <a:rPr lang="es-GT" dirty="0" smtClean="0"/>
              <a:t>R3: MANTENIMIENTO  CERO-	HORAS</a:t>
            </a:r>
          </a:p>
          <a:p>
            <a:endParaRPr lang="es-GT" dirty="0" smtClean="0"/>
          </a:p>
          <a:p>
            <a:r>
              <a:rPr lang="es-GT" dirty="0" smtClean="0"/>
              <a:t>R4 MANTENIMIENTO PREDICTIVO</a:t>
            </a:r>
            <a:endParaRPr lang="es-GT" dirty="0"/>
          </a:p>
        </p:txBody>
      </p:sp>
      <p:sp>
        <p:nvSpPr>
          <p:cNvPr id="9" name="CuadroTexto 8"/>
          <p:cNvSpPr txBox="1"/>
          <p:nvPr/>
        </p:nvSpPr>
        <p:spPr>
          <a:xfrm>
            <a:off x="7620000" y="4963886"/>
            <a:ext cx="3853543" cy="923330"/>
          </a:xfrm>
          <a:prstGeom prst="rect">
            <a:avLst/>
          </a:prstGeom>
          <a:noFill/>
        </p:spPr>
        <p:txBody>
          <a:bodyPr wrap="square" rtlCol="0">
            <a:spAutoFit/>
          </a:bodyPr>
          <a:lstStyle/>
          <a:p>
            <a:r>
              <a:rPr lang="es-GT" dirty="0" smtClean="0"/>
              <a:t>PORCENTAJE DE EL USO QUE SE LES A ESTOS MANTENIMENTOS EN UNA COMPUTADORA.</a:t>
            </a:r>
            <a:endParaRPr lang="es-GT" dirty="0"/>
          </a:p>
        </p:txBody>
      </p:sp>
    </p:spTree>
    <p:extLst>
      <p:ext uri="{BB962C8B-B14F-4D97-AF65-F5344CB8AC3E}">
        <p14:creationId xmlns:p14="http://schemas.microsoft.com/office/powerpoint/2010/main" val="39773740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	CONCLUSIONES PERSONALES</a:t>
            </a:r>
            <a:endParaRPr lang="es-GT" dirty="0"/>
          </a:p>
        </p:txBody>
      </p:sp>
      <p:sp>
        <p:nvSpPr>
          <p:cNvPr id="3" name="Marcador de contenido 2"/>
          <p:cNvSpPr>
            <a:spLocks noGrp="1"/>
          </p:cNvSpPr>
          <p:nvPr>
            <p:ph idx="1"/>
          </p:nvPr>
        </p:nvSpPr>
        <p:spPr>
          <a:xfrm>
            <a:off x="1669369" y="1853248"/>
            <a:ext cx="8946541" cy="4195481"/>
          </a:xfrm>
        </p:spPr>
        <p:txBody>
          <a:bodyPr>
            <a:normAutofit fontScale="92500" lnSpcReduction="20000"/>
          </a:bodyPr>
          <a:lstStyle/>
          <a:p>
            <a:pPr marL="0" indent="0">
              <a:buNone/>
            </a:pPr>
            <a:r>
              <a:rPr lang="es-GT" dirty="0"/>
              <a:t/>
            </a:r>
            <a:br>
              <a:rPr lang="es-GT" dirty="0"/>
            </a:br>
            <a:endParaRPr lang="es-GT" dirty="0" smtClean="0"/>
          </a:p>
          <a:p>
            <a:r>
              <a:rPr lang="es-GT" dirty="0" smtClean="0"/>
              <a:t>QUE EN LA HISTORIA DE LA PROGRAAMACION MUESTRA COMO EVOLUCIONA CADA COMPUTADORA DIA CO DIA GRASIAS A LAS MENTES  A LAS TECNOLOGIAS QUE HAY.</a:t>
            </a:r>
          </a:p>
          <a:p>
            <a:endParaRPr lang="es-GT" dirty="0"/>
          </a:p>
          <a:p>
            <a:pPr marL="0" indent="0">
              <a:buNone/>
            </a:pPr>
            <a:endParaRPr lang="es-GT" dirty="0" smtClean="0"/>
          </a:p>
          <a:p>
            <a:r>
              <a:rPr lang="es-GT" dirty="0" smtClean="0"/>
              <a:t>LOS OLENGUAGES DE PROGRAMACION SON LOS QUE DIA CON DIA NOS AYUDAN EN NUESTRAS ACTIVIDADES COTIDIANAS.</a:t>
            </a:r>
          </a:p>
          <a:p>
            <a:pPr marL="0" indent="0">
              <a:buNone/>
            </a:pPr>
            <a:endParaRPr lang="es-GT" dirty="0"/>
          </a:p>
          <a:p>
            <a:pPr marL="0" indent="0">
              <a:buNone/>
            </a:pPr>
            <a:endParaRPr lang="es-GT" dirty="0" smtClean="0"/>
          </a:p>
          <a:p>
            <a:r>
              <a:rPr lang="es-GT" dirty="0" smtClean="0"/>
              <a:t>LOS TIPOS DE MANTENIMIENTOS SON LOS QUE NOS AYUDAN A TENER BUEN USO  Y BUEN FUNCIONAMIENTO DE UESTRAS COMPUTADORAS.</a:t>
            </a:r>
            <a:endParaRPr lang="es-GT" dirty="0"/>
          </a:p>
        </p:txBody>
      </p:sp>
    </p:spTree>
    <p:extLst>
      <p:ext uri="{BB962C8B-B14F-4D97-AF65-F5344CB8AC3E}">
        <p14:creationId xmlns:p14="http://schemas.microsoft.com/office/powerpoint/2010/main" val="282298601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b="1" dirty="0" smtClean="0"/>
              <a:t>Historia de la computadora</a:t>
            </a:r>
            <a:endParaRPr lang="es-GT" sz="5400" b="1" dirty="0"/>
          </a:p>
        </p:txBody>
      </p:sp>
      <p:pic>
        <p:nvPicPr>
          <p:cNvPr id="4" name="Marcador de contenido 3"/>
          <p:cNvPicPr>
            <a:picLocks noGrp="1" noChangeAspect="1"/>
          </p:cNvPicPr>
          <p:nvPr>
            <p:ph idx="1"/>
          </p:nvPr>
        </p:nvPicPr>
        <p:blipFill>
          <a:blip r:embed="rId2"/>
          <a:stretch>
            <a:fillRect/>
          </a:stretch>
        </p:blipFill>
        <p:spPr>
          <a:xfrm>
            <a:off x="2351315" y="1411635"/>
            <a:ext cx="6596742" cy="4277171"/>
          </a:xfrm>
          <a:prstGeom prst="rect">
            <a:avLst/>
          </a:prstGeom>
        </p:spPr>
      </p:pic>
    </p:spTree>
    <p:extLst>
      <p:ext uri="{BB962C8B-B14F-4D97-AF65-F5344CB8AC3E}">
        <p14:creationId xmlns:p14="http://schemas.microsoft.com/office/powerpoint/2010/main" val="8932475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GT" dirty="0" smtClean="0"/>
              <a:t>LA COMPUTADORA</a:t>
            </a:r>
            <a:endParaRPr lang="es-GT" dirty="0"/>
          </a:p>
        </p:txBody>
      </p:sp>
      <p:sp>
        <p:nvSpPr>
          <p:cNvPr id="3" name="Marcador de contenido 2"/>
          <p:cNvSpPr>
            <a:spLocks noGrp="1"/>
          </p:cNvSpPr>
          <p:nvPr>
            <p:ph idx="1"/>
          </p:nvPr>
        </p:nvSpPr>
        <p:spPr/>
        <p:txBody>
          <a:bodyPr>
            <a:normAutofit fontScale="92500" lnSpcReduction="10000"/>
          </a:bodyPr>
          <a:lstStyle/>
          <a:p>
            <a:r>
              <a:rPr lang="es-GT" dirty="0"/>
              <a:t>La </a:t>
            </a:r>
            <a:r>
              <a:rPr lang="es-GT" dirty="0" smtClean="0"/>
              <a:t>computadora (del </a:t>
            </a:r>
            <a:r>
              <a:rPr lang="es-GT" dirty="0"/>
              <a:t>inglés: computer; y este del latín: computare,3 'calcular'), también denominada computador4 1 u ordenador5 6 (del francés: ordinateur; y éste del latín: ordinator), es 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p>
          <a:p>
            <a:endParaRPr lang="es-GT" dirty="0"/>
          </a:p>
          <a:p>
            <a:r>
              <a:rPr lang="es-GT" dirty="0"/>
              <a:t>Dos partes esenciales la constituyen, el hardware, (hard = duro) que es su composición física (circuitos electrónicos, cables, gabinete, teclado, etcétera) y su software, siendo ésta la parte intangible (programas, datos, información, etc.).</a:t>
            </a:r>
          </a:p>
        </p:txBody>
      </p:sp>
      <p:pic>
        <p:nvPicPr>
          <p:cNvPr id="4" name="Imagen 3"/>
          <p:cNvPicPr>
            <a:picLocks noChangeAspect="1"/>
          </p:cNvPicPr>
          <p:nvPr/>
        </p:nvPicPr>
        <p:blipFill>
          <a:blip r:embed="rId2"/>
          <a:stretch>
            <a:fillRect/>
          </a:stretch>
        </p:blipFill>
        <p:spPr>
          <a:xfrm>
            <a:off x="1807029" y="553588"/>
            <a:ext cx="2952660" cy="1399495"/>
          </a:xfrm>
          <a:prstGeom prst="rect">
            <a:avLst/>
          </a:prstGeom>
        </p:spPr>
      </p:pic>
    </p:spTree>
    <p:extLst>
      <p:ext uri="{BB962C8B-B14F-4D97-AF65-F5344CB8AC3E}">
        <p14:creationId xmlns:p14="http://schemas.microsoft.com/office/powerpoint/2010/main" val="23164873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DESDE UN PUNTO DE VISTA LA COMPUTADORA</a:t>
            </a:r>
            <a:endParaRPr lang="es-GT" dirty="0"/>
          </a:p>
        </p:txBody>
      </p:sp>
      <p:sp>
        <p:nvSpPr>
          <p:cNvPr id="3" name="Marcador de contenido 2"/>
          <p:cNvSpPr>
            <a:spLocks noGrp="1"/>
          </p:cNvSpPr>
          <p:nvPr>
            <p:ph idx="1"/>
          </p:nvPr>
        </p:nvSpPr>
        <p:spPr/>
        <p:txBody>
          <a:bodyPr/>
          <a:lstStyle/>
          <a:p>
            <a:r>
              <a:rPr lang="es-GT" dirty="0" smtClean="0"/>
              <a:t>es </a:t>
            </a:r>
            <a:r>
              <a:rPr lang="es-GT" dirty="0"/>
              <a:t>una máquina que posee, al menos, una </a:t>
            </a:r>
            <a:r>
              <a:rPr lang="es-GT" dirty="0">
                <a:hlinkClick r:id="rId2" tooltip="Unidad central de procesamiento"/>
              </a:rPr>
              <a:t>unidad central de procesamiento</a:t>
            </a:r>
            <a:r>
              <a:rPr lang="es-GT" dirty="0"/>
              <a:t>, una </a:t>
            </a:r>
            <a:r>
              <a:rPr lang="es-GT" dirty="0">
                <a:hlinkClick r:id="rId3" tooltip="Memoria principal"/>
              </a:rPr>
              <a:t>memoria principal</a:t>
            </a:r>
            <a:r>
              <a:rPr lang="es-GT" dirty="0"/>
              <a:t> y algún </a:t>
            </a:r>
            <a:r>
              <a:rPr lang="es-GT" dirty="0">
                <a:hlinkClick r:id="rId4" tooltip="Periférico (informática)"/>
              </a:rPr>
              <a:t>periférico o dispositivo</a:t>
            </a:r>
            <a:r>
              <a:rPr lang="es-GT" dirty="0"/>
              <a:t> de entrada y otro de salida. Los </a:t>
            </a:r>
            <a:r>
              <a:rPr lang="es-GT" dirty="0">
                <a:hlinkClick r:id="rId5" tooltip="Periférico de entrada"/>
              </a:rPr>
              <a:t>dispositivos de entrada</a:t>
            </a:r>
            <a:r>
              <a:rPr lang="es-GT" dirty="0"/>
              <a:t> permiten el ingreso de datos, la CPU se encarga de su procesamiento (operaciones aritmético-lógicas) y los </a:t>
            </a:r>
            <a:r>
              <a:rPr lang="es-GT" dirty="0">
                <a:hlinkClick r:id="rId6" tooltip="Periférico (informática)"/>
              </a:rPr>
              <a:t>dispositivos de salida</a:t>
            </a:r>
            <a:r>
              <a:rPr lang="es-GT" dirty="0"/>
              <a:t> los comunican a otros medios. Es así, que la computadora recibe datos, los procesa y emite la información resultante, la que luego puede ser interpretada, </a:t>
            </a:r>
            <a:r>
              <a:rPr lang="es-GT" dirty="0">
                <a:hlinkClick r:id="rId7" tooltip="Soporte de almacenamiento de datos"/>
              </a:rPr>
              <a:t>almacenada</a:t>
            </a:r>
            <a:r>
              <a:rPr lang="es-GT" dirty="0"/>
              <a:t>, transmitida a otra máquina o dispositivo o sencillamente impresa; todo ello a criterio de un operador o usuario y bajo el control de un programa.</a:t>
            </a:r>
            <a:endParaRPr lang="es-GT" dirty="0"/>
          </a:p>
        </p:txBody>
      </p:sp>
    </p:spTree>
    <p:extLst>
      <p:ext uri="{BB962C8B-B14F-4D97-AF65-F5344CB8AC3E}">
        <p14:creationId xmlns:p14="http://schemas.microsoft.com/office/powerpoint/2010/main" val="527491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Computadoras en la Segunda Guerra Mundial</a:t>
            </a:r>
            <a:endParaRPr lang="es-GT" dirty="0"/>
          </a:p>
        </p:txBody>
      </p:sp>
      <p:sp>
        <p:nvSpPr>
          <p:cNvPr id="3" name="Marcador de contenido 2"/>
          <p:cNvSpPr>
            <a:spLocks noGrp="1"/>
          </p:cNvSpPr>
          <p:nvPr>
            <p:ph idx="1"/>
          </p:nvPr>
        </p:nvSpPr>
        <p:spPr/>
        <p:txBody>
          <a:bodyPr/>
          <a:lstStyle/>
          <a:p>
            <a:endParaRPr lang="es-GT" dirty="0" smtClean="0">
              <a:solidFill>
                <a:srgbClr val="222222"/>
              </a:solidFill>
              <a:latin typeface="Arial" panose="020B0604020202020204" pitchFamily="34" charset="0"/>
            </a:endParaRPr>
          </a:p>
          <a:p>
            <a:r>
              <a:rPr lang="es-GT" sz="2400" dirty="0" smtClean="0">
                <a:solidFill>
                  <a:srgbClr val="222222"/>
                </a:solidFill>
                <a:latin typeface="Arial" panose="020B0604020202020204" pitchFamily="34" charset="0"/>
              </a:rPr>
              <a:t>En </a:t>
            </a:r>
            <a:r>
              <a:rPr lang="es-GT" sz="2400" dirty="0">
                <a:solidFill>
                  <a:srgbClr val="222222"/>
                </a:solidFill>
                <a:latin typeface="Arial" panose="020B0604020202020204" pitchFamily="34" charset="0"/>
              </a:rPr>
              <a:t>la </a:t>
            </a:r>
            <a:r>
              <a:rPr lang="es-GT" sz="2400" dirty="0">
                <a:solidFill>
                  <a:srgbClr val="0B0080"/>
                </a:solidFill>
                <a:latin typeface="Arial" panose="020B0604020202020204" pitchFamily="34" charset="0"/>
                <a:hlinkClick r:id="rId2" tooltip="Segunda Guerra mundial"/>
              </a:rPr>
              <a:t>Segunda Guerra mundial</a:t>
            </a:r>
            <a:r>
              <a:rPr lang="es-GT" sz="2400" dirty="0">
                <a:solidFill>
                  <a:srgbClr val="222222"/>
                </a:solidFill>
                <a:latin typeface="Arial" panose="020B0604020202020204" pitchFamily="34" charset="0"/>
              </a:rPr>
              <a:t> se utilizaron </a:t>
            </a:r>
            <a:r>
              <a:rPr lang="es-GT" sz="2400" dirty="0">
                <a:solidFill>
                  <a:srgbClr val="0B0080"/>
                </a:solidFill>
                <a:latin typeface="Arial" panose="020B0604020202020204" pitchFamily="34" charset="0"/>
                <a:hlinkClick r:id="rId3" tooltip="Computadora analógica"/>
              </a:rPr>
              <a:t>computadoras analógicas</a:t>
            </a:r>
            <a:r>
              <a:rPr lang="es-GT" sz="2400" dirty="0">
                <a:solidFill>
                  <a:srgbClr val="222222"/>
                </a:solidFill>
                <a:latin typeface="Arial" panose="020B0604020202020204" pitchFamily="34" charset="0"/>
              </a:rPr>
              <a:t> mecánicas, orientadas a aplicaciones militares, y durante la misma se desarrolló la primera </a:t>
            </a:r>
            <a:r>
              <a:rPr lang="es-GT" sz="2400" dirty="0">
                <a:solidFill>
                  <a:srgbClr val="0B0080"/>
                </a:solidFill>
                <a:latin typeface="Arial" panose="020B0604020202020204" pitchFamily="34" charset="0"/>
                <a:hlinkClick r:id="rId4" tooltip="Sistema digital"/>
              </a:rPr>
              <a:t>computadora digital</a:t>
            </a:r>
            <a:r>
              <a:rPr lang="es-GT" sz="2400" dirty="0">
                <a:solidFill>
                  <a:srgbClr val="222222"/>
                </a:solidFill>
                <a:latin typeface="Arial" panose="020B0604020202020204" pitchFamily="34" charset="0"/>
              </a:rPr>
              <a:t>, que se llamó </a:t>
            </a:r>
            <a:r>
              <a:rPr lang="es-GT" sz="2400" dirty="0">
                <a:solidFill>
                  <a:srgbClr val="0B0080"/>
                </a:solidFill>
                <a:latin typeface="Arial" panose="020B0604020202020204" pitchFamily="34" charset="0"/>
                <a:hlinkClick r:id="rId5" tooltip="ENIAC"/>
              </a:rPr>
              <a:t>ENIAC</a:t>
            </a:r>
            <a:r>
              <a:rPr lang="es-GT" sz="2400" dirty="0">
                <a:solidFill>
                  <a:srgbClr val="222222"/>
                </a:solidFill>
                <a:latin typeface="Arial" panose="020B0604020202020204" pitchFamily="34" charset="0"/>
              </a:rPr>
              <a:t>; ella ocupaba un enorme espacio y consumía grandes cantidades de energía, que equivalen al consumo de cientos de </a:t>
            </a:r>
            <a:r>
              <a:rPr lang="es-GT" sz="2400" dirty="0">
                <a:solidFill>
                  <a:srgbClr val="0B0080"/>
                </a:solidFill>
                <a:latin typeface="Arial" panose="020B0604020202020204" pitchFamily="34" charset="0"/>
                <a:hlinkClick r:id="rId6" tooltip="Computadora personal"/>
              </a:rPr>
              <a:t>computadores actuales</a:t>
            </a:r>
            <a:r>
              <a:rPr lang="es-GT" sz="2400" dirty="0">
                <a:solidFill>
                  <a:srgbClr val="222222"/>
                </a:solidFill>
                <a:latin typeface="Arial" panose="020B0604020202020204" pitchFamily="34" charset="0"/>
              </a:rPr>
              <a:t> (PC</a:t>
            </a:r>
            <a:r>
              <a:rPr lang="es-GT" sz="2400" dirty="0" smtClean="0">
                <a:solidFill>
                  <a:srgbClr val="222222"/>
                </a:solidFill>
                <a:latin typeface="Arial" panose="020B0604020202020204" pitchFamily="34" charset="0"/>
              </a:rPr>
              <a:t>).</a:t>
            </a:r>
            <a:r>
              <a:rPr lang="es-GT" sz="2400" dirty="0">
                <a:solidFill>
                  <a:srgbClr val="222222"/>
                </a:solidFill>
                <a:latin typeface="Arial" panose="020B0604020202020204" pitchFamily="34" charset="0"/>
              </a:rPr>
              <a:t> Los computadores modernos están basados en </a:t>
            </a:r>
            <a:r>
              <a:rPr lang="es-GT" sz="2400" dirty="0">
                <a:solidFill>
                  <a:srgbClr val="0B0080"/>
                </a:solidFill>
                <a:latin typeface="Arial" panose="020B0604020202020204" pitchFamily="34" charset="0"/>
                <a:hlinkClick r:id="rId7" tooltip="Circuito integrado"/>
              </a:rPr>
              <a:t>circuitos integrados</a:t>
            </a:r>
            <a:r>
              <a:rPr lang="es-GT" sz="2400" dirty="0">
                <a:solidFill>
                  <a:srgbClr val="222222"/>
                </a:solidFill>
                <a:latin typeface="Arial" panose="020B0604020202020204" pitchFamily="34" charset="0"/>
              </a:rPr>
              <a:t>, miles de millones de veces más veloces que las primeras máquinas, y ocupan una pequeña fracción de su espacio. </a:t>
            </a:r>
            <a:endParaRPr lang="es-GT" sz="2400" dirty="0"/>
          </a:p>
        </p:txBody>
      </p:sp>
    </p:spTree>
    <p:extLst>
      <p:ext uri="{BB962C8B-B14F-4D97-AF65-F5344CB8AC3E}">
        <p14:creationId xmlns:p14="http://schemas.microsoft.com/office/powerpoint/2010/main" val="5135260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La computadora en la Historia</a:t>
            </a:r>
            <a:endParaRPr lang="es-GT" dirty="0"/>
          </a:p>
        </p:txBody>
      </p:sp>
      <p:sp>
        <p:nvSpPr>
          <p:cNvPr id="3" name="Marcador de contenido 2"/>
          <p:cNvSpPr>
            <a:spLocks noGrp="1"/>
          </p:cNvSpPr>
          <p:nvPr>
            <p:ph idx="1"/>
          </p:nvPr>
        </p:nvSpPr>
        <p:spPr/>
        <p:txBody>
          <a:bodyPr>
            <a:normAutofit/>
          </a:bodyPr>
          <a:lstStyle/>
          <a:p>
            <a:r>
              <a:rPr lang="es-GT" sz="3200" dirty="0">
                <a:solidFill>
                  <a:srgbClr val="222222"/>
                </a:solidFill>
                <a:latin typeface="Arial" panose="020B0604020202020204" pitchFamily="34" charset="0"/>
              </a:rPr>
              <a:t>Lejos de ser un invento de alguien en particular, el ordenador es el resultado evolutivo de ideas y realizaciones de muchas personas relacionadas con áreas tales como la </a:t>
            </a:r>
            <a:r>
              <a:rPr lang="es-GT" sz="3200" dirty="0">
                <a:solidFill>
                  <a:srgbClr val="0B0080"/>
                </a:solidFill>
                <a:latin typeface="Arial" panose="020B0604020202020204" pitchFamily="34" charset="0"/>
                <a:hlinkClick r:id="rId2" tooltip="Electrónica"/>
              </a:rPr>
              <a:t>electrónica</a:t>
            </a:r>
            <a:r>
              <a:rPr lang="es-GT" sz="3200" dirty="0">
                <a:solidFill>
                  <a:srgbClr val="222222"/>
                </a:solidFill>
                <a:latin typeface="Arial" panose="020B0604020202020204" pitchFamily="34" charset="0"/>
              </a:rPr>
              <a:t>, la </a:t>
            </a:r>
            <a:r>
              <a:rPr lang="es-GT" sz="3200" dirty="0">
                <a:solidFill>
                  <a:srgbClr val="0B0080"/>
                </a:solidFill>
                <a:latin typeface="Arial" panose="020B0604020202020204" pitchFamily="34" charset="0"/>
                <a:hlinkClick r:id="rId3" tooltip="Mecánica"/>
              </a:rPr>
              <a:t>mecánica</a:t>
            </a:r>
            <a:r>
              <a:rPr lang="es-GT" sz="3200" dirty="0">
                <a:solidFill>
                  <a:srgbClr val="222222"/>
                </a:solidFill>
                <a:latin typeface="Arial" panose="020B0604020202020204" pitchFamily="34" charset="0"/>
              </a:rPr>
              <a:t>, los </a:t>
            </a:r>
            <a:r>
              <a:rPr lang="es-GT" sz="3200" dirty="0">
                <a:solidFill>
                  <a:srgbClr val="0B0080"/>
                </a:solidFill>
                <a:latin typeface="Arial" panose="020B0604020202020204" pitchFamily="34" charset="0"/>
                <a:hlinkClick r:id="rId4" tooltip="Semiconductor"/>
              </a:rPr>
              <a:t>materiales semiconductores</a:t>
            </a:r>
            <a:r>
              <a:rPr lang="es-GT" sz="3200" dirty="0">
                <a:solidFill>
                  <a:srgbClr val="222222"/>
                </a:solidFill>
                <a:latin typeface="Arial" panose="020B0604020202020204" pitchFamily="34" charset="0"/>
              </a:rPr>
              <a:t>, la </a:t>
            </a:r>
            <a:r>
              <a:rPr lang="es-GT" sz="3200" dirty="0">
                <a:solidFill>
                  <a:srgbClr val="0B0080"/>
                </a:solidFill>
                <a:latin typeface="Arial" panose="020B0604020202020204" pitchFamily="34" charset="0"/>
                <a:hlinkClick r:id="rId5" tooltip="Lógica"/>
              </a:rPr>
              <a:t>lógica</a:t>
            </a:r>
            <a:r>
              <a:rPr lang="es-GT" sz="3200" dirty="0">
                <a:solidFill>
                  <a:srgbClr val="222222"/>
                </a:solidFill>
                <a:latin typeface="Arial" panose="020B0604020202020204" pitchFamily="34" charset="0"/>
              </a:rPr>
              <a:t>, el </a:t>
            </a:r>
            <a:r>
              <a:rPr lang="es-GT" sz="3200" dirty="0">
                <a:solidFill>
                  <a:srgbClr val="0B0080"/>
                </a:solidFill>
                <a:latin typeface="Arial" panose="020B0604020202020204" pitchFamily="34" charset="0"/>
                <a:hlinkClick r:id="rId6" tooltip="Álgebra"/>
              </a:rPr>
              <a:t>álgebra</a:t>
            </a:r>
            <a:r>
              <a:rPr lang="es-GT" sz="3200" dirty="0">
                <a:solidFill>
                  <a:srgbClr val="222222"/>
                </a:solidFill>
                <a:latin typeface="Arial" panose="020B0604020202020204" pitchFamily="34" charset="0"/>
              </a:rPr>
              <a:t> y la </a:t>
            </a:r>
            <a:r>
              <a:rPr lang="es-GT" sz="3200" dirty="0">
                <a:solidFill>
                  <a:srgbClr val="0B0080"/>
                </a:solidFill>
                <a:latin typeface="Arial" panose="020B0604020202020204" pitchFamily="34" charset="0"/>
                <a:hlinkClick r:id="rId7" tooltip="Programación"/>
              </a:rPr>
              <a:t>programación</a:t>
            </a:r>
            <a:r>
              <a:rPr lang="es-GT" sz="3200" dirty="0">
                <a:solidFill>
                  <a:srgbClr val="222222"/>
                </a:solidFill>
                <a:latin typeface="Arial" panose="020B0604020202020204" pitchFamily="34" charset="0"/>
              </a:rPr>
              <a:t>.</a:t>
            </a:r>
            <a:endParaRPr lang="es-GT" sz="3200" dirty="0"/>
          </a:p>
        </p:txBody>
      </p:sp>
    </p:spTree>
    <p:extLst>
      <p:ext uri="{BB962C8B-B14F-4D97-AF65-F5344CB8AC3E}">
        <p14:creationId xmlns:p14="http://schemas.microsoft.com/office/powerpoint/2010/main" val="105148310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7368" y="2412145"/>
            <a:ext cx="10108975" cy="2943625"/>
          </a:xfrm>
        </p:spPr>
        <p:txBody>
          <a:bodyPr/>
          <a:lstStyle/>
          <a:p>
            <a:pPr algn="ctr"/>
            <a:r>
              <a:rPr lang="es-GT" sz="9600" dirty="0" smtClean="0"/>
              <a:t>CRONOLO	</a:t>
            </a:r>
            <a:r>
              <a:rPr lang="es-GT" sz="9600" dirty="0"/>
              <a:t>G</a:t>
            </a:r>
            <a:r>
              <a:rPr lang="es-GT" sz="9600" dirty="0" smtClean="0"/>
              <a:t>íA</a:t>
            </a:r>
            <a:br>
              <a:rPr lang="es-GT" sz="9600" dirty="0" smtClean="0"/>
            </a:br>
            <a:r>
              <a:rPr lang="es-GT" sz="3600" dirty="0" smtClean="0"/>
              <a:t>Sobre la Computadora</a:t>
            </a:r>
            <a:endParaRPr lang="es-GT" sz="9600" dirty="0"/>
          </a:p>
        </p:txBody>
      </p:sp>
    </p:spTree>
    <p:extLst>
      <p:ext uri="{BB962C8B-B14F-4D97-AF65-F5344CB8AC3E}">
        <p14:creationId xmlns:p14="http://schemas.microsoft.com/office/powerpoint/2010/main" val="21200560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652388"/>
            <a:ext cx="9404723" cy="1400530"/>
          </a:xfrm>
        </p:spPr>
        <p:txBody>
          <a:bodyPr/>
          <a:lstStyle/>
          <a:p>
            <a:r>
              <a:rPr lang="es-GT" sz="2400" dirty="0">
                <a:solidFill>
                  <a:srgbClr val="222222"/>
                </a:solidFill>
                <a:latin typeface="Arial" panose="020B0604020202020204" pitchFamily="34" charset="0"/>
              </a:rPr>
              <a:t>A continuación, se presentan resumidamente los principales hitos en la </a:t>
            </a:r>
            <a:r>
              <a:rPr lang="es-GT" sz="2400" dirty="0">
                <a:solidFill>
                  <a:srgbClr val="0B0080"/>
                </a:solidFill>
                <a:latin typeface="Arial" panose="020B0604020202020204" pitchFamily="34" charset="0"/>
                <a:hlinkClick r:id="rId2" tooltip="Historia de la computación"/>
              </a:rPr>
              <a:t>historia de los ordenadores</a:t>
            </a:r>
            <a:r>
              <a:rPr lang="es-GT" sz="2400" dirty="0">
                <a:solidFill>
                  <a:srgbClr val="222222"/>
                </a:solidFill>
                <a:latin typeface="Arial" panose="020B0604020202020204" pitchFamily="34" charset="0"/>
              </a:rPr>
              <a:t>, desde las primeras herramientas manuales para hacer cálculos hasta las modernas computadoras de bolsillo.</a:t>
            </a:r>
            <a:endParaRPr lang="es-GT" sz="2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234512805"/>
              </p:ext>
            </p:extLst>
          </p:nvPr>
        </p:nvGraphicFramePr>
        <p:xfrm>
          <a:off x="874713" y="2401888"/>
          <a:ext cx="9967458" cy="3474720"/>
        </p:xfrm>
        <a:graphic>
          <a:graphicData uri="http://schemas.openxmlformats.org/drawingml/2006/table">
            <a:tbl>
              <a:tblPr firstRow="1" bandRow="1">
                <a:tableStyleId>{EB9631B5-78F2-41C9-869B-9F39066F8104}</a:tableStyleId>
              </a:tblPr>
              <a:tblGrid>
                <a:gridCol w="4983729"/>
                <a:gridCol w="4983729"/>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u="none" strike="noStrike" kern="1200" dirty="0" smtClean="0">
                          <a:solidFill>
                            <a:schemeClr val="bg1"/>
                          </a:solidFill>
                          <a:effectLst/>
                        </a:rPr>
                        <a:t>2700 a. C</a:t>
                      </a:r>
                      <a:r>
                        <a:rPr lang="es-GT" sz="1800" kern="1200" dirty="0" smtClean="0">
                          <a:solidFill>
                            <a:schemeClr val="bg1"/>
                          </a:solidFill>
                          <a:effectLst/>
                        </a:rPr>
                        <a:t> se utiliza el </a:t>
                      </a:r>
                      <a:r>
                        <a:rPr lang="es-GT" sz="1800" u="none" strike="noStrike" kern="1200" dirty="0" smtClean="0">
                          <a:solidFill>
                            <a:schemeClr val="bg1"/>
                          </a:solidFill>
                          <a:effectLst/>
                        </a:rPr>
                        <a:t>ábaco</a:t>
                      </a:r>
                      <a:r>
                        <a:rPr lang="es-GT" sz="1800" u="none" strike="noStrike" kern="1200" baseline="0" dirty="0" smtClean="0">
                          <a:solidFill>
                            <a:schemeClr val="bg1"/>
                          </a:solidFill>
                          <a:effectLst/>
                        </a:rPr>
                        <a:t> </a:t>
                      </a:r>
                      <a:r>
                        <a:rPr lang="es-GT" sz="1800" kern="1200" dirty="0" smtClean="0">
                          <a:solidFill>
                            <a:schemeClr val="bg1"/>
                          </a:solidFill>
                          <a:effectLst/>
                        </a:rPr>
                        <a:t>en antiguas civilizaciones como la </a:t>
                      </a:r>
                      <a:r>
                        <a:rPr lang="es-GT" sz="1800" u="none" strike="noStrike" kern="1200" dirty="0" smtClean="0">
                          <a:solidFill>
                            <a:schemeClr val="bg1"/>
                          </a:solidFill>
                          <a:effectLst/>
                        </a:rPr>
                        <a:t>china</a:t>
                      </a:r>
                      <a:r>
                        <a:rPr lang="es-GT" sz="1800" kern="1200" dirty="0" smtClean="0">
                          <a:solidFill>
                            <a:schemeClr val="bg1"/>
                          </a:solidFill>
                          <a:effectLst/>
                        </a:rPr>
                        <a:t> o la </a:t>
                      </a:r>
                      <a:r>
                        <a:rPr lang="es-GT" sz="1800" u="none" strike="noStrike" kern="1200" dirty="0" smtClean="0">
                          <a:solidFill>
                            <a:schemeClr val="bg1"/>
                          </a:solidFill>
                          <a:effectLst/>
                        </a:rPr>
                        <a:t>sumeria</a:t>
                      </a:r>
                      <a:r>
                        <a:rPr lang="es-GT" sz="1800" kern="1200" dirty="0" smtClean="0">
                          <a:solidFill>
                            <a:schemeClr val="bg1"/>
                          </a:solidFill>
                          <a:effectLst/>
                        </a:rPr>
                        <a:t>, la primera herramienta para realizar sumas y restas.</a:t>
                      </a:r>
                    </a:p>
                    <a:p>
                      <a:endParaRPr lang="es-GT"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kern="1200" dirty="0" smtClean="0">
                          <a:solidFill>
                            <a:schemeClr val="bg1"/>
                          </a:solidFill>
                          <a:effectLst/>
                        </a:rPr>
                        <a:t>1614: el escocés </a:t>
                      </a:r>
                      <a:r>
                        <a:rPr lang="es-GT" sz="1800" u="none" strike="noStrike" kern="1200" dirty="0" smtClean="0">
                          <a:solidFill>
                            <a:schemeClr val="bg1"/>
                          </a:solidFill>
                          <a:effectLst/>
                        </a:rPr>
                        <a:t>John Napier</a:t>
                      </a:r>
                      <a:r>
                        <a:rPr lang="es-GT" sz="1800" u="none" strike="noStrike" kern="1200" baseline="0" dirty="0" smtClean="0">
                          <a:solidFill>
                            <a:schemeClr val="bg1"/>
                          </a:solidFill>
                          <a:effectLst/>
                        </a:rPr>
                        <a:t> </a:t>
                      </a:r>
                      <a:r>
                        <a:rPr lang="es-GT" sz="1800" kern="1200" dirty="0" smtClean="0">
                          <a:solidFill>
                            <a:schemeClr val="bg1"/>
                          </a:solidFill>
                          <a:effectLst/>
                        </a:rPr>
                        <a:t>inventa el </a:t>
                      </a:r>
                      <a:r>
                        <a:rPr lang="es-GT" sz="1800" u="none" strike="noStrike" kern="1200" dirty="0" smtClean="0">
                          <a:solidFill>
                            <a:schemeClr val="bg1"/>
                          </a:solidFill>
                          <a:effectLst/>
                        </a:rPr>
                        <a:t>logaritmo neperiano</a:t>
                      </a:r>
                      <a:r>
                        <a:rPr lang="es-GT" sz="1800" kern="1200" dirty="0" smtClean="0">
                          <a:solidFill>
                            <a:schemeClr val="bg1"/>
                          </a:solidFill>
                          <a:effectLst/>
                        </a:rPr>
                        <a:t>, que consiguió simplificar el cálculo de multiplicaciones y divisiones reduciéndolo a un cálculo con sumas y restas.</a:t>
                      </a:r>
                    </a:p>
                    <a:p>
                      <a:endParaRPr lang="es-GT" dirty="0"/>
                    </a:p>
                  </a:txBody>
                  <a:tcPr/>
                </a:tc>
              </a:tr>
              <a:tr h="370840">
                <a:tc>
                  <a:txBody>
                    <a:bodyPr/>
                    <a:lstStyle/>
                    <a:p>
                      <a:r>
                        <a:rPr lang="es-GT" sz="1800" kern="1200" dirty="0" smtClean="0">
                          <a:solidFill>
                            <a:schemeClr val="bg1"/>
                          </a:solidFill>
                          <a:effectLst/>
                        </a:rPr>
                        <a:t>Hacia </a:t>
                      </a:r>
                      <a:r>
                        <a:rPr lang="es-GT" sz="1800" u="none" strike="noStrike" kern="1200" dirty="0" smtClean="0">
                          <a:solidFill>
                            <a:schemeClr val="bg1"/>
                          </a:solidFill>
                          <a:effectLst/>
                        </a:rPr>
                        <a:t>830</a:t>
                      </a:r>
                      <a:r>
                        <a:rPr lang="es-GT" sz="1800" kern="1200" dirty="0" smtClean="0">
                          <a:solidFill>
                            <a:schemeClr val="bg1"/>
                          </a:solidFill>
                          <a:effectLst/>
                        </a:rPr>
                        <a:t>: el matemático e ingeniero persa </a:t>
                      </a:r>
                      <a:r>
                        <a:rPr lang="es-GT" sz="1800" u="none" strike="noStrike" kern="1200" dirty="0" smtClean="0">
                          <a:solidFill>
                            <a:schemeClr val="bg1"/>
                          </a:solidFill>
                          <a:effectLst/>
                        </a:rPr>
                        <a:t>Musa al-</a:t>
                      </a:r>
                      <a:r>
                        <a:rPr lang="es-GT" sz="1800" u="none" strike="noStrike" kern="1200" dirty="0" err="1" smtClean="0">
                          <a:solidFill>
                            <a:schemeClr val="bg1"/>
                          </a:solidFill>
                          <a:effectLst/>
                        </a:rPr>
                        <a:t>Juarism</a:t>
                      </a:r>
                      <a:r>
                        <a:rPr lang="es-GT" sz="1800" u="none" strike="noStrike" kern="1200" baseline="0" dirty="0" smtClean="0">
                          <a:solidFill>
                            <a:schemeClr val="bg1"/>
                          </a:solidFill>
                          <a:effectLst/>
                        </a:rPr>
                        <a:t> </a:t>
                      </a:r>
                      <a:r>
                        <a:rPr lang="es-GT" sz="1800" kern="1200" dirty="0" smtClean="0">
                          <a:solidFill>
                            <a:schemeClr val="bg1"/>
                          </a:solidFill>
                          <a:effectLst/>
                        </a:rPr>
                        <a:t>inventó el </a:t>
                      </a:r>
                      <a:r>
                        <a:rPr lang="es-GT" sz="1800" u="none" strike="noStrike" kern="1200" dirty="0" smtClean="0">
                          <a:solidFill>
                            <a:schemeClr val="bg1"/>
                          </a:solidFill>
                          <a:effectLst/>
                        </a:rPr>
                        <a:t>algoritmo</a:t>
                      </a:r>
                      <a:r>
                        <a:rPr lang="es-GT" sz="1800" kern="1200" dirty="0" smtClean="0">
                          <a:solidFill>
                            <a:schemeClr val="bg1"/>
                          </a:solidFill>
                          <a:effectLst/>
                        </a:rPr>
                        <a:t>, es decir, la resolución metódica de problemas de álgebra y </a:t>
                      </a:r>
                      <a:r>
                        <a:rPr lang="es-GT" sz="1800" u="none" strike="noStrike" kern="1200" dirty="0" smtClean="0">
                          <a:solidFill>
                            <a:schemeClr val="bg1"/>
                          </a:solidFill>
                          <a:effectLst/>
                        </a:rPr>
                        <a:t>cálculo numérico</a:t>
                      </a:r>
                      <a:r>
                        <a:rPr lang="es-GT" sz="1800" kern="1200" dirty="0" smtClean="0">
                          <a:solidFill>
                            <a:schemeClr val="bg1"/>
                          </a:solidFill>
                          <a:effectLst/>
                        </a:rPr>
                        <a:t> mediante una lista bien definida, ordenada y finita de operaciones</a:t>
                      </a:r>
                      <a:endParaRPr lang="es-GT" dirty="0">
                        <a:solidFill>
                          <a:schemeClr val="bg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kern="1200" dirty="0" smtClean="0">
                          <a:effectLst/>
                        </a:rPr>
                        <a:t>1620: el inglés </a:t>
                      </a:r>
                      <a:r>
                        <a:rPr lang="es-GT" sz="1800" u="none" strike="noStrike" kern="1200" dirty="0" smtClean="0">
                          <a:effectLst/>
                        </a:rPr>
                        <a:t>Edmund Gunter</a:t>
                      </a:r>
                      <a:r>
                        <a:rPr lang="es-GT" sz="1800" kern="1200" dirty="0" smtClean="0">
                          <a:effectLst/>
                        </a:rPr>
                        <a:t> inventa la </a:t>
                      </a:r>
                      <a:r>
                        <a:rPr lang="es-GT" sz="1800" u="none" strike="noStrike" kern="1200" dirty="0" smtClean="0">
                          <a:effectLst/>
                        </a:rPr>
                        <a:t>regla de cálculo</a:t>
                      </a:r>
                      <a:r>
                        <a:rPr lang="es-GT" sz="1800" u="none" strike="noStrike" kern="1200" baseline="0" dirty="0" smtClean="0">
                          <a:effectLst/>
                        </a:rPr>
                        <a:t> </a:t>
                      </a:r>
                      <a:r>
                        <a:rPr lang="es-GT" sz="1800" kern="1200" dirty="0" smtClean="0">
                          <a:effectLst/>
                        </a:rPr>
                        <a:t>instrumento manual utilizado desde entonces hasta la aparición de la calculadora electrónica para hacer operaciones aritméticas.</a:t>
                      </a:r>
                    </a:p>
                    <a:p>
                      <a:endParaRPr lang="es-GT" dirty="0"/>
                    </a:p>
                  </a:txBody>
                  <a:tcPr/>
                </a:tc>
              </a:tr>
            </a:tbl>
          </a:graphicData>
        </a:graphic>
      </p:graphicFrame>
    </p:spTree>
    <p:extLst>
      <p:ext uri="{BB962C8B-B14F-4D97-AF65-F5344CB8AC3E}">
        <p14:creationId xmlns:p14="http://schemas.microsoft.com/office/powerpoint/2010/main" val="378300057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1039</Words>
  <Application>Microsoft Office PowerPoint</Application>
  <PresentationFormat>Panorámica</PresentationFormat>
  <Paragraphs>92</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Century Gothic</vt:lpstr>
      <vt:lpstr>Helvetica Neue</vt:lpstr>
      <vt:lpstr>Wingdings 3</vt:lpstr>
      <vt:lpstr>Ion</vt:lpstr>
      <vt:lpstr>Liceo Compu-Market Catedra: Programación Catedrático: Erick</vt:lpstr>
      <vt:lpstr>INTRODUCCION</vt:lpstr>
      <vt:lpstr>Historia de la computadora</vt:lpstr>
      <vt:lpstr>LA COMPUTADORA</vt:lpstr>
      <vt:lpstr>DESDE UN PUNTO DE VISTA LA COMPUTADORA</vt:lpstr>
      <vt:lpstr>Computadoras en la Segunda Guerra Mundial</vt:lpstr>
      <vt:lpstr>La computadora en la Historia</vt:lpstr>
      <vt:lpstr>CRONOLO GíA Sobre la Computadora</vt:lpstr>
      <vt:lpstr>A continuación, se presentan resumidamente los principales hitos en la historia de los ordenadores, desde las primeras herramientas manuales para hacer cálculos hasta las modernas computadoras de bolsillo.</vt:lpstr>
      <vt:lpstr>Presentación de PowerPoint</vt:lpstr>
      <vt:lpstr>Presentación de PowerPoint</vt:lpstr>
      <vt:lpstr>Historia de la programación </vt:lpstr>
      <vt:lpstr>Presentación de PowerPoint</vt:lpstr>
      <vt:lpstr>Historia de la programación </vt:lpstr>
      <vt:lpstr>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Herman Hollerit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vt:lpstr>
      <vt:lpstr>Las computadoras de hoy en día se sustentan en la lógica matemática basada en un sistema binario.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Alan Mathison Turing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George Boole (1815-1864) también contribuyó al algebra binaria y a los sistemas de circuitos de computadora, de hecho, en su honor fue bautizada el álgebra booleana.</vt:lpstr>
      <vt:lpstr>MANTENIMIENTO PREVENTIVO</vt:lpstr>
      <vt:lpstr>MANTENIMIENTO PREVENTIVO</vt:lpstr>
      <vt:lpstr>Presentación de PowerPoint</vt:lpstr>
      <vt:lpstr>Presentación de PowerPoint</vt:lpstr>
      <vt:lpstr>Presentación de PowerPoint</vt:lpstr>
      <vt:lpstr> 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Catedra: Programación Catedrático: Erick</dc:title>
  <dc:creator>estudiante de Liceo Compu-market</dc:creator>
  <cp:lastModifiedBy>estudiante de Liceo Compu-market</cp:lastModifiedBy>
  <cp:revision>9</cp:revision>
  <dcterms:created xsi:type="dcterms:W3CDTF">2017-04-20T14:26:25Z</dcterms:created>
  <dcterms:modified xsi:type="dcterms:W3CDTF">2017-04-20T15:37:23Z</dcterms:modified>
</cp:coreProperties>
</file>