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90" r:id="rId4"/>
    <p:sldId id="291" r:id="rId5"/>
    <p:sldId id="300" r:id="rId6"/>
    <p:sldId id="292" r:id="rId7"/>
    <p:sldId id="262" r:id="rId8"/>
    <p:sldId id="293" r:id="rId9"/>
    <p:sldId id="294" r:id="rId10"/>
    <p:sldId id="301" r:id="rId11"/>
    <p:sldId id="303" r:id="rId12"/>
    <p:sldId id="295" r:id="rId13"/>
    <p:sldId id="296" r:id="rId14"/>
    <p:sldId id="298" r:id="rId15"/>
    <p:sldId id="297" r:id="rId16"/>
    <p:sldId id="304" r:id="rId17"/>
    <p:sldId id="258" r:id="rId18"/>
    <p:sldId id="302" r:id="rId19"/>
  </p:sldIdLst>
  <p:sldSz cx="9144000" cy="6858000" type="screen4x3"/>
  <p:notesSz cx="6797675" cy="987266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42A"/>
    <a:srgbClr val="505150"/>
    <a:srgbClr val="FF0000"/>
    <a:srgbClr val="E5CDD3"/>
    <a:srgbClr val="F0C2C2"/>
    <a:srgbClr val="F5EFF0"/>
    <a:srgbClr val="E6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2" autoAdjust="0"/>
    <p:restoredTop sz="78113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146" y="90"/>
      </p:cViewPr>
      <p:guideLst>
        <p:guide orient="horz" pos="135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FF0A-399B-4939-A1B1-9809D5FC4DD7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0DC3-40DC-4D10-87B9-6DD9055877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50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675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2C2F-1076-46E4-A327-F22BAF541F0E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660" y="4689285"/>
            <a:ext cx="5438357" cy="44422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675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745C-B2B7-4CF8-A823-9D344BE02C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5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69900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7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8935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353069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5175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11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24714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292717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13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294710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17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8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50515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505150"/>
                </a:solidFill>
              </a:defRPr>
            </a:lvl1pPr>
            <a:lvl2pPr>
              <a:defRPr sz="2400" baseline="0">
                <a:solidFill>
                  <a:srgbClr val="505150"/>
                </a:solidFill>
              </a:defRPr>
            </a:lvl2pPr>
            <a:lvl3pPr>
              <a:defRPr sz="2000" baseline="0">
                <a:solidFill>
                  <a:srgbClr val="505150"/>
                </a:solidFill>
              </a:defRPr>
            </a:lvl3pPr>
            <a:lvl4pPr>
              <a:defRPr sz="1800" baseline="0">
                <a:solidFill>
                  <a:srgbClr val="505150"/>
                </a:solidFill>
              </a:defRPr>
            </a:lvl4pPr>
            <a:lvl5pPr>
              <a:defRPr sz="1800"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05150"/>
                </a:solidFill>
              </a:defRPr>
            </a:lvl1pPr>
          </a:lstStyle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2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1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410575" y="63944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2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8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kCo/GSIM-SPA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2958" y="1626695"/>
            <a:ext cx="7551737" cy="521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142A"/>
                </a:solidFill>
              </a:rPr>
              <a:t>An OWL Ontology for the Generic Statistical Information Model (GSIM): Design and Implementation</a:t>
            </a:r>
          </a:p>
          <a:p>
            <a:pPr algn="ctr"/>
            <a:endParaRPr lang="en-US" sz="3200" b="1" dirty="0">
              <a:solidFill>
                <a:srgbClr val="7F142A"/>
              </a:solidFill>
            </a:endParaRPr>
          </a:p>
          <a:p>
            <a:pPr algn="ctr"/>
            <a:r>
              <a:rPr lang="it-IT" sz="2200" dirty="0" smtClean="0">
                <a:solidFill>
                  <a:srgbClr val="7F142A"/>
                </a:solidFill>
              </a:rPr>
              <a:t>Monica Scannapieco</a:t>
            </a:r>
            <a:r>
              <a:rPr lang="it-IT" sz="2200" baseline="30000" dirty="0" smtClean="0">
                <a:solidFill>
                  <a:srgbClr val="7F142A"/>
                </a:solidFill>
              </a:rPr>
              <a:t>1</a:t>
            </a:r>
            <a:r>
              <a:rPr lang="it-IT" sz="2200" dirty="0" smtClean="0">
                <a:solidFill>
                  <a:srgbClr val="7F142A"/>
                </a:solidFill>
              </a:rPr>
              <a:t>, </a:t>
            </a:r>
            <a:r>
              <a:rPr lang="it-IT" sz="2200" dirty="0" smtClean="0">
                <a:solidFill>
                  <a:srgbClr val="505150"/>
                </a:solidFill>
              </a:rPr>
              <a:t>A. Dreyer</a:t>
            </a:r>
            <a:r>
              <a:rPr lang="it-IT" sz="2200" baseline="30000" dirty="0" smtClean="0">
                <a:solidFill>
                  <a:srgbClr val="505150"/>
                </a:solidFill>
              </a:rPr>
              <a:t>2</a:t>
            </a:r>
            <a:r>
              <a:rPr lang="it-IT" sz="2200" dirty="0" smtClean="0">
                <a:solidFill>
                  <a:srgbClr val="505150"/>
                </a:solidFill>
              </a:rPr>
              <a:t>, G. Duffes</a:t>
            </a:r>
            <a:r>
              <a:rPr lang="it-IT" sz="2200" baseline="30000" dirty="0" smtClean="0">
                <a:solidFill>
                  <a:srgbClr val="505150"/>
                </a:solidFill>
              </a:rPr>
              <a:t>2</a:t>
            </a:r>
            <a:r>
              <a:rPr lang="it-IT" sz="2200" dirty="0" smtClean="0">
                <a:solidFill>
                  <a:srgbClr val="505150"/>
                </a:solidFill>
              </a:rPr>
              <a:t>,</a:t>
            </a:r>
          </a:p>
          <a:p>
            <a:pPr algn="ctr"/>
            <a:r>
              <a:rPr lang="it-IT" sz="2200" dirty="0" smtClean="0">
                <a:solidFill>
                  <a:srgbClr val="505150"/>
                </a:solidFill>
              </a:rPr>
              <a:t>D. Gillman</a:t>
            </a:r>
            <a:r>
              <a:rPr lang="it-IT" sz="2200" baseline="30000" dirty="0" smtClean="0">
                <a:solidFill>
                  <a:srgbClr val="505150"/>
                </a:solidFill>
              </a:rPr>
              <a:t>3</a:t>
            </a:r>
            <a:r>
              <a:rPr lang="it-IT" sz="2200" dirty="0" smtClean="0">
                <a:solidFill>
                  <a:srgbClr val="505150"/>
                </a:solidFill>
              </a:rPr>
              <a:t>, L. Tosco</a:t>
            </a:r>
            <a:r>
              <a:rPr lang="it-IT" sz="2200" baseline="30000" dirty="0" smtClean="0">
                <a:solidFill>
                  <a:srgbClr val="505150"/>
                </a:solidFill>
              </a:rPr>
              <a:t>1</a:t>
            </a:r>
            <a:endParaRPr lang="it-IT" sz="2200" baseline="300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endParaRPr lang="it-IT" sz="22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endParaRPr lang="it-IT" sz="2000" dirty="0" smtClean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endParaRPr lang="it-IT" sz="20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endParaRPr lang="it-IT" sz="2000" dirty="0" smtClean="0">
              <a:solidFill>
                <a:srgbClr val="505150"/>
              </a:solidFill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it-IT" sz="2000" dirty="0" smtClean="0">
                <a:solidFill>
                  <a:srgbClr val="505150"/>
                </a:solidFill>
              </a:rPr>
              <a:t>1: </a:t>
            </a:r>
            <a:r>
              <a:rPr lang="fr-FR" sz="2000" dirty="0" err="1" smtClean="0">
                <a:solidFill>
                  <a:srgbClr val="505150"/>
                </a:solidFill>
              </a:rPr>
              <a:t>Istat</a:t>
            </a:r>
            <a:r>
              <a:rPr lang="fr-FR" sz="2000" dirty="0" smtClean="0">
                <a:solidFill>
                  <a:srgbClr val="505150"/>
                </a:solidFill>
              </a:rPr>
              <a:t> - </a:t>
            </a:r>
            <a:r>
              <a:rPr lang="fr-FR" sz="2000" dirty="0" err="1" smtClean="0">
                <a:solidFill>
                  <a:srgbClr val="505150"/>
                </a:solidFill>
              </a:rPr>
              <a:t>Italian</a:t>
            </a:r>
            <a:r>
              <a:rPr lang="fr-FR" sz="2000" dirty="0" smtClean="0">
                <a:solidFill>
                  <a:srgbClr val="505150"/>
                </a:solidFill>
              </a:rPr>
              <a:t> National Institute of </a:t>
            </a:r>
            <a:r>
              <a:rPr lang="fr-FR" sz="2000" dirty="0" err="1" smtClean="0">
                <a:solidFill>
                  <a:srgbClr val="505150"/>
                </a:solidFill>
              </a:rPr>
              <a:t>Statistics</a:t>
            </a:r>
            <a:r>
              <a:rPr lang="fr-FR" sz="2000" dirty="0" smtClean="0">
                <a:solidFill>
                  <a:srgbClr val="505150"/>
                </a:solidFill>
              </a:rPr>
              <a:t>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fr-FR" sz="2000" dirty="0" smtClean="0">
                <a:solidFill>
                  <a:srgbClr val="505150"/>
                </a:solidFill>
              </a:rPr>
              <a:t>2: INSEE</a:t>
            </a:r>
            <a:r>
              <a:rPr lang="fr-FR" sz="2000" dirty="0">
                <a:solidFill>
                  <a:srgbClr val="505150"/>
                </a:solidFill>
              </a:rPr>
              <a:t> -</a:t>
            </a:r>
            <a:r>
              <a:rPr lang="fr-FR" sz="2000" dirty="0" smtClean="0">
                <a:solidFill>
                  <a:srgbClr val="505150"/>
                </a:solidFill>
              </a:rPr>
              <a:t> National Institute of </a:t>
            </a:r>
            <a:r>
              <a:rPr lang="fr-FR" sz="2000" dirty="0" err="1" smtClean="0">
                <a:solidFill>
                  <a:srgbClr val="505150"/>
                </a:solidFill>
              </a:rPr>
              <a:t>Statistics</a:t>
            </a:r>
            <a:r>
              <a:rPr lang="fr-FR" sz="2000" dirty="0" smtClean="0">
                <a:solidFill>
                  <a:srgbClr val="505150"/>
                </a:solidFill>
              </a:rPr>
              <a:t> and </a:t>
            </a:r>
            <a:r>
              <a:rPr lang="fr-FR" sz="2000" dirty="0" err="1" smtClean="0">
                <a:solidFill>
                  <a:srgbClr val="505150"/>
                </a:solidFill>
              </a:rPr>
              <a:t>Economic</a:t>
            </a:r>
            <a:r>
              <a:rPr lang="fr-FR" sz="2000" dirty="0" smtClean="0">
                <a:solidFill>
                  <a:srgbClr val="505150"/>
                </a:solidFill>
              </a:rPr>
              <a:t> </a:t>
            </a:r>
            <a:r>
              <a:rPr lang="fr-FR" sz="2000" dirty="0" err="1" smtClean="0">
                <a:solidFill>
                  <a:srgbClr val="505150"/>
                </a:solidFill>
              </a:rPr>
              <a:t>Studies</a:t>
            </a:r>
            <a:endParaRPr lang="fr-FR" sz="2000" dirty="0" smtClean="0">
              <a:solidFill>
                <a:srgbClr val="505150"/>
              </a:solidFill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fr-FR" sz="2000" dirty="0">
                <a:solidFill>
                  <a:srgbClr val="505150"/>
                </a:solidFill>
              </a:rPr>
              <a:t>3: BLS </a:t>
            </a:r>
            <a:r>
              <a:rPr lang="fr-FR" sz="2000" dirty="0" smtClean="0">
                <a:solidFill>
                  <a:srgbClr val="505150"/>
                </a:solidFill>
              </a:rPr>
              <a:t>– U.S. Bureau of Labour </a:t>
            </a:r>
            <a:r>
              <a:rPr lang="fr-FR" sz="2000" dirty="0" err="1" smtClean="0">
                <a:solidFill>
                  <a:srgbClr val="505150"/>
                </a:solidFill>
              </a:rPr>
              <a:t>Statistics</a:t>
            </a:r>
            <a:endParaRPr lang="en-US" sz="2000" dirty="0">
              <a:solidFill>
                <a:srgbClr val="505150"/>
              </a:solidFill>
            </a:endParaRPr>
          </a:p>
          <a:p>
            <a:pPr algn="ctr"/>
            <a:r>
              <a:rPr lang="it-IT" sz="2200" dirty="0">
                <a:solidFill>
                  <a:srgbClr val="505150"/>
                </a:solidFill>
              </a:rPr>
              <a:t> </a:t>
            </a:r>
          </a:p>
          <a:p>
            <a:endParaRPr lang="it-IT" sz="1000" dirty="0" smtClean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09250" y="-44584"/>
            <a:ext cx="800665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Design &amp;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- 1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434771"/>
            <a:ext cx="8229600" cy="5106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Most correspondences straightforward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UML </a:t>
            </a:r>
            <a:r>
              <a:rPr lang="en-US" sz="2800" dirty="0">
                <a:solidFill>
                  <a:srgbClr val="505150"/>
                </a:solidFill>
              </a:rPr>
              <a:t>classes have been mapped into OWL </a:t>
            </a:r>
            <a:r>
              <a:rPr lang="en-US" sz="2800" dirty="0" smtClean="0">
                <a:solidFill>
                  <a:srgbClr val="505150"/>
                </a:solidFill>
              </a:rPr>
              <a:t>Classes</a:t>
            </a:r>
            <a:endParaRPr lang="en-US" dirty="0" smtClean="0"/>
          </a:p>
          <a:p>
            <a:pPr marL="0" indent="0">
              <a:buClr>
                <a:srgbClr val="505150"/>
              </a:buClr>
              <a:buNone/>
            </a:pPr>
            <a:endParaRPr lang="it-IT" dirty="0">
              <a:solidFill>
                <a:srgbClr val="505150"/>
              </a:solidFill>
            </a:endParaRPr>
          </a:p>
        </p:txBody>
      </p:sp>
      <p:pic>
        <p:nvPicPr>
          <p:cNvPr id="7" name="Image 0" descr="Protégé screenshot small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09250" y="2002971"/>
            <a:ext cx="4240423" cy="4064000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894817" y="2421689"/>
            <a:ext cx="41436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05150"/>
                </a:solidFill>
              </a:rPr>
              <a:t>F</a:t>
            </a:r>
            <a:r>
              <a:rPr lang="en-US" sz="2800" dirty="0" smtClean="0">
                <a:solidFill>
                  <a:srgbClr val="505150"/>
                </a:solidFill>
              </a:rPr>
              <a:t>ive </a:t>
            </a:r>
            <a:r>
              <a:rPr lang="en-US" sz="2800" dirty="0">
                <a:solidFill>
                  <a:srgbClr val="505150"/>
                </a:solidFill>
              </a:rPr>
              <a:t>Classes </a:t>
            </a:r>
            <a:r>
              <a:rPr lang="en-US" sz="2800" dirty="0" smtClean="0">
                <a:solidFill>
                  <a:srgbClr val="505150"/>
                </a:solidFill>
              </a:rPr>
              <a:t>for GSIM Base, Business, Concepts, Exchange,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Sub-classes </a:t>
            </a:r>
            <a:r>
              <a:rPr lang="en-US" sz="2800" dirty="0">
                <a:solidFill>
                  <a:srgbClr val="505150"/>
                </a:solidFill>
              </a:rPr>
              <a:t>for each concept </a:t>
            </a:r>
            <a:r>
              <a:rPr lang="en-US" sz="2800" dirty="0" smtClean="0">
                <a:solidFill>
                  <a:srgbClr val="505150"/>
                </a:solidFill>
              </a:rPr>
              <a:t>belonging to the topic</a:t>
            </a:r>
            <a:endParaRPr lang="it-IT" sz="2800" dirty="0">
              <a:solidFill>
                <a:srgbClr val="505150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09250" y="-18339"/>
            <a:ext cx="800665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Design &amp;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- 2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1019176"/>
            <a:ext cx="8229600" cy="51069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05150"/>
                </a:solidFill>
              </a:rPr>
              <a:t>UML </a:t>
            </a:r>
            <a:r>
              <a:rPr lang="it-IT" dirty="0" err="1" smtClean="0">
                <a:solidFill>
                  <a:srgbClr val="505150"/>
                </a:solidFill>
              </a:rPr>
              <a:t>attributes</a:t>
            </a:r>
            <a:r>
              <a:rPr lang="it-IT" dirty="0" smtClean="0">
                <a:solidFill>
                  <a:srgbClr val="505150"/>
                </a:solidFill>
              </a:rPr>
              <a:t> </a:t>
            </a:r>
            <a:r>
              <a:rPr lang="it-IT" dirty="0">
                <a:solidFill>
                  <a:srgbClr val="505150"/>
                </a:solidFill>
              </a:rPr>
              <a:t>and </a:t>
            </a:r>
            <a:r>
              <a:rPr lang="it-IT" dirty="0" err="1">
                <a:solidFill>
                  <a:srgbClr val="505150"/>
                </a:solidFill>
              </a:rPr>
              <a:t>relationships</a:t>
            </a:r>
            <a:r>
              <a:rPr lang="it-IT" dirty="0">
                <a:solidFill>
                  <a:srgbClr val="505150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05150"/>
                </a:solidFill>
              </a:rPr>
              <a:t>RDF </a:t>
            </a:r>
            <a:r>
              <a:rPr lang="it-IT" sz="2400" dirty="0" err="1">
                <a:solidFill>
                  <a:srgbClr val="505150"/>
                </a:solidFill>
              </a:rPr>
              <a:t>distinguishes</a:t>
            </a:r>
            <a:r>
              <a:rPr lang="it-IT" sz="2400" dirty="0">
                <a:solidFill>
                  <a:srgbClr val="505150"/>
                </a:solidFill>
              </a:rPr>
              <a:t> </a:t>
            </a:r>
            <a:r>
              <a:rPr lang="it-IT" sz="2400" dirty="0" err="1">
                <a:solidFill>
                  <a:srgbClr val="505150"/>
                </a:solidFill>
              </a:rPr>
              <a:t>betwen</a:t>
            </a:r>
            <a:r>
              <a:rPr lang="it-IT" sz="2400" dirty="0">
                <a:solidFill>
                  <a:srgbClr val="505150"/>
                </a:solidFill>
              </a:rPr>
              <a:t> data and </a:t>
            </a:r>
            <a:r>
              <a:rPr lang="it-IT" sz="2400" dirty="0" err="1">
                <a:solidFill>
                  <a:srgbClr val="505150"/>
                </a:solidFill>
              </a:rPr>
              <a:t>object</a:t>
            </a:r>
            <a:r>
              <a:rPr lang="it-IT" sz="2400" dirty="0">
                <a:solidFill>
                  <a:srgbClr val="505150"/>
                </a:solidFill>
              </a:rPr>
              <a:t> </a:t>
            </a:r>
            <a:r>
              <a:rPr lang="it-IT" sz="2400" dirty="0" err="1">
                <a:solidFill>
                  <a:srgbClr val="505150"/>
                </a:solidFill>
              </a:rPr>
              <a:t>properties</a:t>
            </a:r>
            <a:r>
              <a:rPr lang="it-IT" sz="2400" dirty="0">
                <a:solidFill>
                  <a:srgbClr val="505150"/>
                </a:solidFill>
              </a:rPr>
              <a:t> (and </a:t>
            </a:r>
            <a:r>
              <a:rPr lang="it-IT" sz="2400" dirty="0" err="1">
                <a:solidFill>
                  <a:srgbClr val="505150"/>
                </a:solidFill>
              </a:rPr>
              <a:t>annotation</a:t>
            </a:r>
            <a:r>
              <a:rPr lang="it-IT" sz="2400" dirty="0">
                <a:solidFill>
                  <a:srgbClr val="50515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05150"/>
                </a:solidFill>
              </a:rPr>
              <a:t>UML </a:t>
            </a:r>
            <a:r>
              <a:rPr lang="it-IT" sz="2400" dirty="0" err="1">
                <a:solidFill>
                  <a:srgbClr val="505150"/>
                </a:solidFill>
              </a:rPr>
              <a:t>attributes</a:t>
            </a:r>
            <a:r>
              <a:rPr lang="it-IT" sz="2400" dirty="0">
                <a:solidFill>
                  <a:srgbClr val="505150"/>
                </a:solidFill>
              </a:rPr>
              <a:t> </a:t>
            </a:r>
            <a:r>
              <a:rPr lang="it-IT" sz="2400" dirty="0" err="1">
                <a:solidFill>
                  <a:srgbClr val="505150"/>
                </a:solidFill>
              </a:rPr>
              <a:t>mapped</a:t>
            </a:r>
            <a:r>
              <a:rPr lang="it-IT" sz="2400" dirty="0">
                <a:solidFill>
                  <a:srgbClr val="505150"/>
                </a:solidFill>
              </a:rPr>
              <a:t> to </a:t>
            </a:r>
            <a:r>
              <a:rPr lang="it-IT" sz="2400" dirty="0" err="1">
                <a:solidFill>
                  <a:srgbClr val="505150"/>
                </a:solidFill>
              </a:rPr>
              <a:t>Datatype</a:t>
            </a:r>
            <a:r>
              <a:rPr lang="it-IT" sz="2400" dirty="0">
                <a:solidFill>
                  <a:srgbClr val="505150"/>
                </a:solidFill>
              </a:rPr>
              <a:t> </a:t>
            </a:r>
            <a:r>
              <a:rPr lang="it-IT" sz="2400" dirty="0" err="1">
                <a:solidFill>
                  <a:srgbClr val="505150"/>
                </a:solidFill>
              </a:rPr>
              <a:t>properties</a:t>
            </a:r>
            <a:endParaRPr lang="it-IT" sz="2400" dirty="0">
              <a:solidFill>
                <a:srgbClr val="5051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05150"/>
                </a:solidFill>
              </a:rPr>
              <a:t>UML </a:t>
            </a:r>
            <a:r>
              <a:rPr lang="it-IT" sz="2400" dirty="0" err="1">
                <a:solidFill>
                  <a:srgbClr val="505150"/>
                </a:solidFill>
              </a:rPr>
              <a:t>relationships</a:t>
            </a:r>
            <a:r>
              <a:rPr lang="it-IT" sz="2400" dirty="0">
                <a:solidFill>
                  <a:srgbClr val="505150"/>
                </a:solidFill>
              </a:rPr>
              <a:t> </a:t>
            </a:r>
            <a:r>
              <a:rPr lang="it-IT" sz="2400" dirty="0" err="1">
                <a:solidFill>
                  <a:srgbClr val="505150"/>
                </a:solidFill>
              </a:rPr>
              <a:t>into</a:t>
            </a:r>
            <a:r>
              <a:rPr lang="it-IT" sz="2400" dirty="0">
                <a:solidFill>
                  <a:srgbClr val="505150"/>
                </a:solidFill>
              </a:rPr>
              <a:t> Object </a:t>
            </a:r>
            <a:r>
              <a:rPr lang="it-IT" sz="2400" dirty="0" err="1">
                <a:solidFill>
                  <a:srgbClr val="505150"/>
                </a:solidFill>
              </a:rPr>
              <a:t>properties</a:t>
            </a:r>
            <a:endParaRPr lang="it-IT" sz="2400" dirty="0">
              <a:solidFill>
                <a:srgbClr val="5051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Not always a direct correspondence between UML and OWL respective elements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41738" y="6307140"/>
            <a:ext cx="5778062" cy="414336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808037" y="-44465"/>
            <a:ext cx="7508649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Design &amp;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- 3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1019176"/>
            <a:ext cx="8229600" cy="5106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Abstract </a:t>
            </a:r>
            <a:r>
              <a:rPr lang="en-US" sz="2800" dirty="0">
                <a:solidFill>
                  <a:srgbClr val="505150"/>
                </a:solidFill>
              </a:rPr>
              <a:t>class in UML does not have a direct </a:t>
            </a:r>
            <a:r>
              <a:rPr lang="en-US" sz="2800" dirty="0" smtClean="0">
                <a:solidFill>
                  <a:srgbClr val="505150"/>
                </a:solidFill>
              </a:rPr>
              <a:t>correspondence </a:t>
            </a:r>
            <a:r>
              <a:rPr lang="en-US" sz="2800" dirty="0">
                <a:solidFill>
                  <a:srgbClr val="505150"/>
                </a:solidFill>
              </a:rPr>
              <a:t>with any OWL </a:t>
            </a:r>
            <a:r>
              <a:rPr lang="en-US" sz="2800" dirty="0" smtClean="0">
                <a:solidFill>
                  <a:srgbClr val="505150"/>
                </a:solidFill>
              </a:rPr>
              <a:t>class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505150"/>
                </a:solidFill>
              </a:rPr>
              <a:t>Additional </a:t>
            </a:r>
            <a:r>
              <a:rPr lang="en-US" sz="2400" dirty="0">
                <a:solidFill>
                  <a:srgbClr val="505150"/>
                </a:solidFill>
              </a:rPr>
              <a:t>statements on Classes, </a:t>
            </a:r>
            <a:r>
              <a:rPr lang="en-US" sz="2400" dirty="0" err="1">
                <a:solidFill>
                  <a:srgbClr val="505150"/>
                </a:solidFill>
              </a:rPr>
              <a:t>ObjectProperties</a:t>
            </a:r>
            <a:r>
              <a:rPr lang="en-US" sz="2400" dirty="0">
                <a:solidFill>
                  <a:srgbClr val="505150"/>
                </a:solidFill>
              </a:rPr>
              <a:t>, and </a:t>
            </a:r>
            <a:r>
              <a:rPr lang="en-US" sz="2400" dirty="0" err="1">
                <a:solidFill>
                  <a:srgbClr val="505150"/>
                </a:solidFill>
              </a:rPr>
              <a:t>DataProperties</a:t>
            </a:r>
            <a:r>
              <a:rPr lang="en-US" sz="2400" dirty="0">
                <a:solidFill>
                  <a:srgbClr val="505150"/>
                </a:solidFill>
              </a:rPr>
              <a:t> (e.g. </a:t>
            </a:r>
            <a:r>
              <a:rPr lang="en-US" sz="2400" i="1" dirty="0" err="1">
                <a:solidFill>
                  <a:srgbClr val="505150"/>
                </a:solidFill>
              </a:rPr>
              <a:t>objectIntersectionOf</a:t>
            </a:r>
            <a:r>
              <a:rPr lang="en-US" sz="2400" dirty="0">
                <a:solidFill>
                  <a:srgbClr val="505150"/>
                </a:solidFill>
              </a:rPr>
              <a:t>, </a:t>
            </a:r>
            <a:r>
              <a:rPr lang="en-US" sz="2400" i="1" dirty="0" err="1">
                <a:solidFill>
                  <a:srgbClr val="505150"/>
                </a:solidFill>
              </a:rPr>
              <a:t>disjointClasses</a:t>
            </a:r>
            <a:r>
              <a:rPr lang="en-US" sz="2400" dirty="0">
                <a:solidFill>
                  <a:srgbClr val="505150"/>
                </a:solidFill>
              </a:rPr>
              <a:t>) allow representing the domain of interest </a:t>
            </a:r>
            <a:endParaRPr lang="en-US" sz="2400" dirty="0" smtClean="0">
              <a:solidFill>
                <a:srgbClr val="505150"/>
              </a:solidFill>
            </a:endParaRP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it-IT" sz="2800" dirty="0" err="1" smtClean="0">
                <a:solidFill>
                  <a:srgbClr val="505150"/>
                </a:solidFill>
              </a:rPr>
              <a:t>Issue</a:t>
            </a:r>
            <a:r>
              <a:rPr lang="it-IT" sz="2800" dirty="0" smtClean="0">
                <a:solidFill>
                  <a:srgbClr val="505150"/>
                </a:solidFill>
              </a:rPr>
              <a:t> of </a:t>
            </a:r>
            <a:r>
              <a:rPr lang="it-IT" sz="2800" dirty="0" err="1" smtClean="0">
                <a:solidFill>
                  <a:srgbClr val="505150"/>
                </a:solidFill>
              </a:rPr>
              <a:t>names</a:t>
            </a:r>
            <a:r>
              <a:rPr lang="it-IT" sz="2800" dirty="0" smtClean="0">
                <a:solidFill>
                  <a:srgbClr val="505150"/>
                </a:solidFill>
              </a:rPr>
              <a:t>: in UML the </a:t>
            </a:r>
            <a:r>
              <a:rPr lang="it-IT" sz="2800" dirty="0" err="1" smtClean="0">
                <a:solidFill>
                  <a:srgbClr val="505150"/>
                </a:solidFill>
              </a:rPr>
              <a:t>name</a:t>
            </a:r>
            <a:r>
              <a:rPr lang="it-IT" sz="2800" dirty="0" smtClean="0">
                <a:solidFill>
                  <a:srgbClr val="505150"/>
                </a:solidFill>
              </a:rPr>
              <a:t> of a </a:t>
            </a:r>
            <a:r>
              <a:rPr lang="it-IT" sz="2800" dirty="0" err="1" smtClean="0">
                <a:solidFill>
                  <a:srgbClr val="505150"/>
                </a:solidFill>
              </a:rPr>
              <a:t>property</a:t>
            </a:r>
            <a:r>
              <a:rPr lang="it-IT" sz="2800" dirty="0" smtClean="0">
                <a:solidFill>
                  <a:srgbClr val="505150"/>
                </a:solidFill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</a:rPr>
              <a:t>is</a:t>
            </a:r>
            <a:r>
              <a:rPr lang="it-IT" sz="2800" dirty="0" smtClean="0">
                <a:solidFill>
                  <a:srgbClr val="505150"/>
                </a:solidFill>
              </a:rPr>
              <a:t> a </a:t>
            </a:r>
            <a:r>
              <a:rPr lang="it-IT" sz="2800" dirty="0" err="1" smtClean="0">
                <a:solidFill>
                  <a:srgbClr val="505150"/>
                </a:solidFill>
              </a:rPr>
              <a:t>tag</a:t>
            </a:r>
            <a:r>
              <a:rPr lang="it-IT" sz="2800" dirty="0" smtClean="0">
                <a:solidFill>
                  <a:srgbClr val="505150"/>
                </a:solidFill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</a:rPr>
              <a:t>while</a:t>
            </a:r>
            <a:r>
              <a:rPr lang="it-IT" sz="2800" dirty="0" smtClean="0">
                <a:solidFill>
                  <a:srgbClr val="505150"/>
                </a:solidFill>
              </a:rPr>
              <a:t> in RDF </a:t>
            </a:r>
            <a:r>
              <a:rPr lang="it-IT" sz="2800" dirty="0" err="1" smtClean="0">
                <a:solidFill>
                  <a:srgbClr val="505150"/>
                </a:solidFill>
              </a:rPr>
              <a:t>it</a:t>
            </a:r>
            <a:r>
              <a:rPr lang="it-IT" sz="2800" dirty="0" smtClean="0">
                <a:solidFill>
                  <a:srgbClr val="505150"/>
                </a:solidFill>
              </a:rPr>
              <a:t> must </a:t>
            </a:r>
            <a:r>
              <a:rPr lang="it-IT" sz="2800" dirty="0" err="1" smtClean="0">
                <a:solidFill>
                  <a:srgbClr val="505150"/>
                </a:solidFill>
              </a:rPr>
              <a:t>uniquely</a:t>
            </a:r>
            <a:r>
              <a:rPr lang="it-IT" sz="2800" dirty="0" smtClean="0">
                <a:solidFill>
                  <a:srgbClr val="505150"/>
                </a:solidFill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</a:rPr>
              <a:t>identify</a:t>
            </a:r>
            <a:r>
              <a:rPr lang="it-IT" sz="2800" dirty="0" smtClean="0">
                <a:solidFill>
                  <a:srgbClr val="505150"/>
                </a:solidFill>
              </a:rPr>
              <a:t> the </a:t>
            </a:r>
            <a:r>
              <a:rPr lang="it-IT" sz="2800" dirty="0" err="1" smtClean="0">
                <a:solidFill>
                  <a:srgbClr val="505150"/>
                </a:solidFill>
              </a:rPr>
              <a:t>property</a:t>
            </a:r>
            <a:endParaRPr lang="it-IT" sz="2800" dirty="0" smtClean="0">
              <a:solidFill>
                <a:srgbClr val="50515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457200" y="6307140"/>
            <a:ext cx="5562600" cy="414336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16873" y="-32862"/>
            <a:ext cx="800665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Design &amp;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- 4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047"/>
            <a:ext cx="8000555" cy="1935618"/>
          </a:xfrm>
          <a:prstGeom prst="rect">
            <a:avLst/>
          </a:prstGeom>
        </p:spPr>
      </p:pic>
      <p:sp>
        <p:nvSpPr>
          <p:cNvPr id="4" name="Figura a mano libera 3"/>
          <p:cNvSpPr/>
          <p:nvPr/>
        </p:nvSpPr>
        <p:spPr>
          <a:xfrm>
            <a:off x="2856048" y="1773649"/>
            <a:ext cx="5884409" cy="2670725"/>
          </a:xfrm>
          <a:custGeom>
            <a:avLst/>
            <a:gdLst>
              <a:gd name="connsiteX0" fmla="*/ 2134887 w 6049327"/>
              <a:gd name="connsiteY0" fmla="*/ 188984 h 2618155"/>
              <a:gd name="connsiteX1" fmla="*/ 58661 w 6049327"/>
              <a:gd name="connsiteY1" fmla="*/ 554744 h 2618155"/>
              <a:gd name="connsiteX2" fmla="*/ 1048365 w 6049327"/>
              <a:gd name="connsiteY2" fmla="*/ 2318998 h 2618155"/>
              <a:gd name="connsiteX3" fmla="*/ 5803245 w 6049327"/>
              <a:gd name="connsiteY3" fmla="*/ 2405059 h 2618155"/>
              <a:gd name="connsiteX4" fmla="*/ 5028694 w 6049327"/>
              <a:gd name="connsiteY4" fmla="*/ 178226 h 2618155"/>
              <a:gd name="connsiteX5" fmla="*/ 2134887 w 6049327"/>
              <a:gd name="connsiteY5" fmla="*/ 188984 h 2618155"/>
              <a:gd name="connsiteX0" fmla="*/ 2134887 w 6132973"/>
              <a:gd name="connsiteY0" fmla="*/ 116679 h 2545850"/>
              <a:gd name="connsiteX1" fmla="*/ 58661 w 6132973"/>
              <a:gd name="connsiteY1" fmla="*/ 482439 h 2545850"/>
              <a:gd name="connsiteX2" fmla="*/ 1048365 w 6132973"/>
              <a:gd name="connsiteY2" fmla="*/ 2246693 h 2545850"/>
              <a:gd name="connsiteX3" fmla="*/ 5803245 w 6132973"/>
              <a:gd name="connsiteY3" fmla="*/ 2332754 h 2545850"/>
              <a:gd name="connsiteX4" fmla="*/ 5406065 w 6132973"/>
              <a:gd name="connsiteY4" fmla="*/ 207521 h 2545850"/>
              <a:gd name="connsiteX5" fmla="*/ 2134887 w 6132973"/>
              <a:gd name="connsiteY5" fmla="*/ 116679 h 2545850"/>
              <a:gd name="connsiteX0" fmla="*/ 2129249 w 5884409"/>
              <a:gd name="connsiteY0" fmla="*/ 125669 h 2670725"/>
              <a:gd name="connsiteX1" fmla="*/ 53023 w 5884409"/>
              <a:gd name="connsiteY1" fmla="*/ 491429 h 2670725"/>
              <a:gd name="connsiteX2" fmla="*/ 1042727 w 5884409"/>
              <a:gd name="connsiteY2" fmla="*/ 2255683 h 2670725"/>
              <a:gd name="connsiteX3" fmla="*/ 5449264 w 5884409"/>
              <a:gd name="connsiteY3" fmla="*/ 2501401 h 2670725"/>
              <a:gd name="connsiteX4" fmla="*/ 5400427 w 5884409"/>
              <a:gd name="connsiteY4" fmla="*/ 216511 h 2670725"/>
              <a:gd name="connsiteX5" fmla="*/ 2129249 w 5884409"/>
              <a:gd name="connsiteY5" fmla="*/ 125669 h 267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409" h="2670725">
                <a:moveTo>
                  <a:pt x="2129249" y="125669"/>
                </a:moveTo>
                <a:cubicBezTo>
                  <a:pt x="1238015" y="171489"/>
                  <a:pt x="234110" y="136427"/>
                  <a:pt x="53023" y="491429"/>
                </a:cubicBezTo>
                <a:cubicBezTo>
                  <a:pt x="-128064" y="846431"/>
                  <a:pt x="143353" y="1920688"/>
                  <a:pt x="1042727" y="2255683"/>
                </a:cubicBezTo>
                <a:cubicBezTo>
                  <a:pt x="1942101" y="2590678"/>
                  <a:pt x="4785876" y="2858196"/>
                  <a:pt x="5449264" y="2501401"/>
                </a:cubicBezTo>
                <a:cubicBezTo>
                  <a:pt x="6112652" y="2144606"/>
                  <a:pt x="5953763" y="612466"/>
                  <a:pt x="5400427" y="216511"/>
                </a:cubicBezTo>
                <a:cubicBezTo>
                  <a:pt x="4847091" y="-179444"/>
                  <a:pt x="3020483" y="79849"/>
                  <a:pt x="2129249" y="125669"/>
                </a:cubicBezTo>
                <a:close/>
              </a:path>
            </a:pathLst>
          </a:cu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umetto 2 4"/>
          <p:cNvSpPr/>
          <p:nvPr/>
        </p:nvSpPr>
        <p:spPr>
          <a:xfrm>
            <a:off x="5262706" y="576208"/>
            <a:ext cx="3744660" cy="1634490"/>
          </a:xfrm>
          <a:prstGeom prst="wedgeRoundRectCallout">
            <a:avLst>
              <a:gd name="adj1" fmla="val 3827"/>
              <a:gd name="adj2" fmla="val 71992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Information </a:t>
            </a:r>
            <a:r>
              <a:rPr lang="en-US" b="1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Provider and Information Consume</a:t>
            </a:r>
            <a:r>
              <a:rPr lang="en-US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r, use the same </a:t>
            </a:r>
            <a:r>
              <a:rPr lang="en-US" dirty="0" smtClean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relation  </a:t>
            </a:r>
            <a:r>
              <a:rPr lang="en-US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agrees to</a:t>
            </a:r>
            <a:r>
              <a:rPr lang="en-US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” in their relationships with the concept Provision </a:t>
            </a:r>
            <a:r>
              <a:rPr lang="en-US" dirty="0" smtClean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Agreement</a:t>
            </a:r>
            <a:endParaRPr lang="it-IT" dirty="0">
              <a:solidFill>
                <a:srgbClr val="505150"/>
              </a:solidFill>
              <a:latin typeface="+mj-lt"/>
            </a:endParaRPr>
          </a:p>
        </p:txBody>
      </p:sp>
      <p:sp>
        <p:nvSpPr>
          <p:cNvPr id="10" name="Fumetto 2 9"/>
          <p:cNvSpPr/>
          <p:nvPr/>
        </p:nvSpPr>
        <p:spPr>
          <a:xfrm>
            <a:off x="394686" y="4483427"/>
            <a:ext cx="3904043" cy="1634490"/>
          </a:xfrm>
          <a:prstGeom prst="wedgeRoundRectCallout">
            <a:avLst>
              <a:gd name="adj1" fmla="val 33166"/>
              <a:gd name="adj2" fmla="val -92900"/>
              <a:gd name="adj3" fmla="val 16667"/>
            </a:avLst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agrees to</a:t>
            </a:r>
            <a:r>
              <a:rPr lang="en-US" dirty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” must become two different properties in the ontology otherwise, it is implicitly assumed an intersection of the domains, which is not true in </a:t>
            </a:r>
            <a:r>
              <a:rPr lang="en-US" dirty="0" smtClean="0">
                <a:solidFill>
                  <a:srgbClr val="505150"/>
                </a:solidFill>
                <a:latin typeface="+mj-lt"/>
                <a:ea typeface="Times New Roman" panose="02020603050405020304" pitchFamily="18" charset="0"/>
              </a:rPr>
              <a:t>general</a:t>
            </a:r>
            <a:endParaRPr lang="it-IT" dirty="0">
              <a:solidFill>
                <a:srgbClr val="505150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62759" y="6334580"/>
            <a:ext cx="5757041" cy="386895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23905"/>
            <a:ext cx="8229600" cy="372248"/>
          </a:xfrm>
        </p:spPr>
        <p:txBody>
          <a:bodyPr/>
          <a:lstStyle/>
          <a:p>
            <a:r>
              <a:rPr lang="it-IT" sz="2400" b="1" dirty="0" err="1">
                <a:solidFill>
                  <a:schemeClr val="bg1"/>
                </a:solidFill>
              </a:rPr>
              <a:t>Possible</a:t>
            </a:r>
            <a:r>
              <a:rPr lang="it-IT" sz="2400" b="1" dirty="0">
                <a:solidFill>
                  <a:schemeClr val="bg1"/>
                </a:solidFill>
              </a:rPr>
              <a:t> Solution - 1</a:t>
            </a:r>
          </a:p>
        </p:txBody>
      </p:sp>
      <p:sp>
        <p:nvSpPr>
          <p:cNvPr id="35" name="CasellaDiTesto 34"/>
          <p:cNvSpPr txBox="1"/>
          <p:nvPr/>
        </p:nvSpPr>
        <p:spPr>
          <a:xfrm flipH="1">
            <a:off x="7372954" y="1775316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YES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 flipH="1">
            <a:off x="4576536" y="1769208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 flipH="1">
            <a:off x="5331277" y="2923430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YES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 flipH="1">
            <a:off x="3117828" y="2941934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 flipH="1">
            <a:off x="4695356" y="4358387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YES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 flipH="1">
            <a:off x="1538121" y="4302710"/>
            <a:ext cx="8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705466" y="4442967"/>
            <a:ext cx="3283991" cy="420916"/>
            <a:chOff x="656736" y="783770"/>
            <a:chExt cx="2159035" cy="420916"/>
          </a:xfrm>
        </p:grpSpPr>
        <p:sp>
          <p:nvSpPr>
            <p:cNvPr id="5" name="Figura a mano libera 4"/>
            <p:cNvSpPr/>
            <p:nvPr/>
          </p:nvSpPr>
          <p:spPr>
            <a:xfrm>
              <a:off x="1741714" y="783771"/>
              <a:ext cx="107405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Figura a mano libera 33"/>
            <p:cNvSpPr/>
            <p:nvPr/>
          </p:nvSpPr>
          <p:spPr>
            <a:xfrm flipH="1">
              <a:off x="656736" y="783770"/>
              <a:ext cx="108127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/>
          <p:cNvGrpSpPr/>
          <p:nvPr/>
        </p:nvGrpSpPr>
        <p:grpSpPr>
          <a:xfrm>
            <a:off x="3350139" y="2941934"/>
            <a:ext cx="2329880" cy="578398"/>
            <a:chOff x="656736" y="783770"/>
            <a:chExt cx="2159035" cy="420916"/>
          </a:xfrm>
        </p:grpSpPr>
        <p:sp>
          <p:nvSpPr>
            <p:cNvPr id="47" name="Figura a mano libera 46"/>
            <p:cNvSpPr/>
            <p:nvPr/>
          </p:nvSpPr>
          <p:spPr>
            <a:xfrm>
              <a:off x="1741714" y="783771"/>
              <a:ext cx="107405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Figura a mano libera 47"/>
            <p:cNvSpPr/>
            <p:nvPr/>
          </p:nvSpPr>
          <p:spPr>
            <a:xfrm flipH="1">
              <a:off x="656736" y="783770"/>
              <a:ext cx="108127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9" name="Gruppo 48"/>
          <p:cNvGrpSpPr/>
          <p:nvPr/>
        </p:nvGrpSpPr>
        <p:grpSpPr>
          <a:xfrm>
            <a:off x="5059506" y="1680495"/>
            <a:ext cx="2329880" cy="558973"/>
            <a:chOff x="656736" y="783770"/>
            <a:chExt cx="2159035" cy="420916"/>
          </a:xfrm>
        </p:grpSpPr>
        <p:sp>
          <p:nvSpPr>
            <p:cNvPr id="50" name="Figura a mano libera 49"/>
            <p:cNvSpPr/>
            <p:nvPr/>
          </p:nvSpPr>
          <p:spPr>
            <a:xfrm>
              <a:off x="1741714" y="783771"/>
              <a:ext cx="107405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Figura a mano libera 50"/>
            <p:cNvSpPr/>
            <p:nvPr/>
          </p:nvSpPr>
          <p:spPr>
            <a:xfrm flipH="1">
              <a:off x="656736" y="783770"/>
              <a:ext cx="1081277" cy="420915"/>
            </a:xfrm>
            <a:custGeom>
              <a:avLst/>
              <a:gdLst>
                <a:gd name="connsiteX0" fmla="*/ 0 w 1074057"/>
                <a:gd name="connsiteY0" fmla="*/ 0 h 420915"/>
                <a:gd name="connsiteX1" fmla="*/ 0 w 1074057"/>
                <a:gd name="connsiteY1" fmla="*/ 232229 h 420915"/>
                <a:gd name="connsiteX2" fmla="*/ 1074057 w 1074057"/>
                <a:gd name="connsiteY2" fmla="*/ 232229 h 420915"/>
                <a:gd name="connsiteX3" fmla="*/ 1074057 w 1074057"/>
                <a:gd name="connsiteY3" fmla="*/ 420915 h 4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20915">
                  <a:moveTo>
                    <a:pt x="0" y="0"/>
                  </a:moveTo>
                  <a:lnTo>
                    <a:pt x="0" y="232229"/>
                  </a:lnTo>
                  <a:lnTo>
                    <a:pt x="1074057" y="232229"/>
                  </a:lnTo>
                  <a:lnTo>
                    <a:pt x="1074057" y="420915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/>
          <p:cNvSpPr/>
          <p:nvPr/>
        </p:nvSpPr>
        <p:spPr>
          <a:xfrm>
            <a:off x="3087161" y="2256130"/>
            <a:ext cx="2867412" cy="6512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the </a:t>
            </a:r>
            <a:r>
              <a:rPr lang="it-IT" dirty="0" err="1" smtClean="0">
                <a:solidFill>
                  <a:schemeClr val="tx1"/>
                </a:solidFill>
              </a:rPr>
              <a:t>original</a:t>
            </a:r>
            <a:r>
              <a:rPr lang="it-IT" dirty="0" smtClean="0">
                <a:solidFill>
                  <a:schemeClr val="tx1"/>
                </a:solidFill>
              </a:rPr>
              <a:t> with source and </a:t>
            </a:r>
            <a:r>
              <a:rPr lang="it-IT" dirty="0" err="1" smtClean="0">
                <a:solidFill>
                  <a:schemeClr val="tx1"/>
                </a:solidFill>
              </a:rPr>
              <a:t>destination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unique</a:t>
            </a:r>
            <a:r>
              <a:rPr lang="it-IT" dirty="0" smtClean="0">
                <a:solidFill>
                  <a:schemeClr val="tx1"/>
                </a:solidFill>
              </a:rPr>
              <a:t>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4943394" y="709269"/>
            <a:ext cx="2560493" cy="9996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the </a:t>
            </a:r>
            <a:r>
              <a:rPr lang="it-IT" dirty="0" err="1" smtClean="0">
                <a:solidFill>
                  <a:schemeClr val="tx1"/>
                </a:solidFill>
              </a:rPr>
              <a:t>original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attribute</a:t>
            </a:r>
            <a:r>
              <a:rPr lang="it-IT" dirty="0" smtClean="0">
                <a:solidFill>
                  <a:schemeClr val="tx1"/>
                </a:solidFill>
              </a:rPr>
              <a:t>/</a:t>
            </a:r>
            <a:r>
              <a:rPr lang="it-IT" dirty="0" err="1" smtClean="0">
                <a:solidFill>
                  <a:schemeClr val="tx1"/>
                </a:solidFill>
              </a:rPr>
              <a:t>relationship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name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unique</a:t>
            </a:r>
            <a:r>
              <a:rPr lang="it-IT" dirty="0" smtClean="0">
                <a:solidFill>
                  <a:schemeClr val="tx1"/>
                </a:solidFill>
              </a:rPr>
              <a:t>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515146" y="2253983"/>
            <a:ext cx="1743567" cy="6028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One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property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2293254" y="3520332"/>
            <a:ext cx="2139346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cardinality restriction on range unique?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90771" y="3532332"/>
            <a:ext cx="1743567" cy="6028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One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property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284240" y="4863883"/>
            <a:ext cx="3276468" cy="10238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uild </a:t>
            </a:r>
            <a:r>
              <a:rPr lang="en-US" dirty="0">
                <a:solidFill>
                  <a:schemeClr val="tx1"/>
                </a:solidFill>
              </a:rPr>
              <a:t>for each triple a property name including the names of property </a:t>
            </a:r>
            <a:r>
              <a:rPr lang="en-US" dirty="0" smtClean="0">
                <a:solidFill>
                  <a:schemeClr val="tx1"/>
                </a:solidFill>
              </a:rPr>
              <a:t>range and </a:t>
            </a:r>
            <a:r>
              <a:rPr lang="en-US" dirty="0">
                <a:solidFill>
                  <a:schemeClr val="tx1"/>
                </a:solidFill>
              </a:rPr>
              <a:t>domain.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3872405" y="4863883"/>
            <a:ext cx="2062986" cy="10238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One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property</a:t>
            </a:r>
            <a:r>
              <a:rPr lang="it-IT" dirty="0" smtClean="0">
                <a:solidFill>
                  <a:schemeClr val="tx1"/>
                </a:solidFill>
              </a:rPr>
              <a:t> with a union domain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133"/>
            <a:ext cx="8229600" cy="407533"/>
          </a:xfrm>
        </p:spPr>
        <p:txBody>
          <a:bodyPr/>
          <a:lstStyle/>
          <a:p>
            <a:r>
              <a:rPr lang="it-IT" sz="2400" b="1" dirty="0" err="1">
                <a:solidFill>
                  <a:schemeClr val="bg1"/>
                </a:solidFill>
              </a:rPr>
              <a:t>Possible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</a:rPr>
              <a:t>Solution - 2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" y="1244979"/>
            <a:ext cx="6552303" cy="4081763"/>
          </a:xfrm>
          <a:prstGeom prst="rect">
            <a:avLst/>
          </a:prstGeom>
        </p:spPr>
      </p:pic>
      <p:sp>
        <p:nvSpPr>
          <p:cNvPr id="8" name="Fumetto 2 7"/>
          <p:cNvSpPr/>
          <p:nvPr/>
        </p:nvSpPr>
        <p:spPr>
          <a:xfrm>
            <a:off x="5689600" y="4299731"/>
            <a:ext cx="2235200" cy="1387367"/>
          </a:xfrm>
          <a:prstGeom prst="wedgeRoundRectCallout">
            <a:avLst>
              <a:gd name="adj1" fmla="val -103160"/>
              <a:gd name="adj2" fmla="val -9219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505150"/>
                </a:solidFill>
              </a:rPr>
              <a:t>Creation</a:t>
            </a:r>
            <a:r>
              <a:rPr lang="it-IT" dirty="0" smtClean="0">
                <a:solidFill>
                  <a:srgbClr val="505150"/>
                </a:solidFill>
              </a:rPr>
              <a:t> of </a:t>
            </a:r>
            <a:r>
              <a:rPr lang="it-IT" dirty="0" err="1" smtClean="0">
                <a:solidFill>
                  <a:srgbClr val="505150"/>
                </a:solidFill>
              </a:rPr>
              <a:t>specific</a:t>
            </a:r>
            <a:r>
              <a:rPr lang="it-IT" dirty="0" smtClean="0">
                <a:solidFill>
                  <a:srgbClr val="505150"/>
                </a:solidFill>
              </a:rPr>
              <a:t> </a:t>
            </a:r>
            <a:r>
              <a:rPr lang="it-IT" dirty="0" err="1" smtClean="0">
                <a:solidFill>
                  <a:srgbClr val="505150"/>
                </a:solidFill>
              </a:rPr>
              <a:t>properties</a:t>
            </a:r>
            <a:r>
              <a:rPr lang="it-IT" dirty="0" smtClean="0">
                <a:solidFill>
                  <a:srgbClr val="505150"/>
                </a:solidFill>
              </a:rPr>
              <a:t> with a </a:t>
            </a:r>
            <a:r>
              <a:rPr lang="it-IT" dirty="0" err="1" smtClean="0">
                <a:solidFill>
                  <a:srgbClr val="505150"/>
                </a:solidFill>
              </a:rPr>
              <a:t>name</a:t>
            </a:r>
            <a:r>
              <a:rPr lang="it-IT" dirty="0" smtClean="0">
                <a:solidFill>
                  <a:srgbClr val="505150"/>
                </a:solidFill>
              </a:rPr>
              <a:t> convention </a:t>
            </a:r>
            <a:endParaRPr lang="it-IT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9028"/>
            <a:ext cx="8229600" cy="377371"/>
          </a:xfrm>
        </p:spPr>
        <p:txBody>
          <a:bodyPr/>
          <a:lstStyle/>
          <a:p>
            <a:r>
              <a:rPr lang="it-IT" sz="2400" b="1" dirty="0" err="1">
                <a:solidFill>
                  <a:schemeClr val="bg1"/>
                </a:solidFill>
              </a:rPr>
              <a:t>Detailed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Implementation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Approach</a:t>
            </a:r>
            <a:r>
              <a:rPr lang="it-IT" sz="24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16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267666" y="2300061"/>
            <a:ext cx="8847908" cy="2954104"/>
            <a:chOff x="1828962" y="1873276"/>
            <a:chExt cx="6292652" cy="2371413"/>
          </a:xfrm>
        </p:grpSpPr>
        <p:sp>
          <p:nvSpPr>
            <p:cNvPr id="8" name="Figura a mano libera 7"/>
            <p:cNvSpPr/>
            <p:nvPr/>
          </p:nvSpPr>
          <p:spPr>
            <a:xfrm>
              <a:off x="1828962" y="1873276"/>
              <a:ext cx="2032897" cy="2335276"/>
            </a:xfrm>
            <a:custGeom>
              <a:avLst/>
              <a:gdLst>
                <a:gd name="connsiteX0" fmla="*/ 0 w 1601390"/>
                <a:gd name="connsiteY0" fmla="*/ 160139 h 2402085"/>
                <a:gd name="connsiteX1" fmla="*/ 160139 w 1601390"/>
                <a:gd name="connsiteY1" fmla="*/ 0 h 2402085"/>
                <a:gd name="connsiteX2" fmla="*/ 1441251 w 1601390"/>
                <a:gd name="connsiteY2" fmla="*/ 0 h 2402085"/>
                <a:gd name="connsiteX3" fmla="*/ 1601390 w 1601390"/>
                <a:gd name="connsiteY3" fmla="*/ 160139 h 2402085"/>
                <a:gd name="connsiteX4" fmla="*/ 1601390 w 1601390"/>
                <a:gd name="connsiteY4" fmla="*/ 2241946 h 2402085"/>
                <a:gd name="connsiteX5" fmla="*/ 1441251 w 1601390"/>
                <a:gd name="connsiteY5" fmla="*/ 2402085 h 2402085"/>
                <a:gd name="connsiteX6" fmla="*/ 160139 w 1601390"/>
                <a:gd name="connsiteY6" fmla="*/ 2402085 h 2402085"/>
                <a:gd name="connsiteX7" fmla="*/ 0 w 1601390"/>
                <a:gd name="connsiteY7" fmla="*/ 2241946 h 2402085"/>
                <a:gd name="connsiteX8" fmla="*/ 0 w 1601390"/>
                <a:gd name="connsiteY8" fmla="*/ 160139 h 240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2402085">
                  <a:moveTo>
                    <a:pt x="0" y="160139"/>
                  </a:moveTo>
                  <a:cubicBezTo>
                    <a:pt x="0" y="71697"/>
                    <a:pt x="71697" y="0"/>
                    <a:pt x="160139" y="0"/>
                  </a:cubicBezTo>
                  <a:lnTo>
                    <a:pt x="1441251" y="0"/>
                  </a:lnTo>
                  <a:cubicBezTo>
                    <a:pt x="1529693" y="0"/>
                    <a:pt x="1601390" y="71697"/>
                    <a:pt x="1601390" y="160139"/>
                  </a:cubicBezTo>
                  <a:lnTo>
                    <a:pt x="1601390" y="2241946"/>
                  </a:lnTo>
                  <a:cubicBezTo>
                    <a:pt x="1601390" y="2330388"/>
                    <a:pt x="1529693" y="2402085"/>
                    <a:pt x="1441251" y="2402085"/>
                  </a:cubicBezTo>
                  <a:lnTo>
                    <a:pt x="160139" y="2402085"/>
                  </a:lnTo>
                  <a:cubicBezTo>
                    <a:pt x="71697" y="2402085"/>
                    <a:pt x="0" y="2330388"/>
                    <a:pt x="0" y="2241946"/>
                  </a:cubicBezTo>
                  <a:lnTo>
                    <a:pt x="0" y="16013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6433" tIns="96433" rIns="96433" bIns="96433" numCol="1" spcCol="1270" anchor="t" anchorCtr="0">
              <a:noAutofit/>
            </a:bodyPr>
            <a:lstStyle/>
            <a:p>
              <a:pPr marL="285750" lvl="1" indent="-285750" algn="l" defTabSz="444500"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it-IT" kern="1200" dirty="0" smtClean="0">
                  <a:solidFill>
                    <a:srgbClr val="002060"/>
                  </a:solidFill>
                </a:rPr>
                <a:t> E</a:t>
              </a:r>
              <a:r>
                <a:rPr lang="en-US" kern="1200" dirty="0" err="1" smtClean="0">
                  <a:solidFill>
                    <a:srgbClr val="002060"/>
                  </a:solidFill>
                </a:rPr>
                <a:t>xport</a:t>
              </a:r>
              <a:r>
                <a:rPr lang="en-US" kern="1200" dirty="0" smtClean="0">
                  <a:solidFill>
                    <a:srgbClr val="002060"/>
                  </a:solidFill>
                </a:rPr>
                <a:t> the UML description from EA to a file in the XMI 2.1 format</a:t>
              </a:r>
              <a:endParaRPr lang="it-IT" kern="1200" dirty="0">
                <a:solidFill>
                  <a:srgbClr val="002060"/>
                </a:solidFill>
              </a:endParaRPr>
            </a:p>
            <a:p>
              <a:pPr marL="285750" lvl="1" indent="-285750" algn="l" defTabSz="444500"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it-IT" kern="1200" dirty="0" smtClean="0">
                  <a:solidFill>
                    <a:srgbClr val="002060"/>
                  </a:solidFill>
                </a:rPr>
                <a:t>XSL </a:t>
              </a:r>
              <a:r>
                <a:rPr lang="it-IT" kern="1200" dirty="0" err="1" smtClean="0">
                  <a:solidFill>
                    <a:srgbClr val="002060"/>
                  </a:solidFill>
                </a:rPr>
                <a:t>Transformation</a:t>
              </a:r>
              <a:r>
                <a:rPr lang="it-IT" kern="1200" dirty="0" smtClean="0">
                  <a:solidFill>
                    <a:srgbClr val="002060"/>
                  </a:solidFill>
                </a:rPr>
                <a:t> to </a:t>
              </a:r>
              <a:r>
                <a:rPr lang="it-IT" kern="1200" dirty="0" err="1" smtClean="0">
                  <a:solidFill>
                    <a:srgbClr val="002060"/>
                  </a:solidFill>
                </a:rPr>
                <a:t>extract</a:t>
              </a:r>
              <a:r>
                <a:rPr lang="it-IT" kern="1200" dirty="0" smtClean="0">
                  <a:solidFill>
                    <a:srgbClr val="002060"/>
                  </a:solidFill>
                </a:rPr>
                <a:t> </a:t>
              </a:r>
              <a:r>
                <a:rPr lang="it-IT" kern="1200" dirty="0" err="1" smtClean="0">
                  <a:solidFill>
                    <a:srgbClr val="002060"/>
                  </a:solidFill>
                </a:rPr>
                <a:t>relevant</a:t>
              </a:r>
              <a:r>
                <a:rPr lang="it-IT" kern="1200" dirty="0" smtClean="0">
                  <a:solidFill>
                    <a:srgbClr val="002060"/>
                  </a:solidFill>
                </a:rPr>
                <a:t> </a:t>
              </a:r>
              <a:r>
                <a:rPr lang="it-IT" kern="1200" dirty="0" err="1" smtClean="0">
                  <a:solidFill>
                    <a:srgbClr val="002060"/>
                  </a:solidFill>
                </a:rPr>
                <a:t>content</a:t>
              </a:r>
              <a:r>
                <a:rPr lang="it-IT" kern="1200" dirty="0" smtClean="0">
                  <a:solidFill>
                    <a:srgbClr val="002060"/>
                  </a:solidFill>
                </a:rPr>
                <a:t> to a </a:t>
              </a:r>
              <a:r>
                <a:rPr lang="it-IT" kern="1200" dirty="0" err="1" smtClean="0">
                  <a:solidFill>
                    <a:srgbClr val="002060"/>
                  </a:solidFill>
                </a:rPr>
                <a:t>simplified</a:t>
              </a:r>
              <a:r>
                <a:rPr lang="it-IT" kern="1200" dirty="0" smtClean="0">
                  <a:solidFill>
                    <a:srgbClr val="002060"/>
                  </a:solidFill>
                </a:rPr>
                <a:t> XML</a:t>
              </a:r>
              <a:endParaRPr lang="it-IT" kern="1200" dirty="0">
                <a:solidFill>
                  <a:srgbClr val="002060"/>
                </a:solidFill>
              </a:endParaRPr>
            </a:p>
            <a:p>
              <a:pPr marL="285750" lvl="1" indent="-285750" algn="l" defTabSz="444500"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it-IT" kern="1200" dirty="0" smtClean="0">
                  <a:solidFill>
                    <a:srgbClr val="002060"/>
                  </a:solidFill>
                </a:rPr>
                <a:t> </a:t>
              </a:r>
              <a:r>
                <a:rPr lang="en-US" kern="1200" dirty="0" smtClean="0">
                  <a:solidFill>
                    <a:srgbClr val="002060"/>
                  </a:solidFill>
                </a:rPr>
                <a:t>XSL transformation to produce RDF/XML</a:t>
              </a:r>
              <a:endParaRPr lang="it-IT" kern="1200" dirty="0">
                <a:solidFill>
                  <a:srgbClr val="002060"/>
                </a:solidFill>
              </a:endParaRPr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3940737" y="1891526"/>
              <a:ext cx="1923235" cy="2190048"/>
            </a:xfrm>
            <a:custGeom>
              <a:avLst/>
              <a:gdLst>
                <a:gd name="connsiteX0" fmla="*/ 0 w 1601390"/>
                <a:gd name="connsiteY0" fmla="*/ 160139 h 2402085"/>
                <a:gd name="connsiteX1" fmla="*/ 160139 w 1601390"/>
                <a:gd name="connsiteY1" fmla="*/ 0 h 2402085"/>
                <a:gd name="connsiteX2" fmla="*/ 1441251 w 1601390"/>
                <a:gd name="connsiteY2" fmla="*/ 0 h 2402085"/>
                <a:gd name="connsiteX3" fmla="*/ 1601390 w 1601390"/>
                <a:gd name="connsiteY3" fmla="*/ 160139 h 2402085"/>
                <a:gd name="connsiteX4" fmla="*/ 1601390 w 1601390"/>
                <a:gd name="connsiteY4" fmla="*/ 2241946 h 2402085"/>
                <a:gd name="connsiteX5" fmla="*/ 1441251 w 1601390"/>
                <a:gd name="connsiteY5" fmla="*/ 2402085 h 2402085"/>
                <a:gd name="connsiteX6" fmla="*/ 160139 w 1601390"/>
                <a:gd name="connsiteY6" fmla="*/ 2402085 h 2402085"/>
                <a:gd name="connsiteX7" fmla="*/ 0 w 1601390"/>
                <a:gd name="connsiteY7" fmla="*/ 2241946 h 2402085"/>
                <a:gd name="connsiteX8" fmla="*/ 0 w 1601390"/>
                <a:gd name="connsiteY8" fmla="*/ 160139 h 240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2402085">
                  <a:moveTo>
                    <a:pt x="0" y="160139"/>
                  </a:moveTo>
                  <a:cubicBezTo>
                    <a:pt x="0" y="71697"/>
                    <a:pt x="71697" y="0"/>
                    <a:pt x="160139" y="0"/>
                  </a:cubicBezTo>
                  <a:lnTo>
                    <a:pt x="1441251" y="0"/>
                  </a:lnTo>
                  <a:cubicBezTo>
                    <a:pt x="1529693" y="0"/>
                    <a:pt x="1601390" y="71697"/>
                    <a:pt x="1601390" y="160139"/>
                  </a:cubicBezTo>
                  <a:lnTo>
                    <a:pt x="1601390" y="2241946"/>
                  </a:lnTo>
                  <a:cubicBezTo>
                    <a:pt x="1601390" y="2330388"/>
                    <a:pt x="1529693" y="2402085"/>
                    <a:pt x="1441251" y="2402085"/>
                  </a:cubicBezTo>
                  <a:lnTo>
                    <a:pt x="160139" y="2402085"/>
                  </a:lnTo>
                  <a:cubicBezTo>
                    <a:pt x="71697" y="2402085"/>
                    <a:pt x="0" y="2330388"/>
                    <a:pt x="0" y="2241946"/>
                  </a:cubicBezTo>
                  <a:lnTo>
                    <a:pt x="0" y="16013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6433" tIns="96433" rIns="96433" bIns="96433" numCol="1" spcCol="1270" anchor="t" anchorCtr="0">
              <a:no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it-IT" dirty="0" err="1">
                  <a:solidFill>
                    <a:srgbClr val="002060"/>
                  </a:solidFill>
                </a:rPr>
                <a:t>One</a:t>
              </a:r>
              <a:r>
                <a:rPr lang="it-IT" dirty="0">
                  <a:solidFill>
                    <a:srgbClr val="002060"/>
                  </a:solidFill>
                </a:rPr>
                <a:t> to </a:t>
              </a:r>
              <a:r>
                <a:rPr lang="it-IT" dirty="0" err="1">
                  <a:solidFill>
                    <a:srgbClr val="002060"/>
                  </a:solidFill>
                </a:rPr>
                <a:t>one</a:t>
              </a:r>
              <a:r>
                <a:rPr lang="it-IT" dirty="0">
                  <a:solidFill>
                    <a:srgbClr val="002060"/>
                  </a:solidFill>
                </a:rPr>
                <a:t> </a:t>
              </a:r>
              <a:r>
                <a:rPr lang="it-IT" dirty="0" err="1">
                  <a:solidFill>
                    <a:srgbClr val="002060"/>
                  </a:solidFill>
                </a:rPr>
                <a:t>mapping</a:t>
              </a:r>
              <a:r>
                <a:rPr lang="it-IT" dirty="0">
                  <a:solidFill>
                    <a:srgbClr val="002060"/>
                  </a:solidFill>
                </a:rPr>
                <a:t> RDF </a:t>
              </a:r>
              <a:r>
                <a:rPr lang="it-IT" dirty="0" err="1">
                  <a:solidFill>
                    <a:srgbClr val="002060"/>
                  </a:solidFill>
                </a:rPr>
                <a:t>Concepts</a:t>
              </a:r>
              <a:r>
                <a:rPr lang="it-IT" dirty="0">
                  <a:solidFill>
                    <a:srgbClr val="002060"/>
                  </a:solidFill>
                </a:rPr>
                <a:t> for </a:t>
              </a:r>
              <a:r>
                <a:rPr lang="it-IT" dirty="0" err="1">
                  <a:solidFill>
                    <a:srgbClr val="002060"/>
                  </a:solidFill>
                </a:rPr>
                <a:t>classes</a:t>
              </a:r>
              <a:endParaRPr lang="it-IT" dirty="0">
                <a:solidFill>
                  <a:srgbClr val="002060"/>
                </a:solidFill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dirty="0">
                  <a:solidFill>
                    <a:srgbClr val="002060"/>
                  </a:solidFill>
                </a:rPr>
                <a:t> All classes of a package sub-classes of a class representing the package (Structure, Business, etc.).</a:t>
              </a:r>
              <a:endParaRPr lang="it-IT" dirty="0">
                <a:solidFill>
                  <a:srgbClr val="002060"/>
                </a:solidFill>
              </a:endParaRPr>
            </a:p>
            <a:p>
              <a:endParaRPr lang="it-IT" dirty="0">
                <a:solidFill>
                  <a:srgbClr val="002060"/>
                </a:solidFill>
              </a:endParaRPr>
            </a:p>
            <a:p>
              <a:pPr marL="285750" lvl="1" indent="-285750" defTabSz="444500"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Figura a mano libera 11"/>
            <p:cNvSpPr/>
            <p:nvPr/>
          </p:nvSpPr>
          <p:spPr>
            <a:xfrm>
              <a:off x="6254039" y="2054641"/>
              <a:ext cx="1867575" cy="2190048"/>
            </a:xfrm>
            <a:custGeom>
              <a:avLst/>
              <a:gdLst>
                <a:gd name="connsiteX0" fmla="*/ 0 w 1601390"/>
                <a:gd name="connsiteY0" fmla="*/ 160139 h 2402085"/>
                <a:gd name="connsiteX1" fmla="*/ 160139 w 1601390"/>
                <a:gd name="connsiteY1" fmla="*/ 0 h 2402085"/>
                <a:gd name="connsiteX2" fmla="*/ 1441251 w 1601390"/>
                <a:gd name="connsiteY2" fmla="*/ 0 h 2402085"/>
                <a:gd name="connsiteX3" fmla="*/ 1601390 w 1601390"/>
                <a:gd name="connsiteY3" fmla="*/ 160139 h 2402085"/>
                <a:gd name="connsiteX4" fmla="*/ 1601390 w 1601390"/>
                <a:gd name="connsiteY4" fmla="*/ 2241946 h 2402085"/>
                <a:gd name="connsiteX5" fmla="*/ 1441251 w 1601390"/>
                <a:gd name="connsiteY5" fmla="*/ 2402085 h 2402085"/>
                <a:gd name="connsiteX6" fmla="*/ 160139 w 1601390"/>
                <a:gd name="connsiteY6" fmla="*/ 2402085 h 2402085"/>
                <a:gd name="connsiteX7" fmla="*/ 0 w 1601390"/>
                <a:gd name="connsiteY7" fmla="*/ 2241946 h 2402085"/>
                <a:gd name="connsiteX8" fmla="*/ 0 w 1601390"/>
                <a:gd name="connsiteY8" fmla="*/ 160139 h 240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2402085">
                  <a:moveTo>
                    <a:pt x="0" y="160139"/>
                  </a:moveTo>
                  <a:cubicBezTo>
                    <a:pt x="0" y="71697"/>
                    <a:pt x="71697" y="0"/>
                    <a:pt x="160139" y="0"/>
                  </a:cubicBezTo>
                  <a:lnTo>
                    <a:pt x="1441251" y="0"/>
                  </a:lnTo>
                  <a:cubicBezTo>
                    <a:pt x="1529693" y="0"/>
                    <a:pt x="1601390" y="71697"/>
                    <a:pt x="1601390" y="160139"/>
                  </a:cubicBezTo>
                  <a:lnTo>
                    <a:pt x="1601390" y="2241946"/>
                  </a:lnTo>
                  <a:cubicBezTo>
                    <a:pt x="1601390" y="2330388"/>
                    <a:pt x="1529693" y="2402085"/>
                    <a:pt x="1441251" y="2402085"/>
                  </a:cubicBezTo>
                  <a:lnTo>
                    <a:pt x="160139" y="2402085"/>
                  </a:lnTo>
                  <a:cubicBezTo>
                    <a:pt x="71697" y="2402085"/>
                    <a:pt x="0" y="2330388"/>
                    <a:pt x="0" y="2241946"/>
                  </a:cubicBezTo>
                  <a:lnTo>
                    <a:pt x="0" y="16013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6433" tIns="96433" rIns="96433" bIns="96433" numCol="1" spcCol="1270" anchor="t" anchorCtr="0">
              <a:noAutofit/>
            </a:bodyPr>
            <a:lstStyle/>
            <a:p>
              <a:pPr marL="285750" lvl="1" indent="-285750" defTabSz="444500"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endParaRPr lang="it-IT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Rettangolo 2"/>
          <p:cNvSpPr/>
          <p:nvPr/>
        </p:nvSpPr>
        <p:spPr>
          <a:xfrm>
            <a:off x="6078183" y="2386598"/>
            <a:ext cx="24302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UML attributes and relationships are both represented by, and transformed into, RDF </a:t>
            </a:r>
            <a:r>
              <a:rPr lang="en-US" dirty="0" smtClean="0">
                <a:solidFill>
                  <a:srgbClr val="002060"/>
                </a:solidFill>
              </a:rPr>
              <a:t>properties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most cases one to-one mapping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Algorithm for issue of the names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07014" y="5681049"/>
            <a:ext cx="8417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505150"/>
                </a:solidFill>
              </a:rPr>
              <a:t>Github</a:t>
            </a:r>
            <a:r>
              <a:rPr lang="en-US" sz="1600" dirty="0" smtClean="0">
                <a:solidFill>
                  <a:srgbClr val="505150"/>
                </a:solidFill>
              </a:rPr>
              <a:t> link for XSL Transformations</a:t>
            </a:r>
            <a:r>
              <a:rPr lang="en-US" sz="1600" dirty="0">
                <a:solidFill>
                  <a:srgbClr val="505150"/>
                </a:solidFill>
              </a:rPr>
              <a:t>: </a:t>
            </a:r>
            <a:r>
              <a:rPr lang="en-US" sz="1600" dirty="0">
                <a:solidFill>
                  <a:srgbClr val="50515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505150"/>
                </a:solidFill>
                <a:hlinkClick r:id="rId2"/>
              </a:rPr>
              <a:t>github.com/FranckCo/GSIM-SPAP</a:t>
            </a:r>
            <a:r>
              <a:rPr lang="en-US" sz="1600" dirty="0" smtClean="0">
                <a:solidFill>
                  <a:srgbClr val="505150"/>
                </a:solidFill>
              </a:rPr>
              <a:t> </a:t>
            </a:r>
            <a:endParaRPr lang="it-IT" sz="1600" dirty="0">
              <a:solidFill>
                <a:srgbClr val="505150"/>
              </a:solidFill>
            </a:endParaRPr>
          </a:p>
        </p:txBody>
      </p:sp>
      <p:sp>
        <p:nvSpPr>
          <p:cNvPr id="11" name="Gallone 10"/>
          <p:cNvSpPr/>
          <p:nvPr/>
        </p:nvSpPr>
        <p:spPr>
          <a:xfrm>
            <a:off x="3126061" y="1284468"/>
            <a:ext cx="3047338" cy="108816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Pentagono 12"/>
          <p:cNvSpPr/>
          <p:nvPr/>
        </p:nvSpPr>
        <p:spPr>
          <a:xfrm>
            <a:off x="478967" y="1277245"/>
            <a:ext cx="3047338" cy="10740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spcBef>
                <a:spcPct val="0"/>
              </a:spcBef>
              <a:defRPr/>
            </a:pPr>
            <a:endParaRPr lang="en-US" b="1" dirty="0"/>
          </a:p>
        </p:txBody>
      </p:sp>
      <p:sp>
        <p:nvSpPr>
          <p:cNvPr id="17" name="Rettangolo 16"/>
          <p:cNvSpPr/>
          <p:nvPr/>
        </p:nvSpPr>
        <p:spPr>
          <a:xfrm>
            <a:off x="537025" y="1466516"/>
            <a:ext cx="277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US" b="1" dirty="0">
                <a:solidFill>
                  <a:prstClr val="white"/>
                </a:solidFill>
              </a:rPr>
              <a:t>From UML to XML (XMI) to </a:t>
            </a:r>
            <a:r>
              <a:rPr lang="en-US" b="1" dirty="0" smtClean="0">
                <a:solidFill>
                  <a:prstClr val="white"/>
                </a:solidFill>
              </a:rPr>
              <a:t>simplified XML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8" name="Gallone 17"/>
          <p:cNvSpPr/>
          <p:nvPr/>
        </p:nvSpPr>
        <p:spPr>
          <a:xfrm>
            <a:off x="5751327" y="1277656"/>
            <a:ext cx="3047338" cy="108816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3388942" y="1373325"/>
            <a:ext cx="2550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prstClr val="white"/>
                </a:solidFill>
              </a:rPr>
              <a:t>From XML to </a:t>
            </a:r>
            <a:r>
              <a:rPr lang="en-US" b="1" dirty="0" smtClean="0">
                <a:solidFill>
                  <a:prstClr val="white"/>
                </a:solidFill>
              </a:rPr>
              <a:t>RDF</a:t>
            </a:r>
          </a:p>
          <a:p>
            <a:pPr lvl="0" algn="ctr"/>
            <a:r>
              <a:rPr lang="en-US" b="1" dirty="0" smtClean="0">
                <a:solidFill>
                  <a:prstClr val="white"/>
                </a:solidFill>
              </a:rPr>
              <a:t>for </a:t>
            </a:r>
            <a:r>
              <a:rPr lang="en-US" b="1" dirty="0">
                <a:solidFill>
                  <a:prstClr val="white"/>
                </a:solidFill>
              </a:rPr>
              <a:t>classes and packages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368464" y="1418227"/>
            <a:ext cx="204953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white"/>
                </a:solidFill>
              </a:rPr>
              <a:t>From XML to RDF for properties</a:t>
            </a:r>
            <a:endParaRPr lang="it-IT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808037" y="-14077"/>
            <a:ext cx="7523163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657975" cy="365125"/>
          </a:xfrm>
        </p:spPr>
        <p:txBody>
          <a:bodyPr/>
          <a:lstStyle/>
          <a:p>
            <a:r>
              <a:rPr lang="it-IT" sz="160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457200" y="1019176"/>
            <a:ext cx="8229600" cy="5106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05150"/>
                </a:solidFill>
              </a:rPr>
              <a:t>OWL </a:t>
            </a:r>
            <a:r>
              <a:rPr lang="en-US" sz="2800" dirty="0" smtClean="0">
                <a:solidFill>
                  <a:srgbClr val="505150"/>
                </a:solidFill>
              </a:rPr>
              <a:t>as an enriched way to represent the GSIM model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505150"/>
                </a:solidFill>
              </a:rPr>
              <a:t>E.g. issue of property names</a:t>
            </a:r>
            <a:endParaRPr lang="en-US" sz="2400" dirty="0">
              <a:solidFill>
                <a:srgbClr val="505150"/>
              </a:solidFill>
            </a:endParaRP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05150"/>
                </a:solidFill>
              </a:rPr>
              <a:t>The work ahead must be put in the perspective of the international collaborations going </a:t>
            </a:r>
            <a:r>
              <a:rPr lang="en-US" sz="2800" dirty="0" smtClean="0">
                <a:solidFill>
                  <a:srgbClr val="505150"/>
                </a:solidFill>
              </a:rPr>
              <a:t>on</a:t>
            </a: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Common </a:t>
            </a:r>
            <a:r>
              <a:rPr lang="en-US" sz="2800" dirty="0">
                <a:solidFill>
                  <a:srgbClr val="505150"/>
                </a:solidFill>
              </a:rPr>
              <a:t>Statistical Production Architecture (CSPA) is an effort to standardize </a:t>
            </a:r>
            <a:r>
              <a:rPr lang="en-US" sz="2800" dirty="0" smtClean="0">
                <a:solidFill>
                  <a:srgbClr val="505150"/>
                </a:solidFill>
              </a:rPr>
              <a:t>statistical production (OWL </a:t>
            </a:r>
            <a:r>
              <a:rPr lang="en-US" sz="2800" dirty="0">
                <a:solidFill>
                  <a:srgbClr val="505150"/>
                </a:solidFill>
              </a:rPr>
              <a:t>ontology for </a:t>
            </a:r>
            <a:r>
              <a:rPr lang="en-US" sz="2800" dirty="0" smtClean="0">
                <a:solidFill>
                  <a:srgbClr val="505150"/>
                </a:solidFill>
              </a:rPr>
              <a:t>CSPA - see </a:t>
            </a:r>
            <a:r>
              <a:rPr lang="en-US" sz="2800" dirty="0" err="1" smtClean="0">
                <a:solidFill>
                  <a:srgbClr val="505150"/>
                </a:solidFill>
              </a:rPr>
              <a:t>SemStats</a:t>
            </a:r>
            <a:r>
              <a:rPr lang="en-US" sz="2800" dirty="0" smtClean="0">
                <a:solidFill>
                  <a:srgbClr val="505150"/>
                </a:solidFill>
              </a:rPr>
              <a:t> paper)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05150"/>
                </a:solidFill>
              </a:rPr>
              <a:t>CSPA, production systems are built up from small modules that can be </a:t>
            </a:r>
            <a:r>
              <a:rPr lang="en-US" sz="2400" dirty="0" smtClean="0">
                <a:solidFill>
                  <a:srgbClr val="505150"/>
                </a:solidFill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7426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808036" y="-28591"/>
            <a:ext cx="7479621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 - 2</a:t>
            </a: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657975" cy="365125"/>
          </a:xfrm>
        </p:spPr>
        <p:txBody>
          <a:bodyPr/>
          <a:lstStyle/>
          <a:p>
            <a:r>
              <a:rPr lang="it-IT" sz="160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457200" y="1019176"/>
            <a:ext cx="7972097" cy="2764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05150"/>
                </a:solidFill>
              </a:rPr>
              <a:t>GSBPM ontology already </a:t>
            </a:r>
            <a:r>
              <a:rPr lang="en-US" sz="2400" dirty="0" smtClean="0">
                <a:solidFill>
                  <a:srgbClr val="505150"/>
                </a:solidFill>
              </a:rPr>
              <a:t>proposed (</a:t>
            </a:r>
            <a:r>
              <a:rPr lang="en-US" sz="2400" dirty="0" err="1" smtClean="0">
                <a:solidFill>
                  <a:srgbClr val="505150"/>
                </a:solidFill>
              </a:rPr>
              <a:t>SemStats</a:t>
            </a:r>
            <a:r>
              <a:rPr lang="en-US" sz="2400" dirty="0" smtClean="0">
                <a:solidFill>
                  <a:srgbClr val="505150"/>
                </a:solidFill>
              </a:rPr>
              <a:t> 2015)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505150"/>
                </a:solidFill>
              </a:rPr>
              <a:t>GSBPM </a:t>
            </a:r>
            <a:r>
              <a:rPr lang="en-US" sz="2400" dirty="0">
                <a:solidFill>
                  <a:srgbClr val="505150"/>
                </a:solidFill>
              </a:rPr>
              <a:t>will guide the development of which </a:t>
            </a:r>
            <a:r>
              <a:rPr lang="en-US" sz="2400" dirty="0" smtClean="0">
                <a:solidFill>
                  <a:srgbClr val="505150"/>
                </a:solidFill>
              </a:rPr>
              <a:t>CSPA modules </a:t>
            </a:r>
            <a:r>
              <a:rPr lang="en-US" sz="2400" dirty="0">
                <a:solidFill>
                  <a:srgbClr val="505150"/>
                </a:solidFill>
              </a:rPr>
              <a:t>must be built, and GSIM will guide which metadata are inputs and outputs to each </a:t>
            </a:r>
            <a:r>
              <a:rPr lang="en-US" sz="2400" dirty="0" smtClean="0">
                <a:solidFill>
                  <a:srgbClr val="505150"/>
                </a:solidFill>
              </a:rPr>
              <a:t>process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05150"/>
              </a:solidFill>
            </a:endParaRPr>
          </a:p>
          <a:p>
            <a:pPr lvl="0" hangingPunct="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505150"/>
                </a:solidFill>
              </a:rPr>
              <a:t> </a:t>
            </a:r>
            <a:r>
              <a:rPr lang="en-US" sz="2400" dirty="0" smtClean="0">
                <a:solidFill>
                  <a:srgbClr val="505150"/>
                </a:solidFill>
              </a:rPr>
              <a:t>Correctness and completeness</a:t>
            </a:r>
            <a:endParaRPr lang="it-IT" sz="2800" dirty="0">
              <a:solidFill>
                <a:srgbClr val="50515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24304" y="3678621"/>
            <a:ext cx="6372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 </a:t>
            </a:r>
            <a:r>
              <a:rPr lang="en-US" sz="2400" i="1" dirty="0">
                <a:solidFill>
                  <a:srgbClr val="C00000"/>
                </a:solidFill>
              </a:rPr>
              <a:t>Business function is “performed” by :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00000"/>
                </a:solidFill>
              </a:rPr>
              <a:t>only </a:t>
            </a:r>
            <a:r>
              <a:rPr lang="en-US" sz="2400" i="1" dirty="0">
                <a:solidFill>
                  <a:srgbClr val="C00000"/>
                </a:solidFill>
              </a:rPr>
              <a:t>a business process (GSIM is right</a:t>
            </a:r>
            <a:r>
              <a:rPr lang="en-US" sz="2400" i="1" dirty="0" smtClean="0">
                <a:solidFill>
                  <a:srgbClr val="C00000"/>
                </a:solidFill>
              </a:rPr>
              <a:t>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00000"/>
                </a:solidFill>
              </a:rPr>
              <a:t>only </a:t>
            </a:r>
            <a:r>
              <a:rPr lang="en-US" sz="2400" i="1" dirty="0">
                <a:solidFill>
                  <a:srgbClr val="C00000"/>
                </a:solidFill>
              </a:rPr>
              <a:t>a business service (CSPA is </a:t>
            </a:r>
            <a:r>
              <a:rPr lang="en-US" sz="2400" i="1" dirty="0" smtClean="0">
                <a:solidFill>
                  <a:srgbClr val="C00000"/>
                </a:solidFill>
              </a:rPr>
              <a:t>right!)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solidFill>
                  <a:srgbClr val="C00000"/>
                </a:solidFill>
              </a:rPr>
              <a:t>by </a:t>
            </a:r>
            <a:r>
              <a:rPr lang="en-US" sz="2400" i="1" dirty="0">
                <a:solidFill>
                  <a:srgbClr val="C00000"/>
                </a:solidFill>
              </a:rPr>
              <a:t>both of them (GSIM and CSPA are incomplete</a:t>
            </a:r>
            <a:r>
              <a:rPr lang="en-US" sz="2400" i="1" dirty="0" smtClean="0">
                <a:solidFill>
                  <a:srgbClr val="C00000"/>
                </a:solidFill>
              </a:rPr>
              <a:t>)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500" y="-30162"/>
            <a:ext cx="7480300" cy="474662"/>
          </a:xfrm>
        </p:spPr>
        <p:txBody>
          <a:bodyPr/>
          <a:lstStyle/>
          <a:p>
            <a:r>
              <a:rPr lang="it-IT" sz="2400" b="1" dirty="0" err="1" smtClean="0">
                <a:solidFill>
                  <a:schemeClr val="bg1"/>
                </a:solidFill>
              </a:rPr>
              <a:t>NSIs</a:t>
            </a:r>
            <a:r>
              <a:rPr lang="it-IT" sz="2400" b="1" dirty="0" smtClean="0">
                <a:solidFill>
                  <a:schemeClr val="bg1"/>
                </a:solidFill>
              </a:rPr>
              <a:t> and Data </a:t>
            </a:r>
            <a:r>
              <a:rPr lang="it-IT" sz="2400" b="1" dirty="0" err="1" smtClean="0">
                <a:solidFill>
                  <a:schemeClr val="bg1"/>
                </a:solidFill>
              </a:rPr>
              <a:t>Models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9852" y="632173"/>
            <a:ext cx="4448950" cy="2252368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Since </a:t>
            </a:r>
            <a:r>
              <a:rPr lang="en-US" sz="2000" dirty="0" smtClean="0"/>
              <a:t>more than </a:t>
            </a:r>
            <a:r>
              <a:rPr lang="en-US" sz="2000" dirty="0"/>
              <a:t>two decades National Statistical Institutes </a:t>
            </a:r>
            <a:r>
              <a:rPr lang="en-US" sz="2000" dirty="0" smtClean="0"/>
              <a:t>(NSIs) </a:t>
            </a:r>
            <a:r>
              <a:rPr lang="en-US" sz="2000" dirty="0"/>
              <a:t>have been investing on </a:t>
            </a:r>
            <a:r>
              <a:rPr lang="en-US" sz="2000" dirty="0" smtClean="0"/>
              <a:t>(meta)data models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DDI (Document Data Initiative) (1995</a:t>
            </a:r>
            <a:r>
              <a:rPr lang="en-US" sz="1800" dirty="0" smtClean="0"/>
              <a:t>)</a:t>
            </a:r>
          </a:p>
          <a:p>
            <a:pPr lvl="1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Neuchâtel model (</a:t>
            </a:r>
            <a:r>
              <a:rPr lang="en-US" sz="1800" dirty="0"/>
              <a:t>2004)</a:t>
            </a:r>
          </a:p>
          <a:p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543675" cy="365125"/>
          </a:xfrm>
        </p:spPr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71" y="1626631"/>
            <a:ext cx="1466850" cy="581025"/>
          </a:xfrm>
          <a:prstGeom prst="rect">
            <a:avLst/>
          </a:prstGeom>
          <a:noFill/>
          <a:ln w="317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uppo 9"/>
          <p:cNvGrpSpPr/>
          <p:nvPr/>
        </p:nvGrpSpPr>
        <p:grpSpPr>
          <a:xfrm>
            <a:off x="5980313" y="4540659"/>
            <a:ext cx="2419905" cy="1567848"/>
            <a:chOff x="4125685" y="4192183"/>
            <a:chExt cx="2419905" cy="1567848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685" y="4192183"/>
              <a:ext cx="1595438" cy="1095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ttangolo 13"/>
            <p:cNvSpPr/>
            <p:nvPr/>
          </p:nvSpPr>
          <p:spPr>
            <a:xfrm>
              <a:off x="4215701" y="5236811"/>
              <a:ext cx="2329889" cy="523220"/>
            </a:xfrm>
            <a:prstGeom prst="rect">
              <a:avLst/>
            </a:prstGeom>
            <a:ln w="31750">
              <a:solidFill>
                <a:srgbClr val="7F142A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Generic Statistical Information Model</a:t>
              </a:r>
              <a:endParaRPr lang="it-IT" sz="1400" dirty="0"/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422" y="2498636"/>
            <a:ext cx="938231" cy="1323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uppo 8"/>
          <p:cNvGrpSpPr/>
          <p:nvPr/>
        </p:nvGrpSpPr>
        <p:grpSpPr>
          <a:xfrm>
            <a:off x="2042202" y="2419849"/>
            <a:ext cx="2523448" cy="1003992"/>
            <a:chOff x="6030211" y="4648318"/>
            <a:chExt cx="2523448" cy="1003992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878" y="4648318"/>
              <a:ext cx="1524000" cy="361950"/>
            </a:xfrm>
            <a:prstGeom prst="rect">
              <a:avLst/>
            </a:prstGeom>
            <a:noFill/>
            <a:ln w="349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ttangolo 17"/>
            <p:cNvSpPr/>
            <p:nvPr/>
          </p:nvSpPr>
          <p:spPr>
            <a:xfrm>
              <a:off x="6030211" y="5344533"/>
              <a:ext cx="2523448" cy="307777"/>
            </a:xfrm>
            <a:prstGeom prst="rect">
              <a:avLst/>
            </a:prstGeom>
            <a:ln w="34925"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Data Documentation Initiative</a:t>
              </a:r>
              <a:endParaRPr lang="it-IT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20" y="4219173"/>
            <a:ext cx="2565154" cy="1207131"/>
          </a:xfrm>
          <a:prstGeom prst="rect">
            <a:avLst/>
          </a:prstGeom>
          <a:noFill/>
          <a:ln w="31750">
            <a:solidFill>
              <a:srgbClr val="7F142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egnaposto contenuto 2"/>
          <p:cNvSpPr txBox="1">
            <a:spLocks/>
          </p:cNvSpPr>
          <p:nvPr/>
        </p:nvSpPr>
        <p:spPr>
          <a:xfrm>
            <a:off x="4716830" y="594869"/>
            <a:ext cx="3683388" cy="8813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 baseline="0">
                <a:solidFill>
                  <a:srgbClr val="5051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SDMX (Statistical Data and Metadata Exchange) (2004)</a:t>
            </a:r>
          </a:p>
          <a:p>
            <a:pPr marL="457200" lvl="1" indent="0">
              <a:lnSpc>
                <a:spcPct val="300000"/>
              </a:lnSpc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Common Metadata Framework (2011)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GSIM (Generic Statistical Information Model) (2013)                    </a:t>
            </a:r>
          </a:p>
          <a:p>
            <a:pPr marL="457200" lvl="1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4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3665" y="-9524"/>
            <a:ext cx="8229600" cy="574674"/>
          </a:xfrm>
        </p:spPr>
        <p:txBody>
          <a:bodyPr/>
          <a:lstStyle/>
          <a:p>
            <a:r>
              <a:rPr lang="it-IT" sz="2400" b="1" dirty="0">
                <a:solidFill>
                  <a:schemeClr val="bg1"/>
                </a:solidFill>
              </a:rPr>
              <a:t>GSIM (</a:t>
            </a:r>
            <a:r>
              <a:rPr lang="it-IT" sz="2400" b="1" dirty="0" err="1">
                <a:solidFill>
                  <a:schemeClr val="bg1"/>
                </a:solidFill>
              </a:rPr>
              <a:t>Generic</a:t>
            </a:r>
            <a:r>
              <a:rPr lang="it-IT" sz="2400" b="1" dirty="0">
                <a:solidFill>
                  <a:schemeClr val="bg1"/>
                </a:solidFill>
              </a:rPr>
              <a:t> Statistical Information Model)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3665" y="857250"/>
            <a:ext cx="8554006" cy="1171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 smtClean="0"/>
              <a:t>GSIM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reference</a:t>
            </a:r>
            <a:r>
              <a:rPr lang="it-IT" sz="2400" dirty="0" smtClean="0"/>
              <a:t>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for </a:t>
            </a:r>
            <a:r>
              <a:rPr lang="it-IT" sz="2400" dirty="0" err="1" smtClean="0"/>
              <a:t>statistical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promoted</a:t>
            </a:r>
            <a:r>
              <a:rPr lang="it-IT" sz="2400" dirty="0" smtClean="0"/>
              <a:t> by UNECE and </a:t>
            </a:r>
            <a:r>
              <a:rPr lang="it-IT" sz="2400" dirty="0" err="1" smtClean="0"/>
              <a:t>endorsed</a:t>
            </a:r>
            <a:r>
              <a:rPr lang="it-IT" sz="2400" dirty="0" smtClean="0"/>
              <a:t> by </a:t>
            </a:r>
            <a:r>
              <a:rPr lang="it-IT" sz="2400" dirty="0" err="1" smtClean="0"/>
              <a:t>statistical</a:t>
            </a:r>
            <a:r>
              <a:rPr lang="it-IT" sz="2400" dirty="0" smtClean="0"/>
              <a:t> </a:t>
            </a:r>
            <a:r>
              <a:rPr lang="it-IT" sz="2400" dirty="0" err="1" smtClean="0"/>
              <a:t>organizations</a:t>
            </a:r>
            <a:endParaRPr lang="it-IT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Four</a:t>
            </a:r>
            <a:r>
              <a:rPr lang="it-IT" sz="2400" dirty="0" smtClean="0"/>
              <a:t> top-</a:t>
            </a:r>
            <a:r>
              <a:rPr lang="it-IT" sz="2400" dirty="0" err="1" smtClean="0"/>
              <a:t>level</a:t>
            </a:r>
            <a:r>
              <a:rPr lang="it-IT" sz="2400" dirty="0" smtClean="0"/>
              <a:t> </a:t>
            </a:r>
            <a:r>
              <a:rPr lang="it-IT" sz="2400" dirty="0" err="1" smtClean="0"/>
              <a:t>groups</a:t>
            </a: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1194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metto 2 5"/>
          <p:cNvSpPr/>
          <p:nvPr/>
        </p:nvSpPr>
        <p:spPr>
          <a:xfrm>
            <a:off x="433665" y="2900363"/>
            <a:ext cx="2047875" cy="1428750"/>
          </a:xfrm>
          <a:prstGeom prst="wedgeRoundRectCallout">
            <a:avLst>
              <a:gd name="adj1" fmla="val 85249"/>
              <a:gd name="adj2" fmla="val 2500"/>
              <a:gd name="adj3" fmla="val 16667"/>
            </a:avLst>
          </a:prstGeom>
          <a:solidFill>
            <a:schemeClr val="bg1"/>
          </a:solidFill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rgbClr val="505150"/>
                </a:solidFill>
              </a:rPr>
              <a:t>Captures </a:t>
            </a:r>
            <a:r>
              <a:rPr lang="en-US" dirty="0">
                <a:solidFill>
                  <a:srgbClr val="505150"/>
                </a:solidFill>
              </a:rPr>
              <a:t>the designs and plans of statistical </a:t>
            </a:r>
            <a:r>
              <a:rPr lang="en-US" dirty="0" smtClean="0">
                <a:solidFill>
                  <a:srgbClr val="505150"/>
                </a:solidFill>
              </a:rPr>
              <a:t>programs (e.g. </a:t>
            </a:r>
            <a:r>
              <a:rPr lang="en-US" dirty="0">
                <a:solidFill>
                  <a:srgbClr val="505150"/>
                </a:solidFill>
              </a:rPr>
              <a:t>Statistical Need, </a:t>
            </a:r>
            <a:r>
              <a:rPr lang="en-US" dirty="0" smtClean="0">
                <a:solidFill>
                  <a:srgbClr val="505150"/>
                </a:solidFill>
              </a:rPr>
              <a:t>Business </a:t>
            </a:r>
            <a:r>
              <a:rPr lang="en-US" dirty="0">
                <a:solidFill>
                  <a:srgbClr val="505150"/>
                </a:solidFill>
              </a:rPr>
              <a:t>Processes)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8" name="Fumetto 2 7"/>
          <p:cNvSpPr/>
          <p:nvPr/>
        </p:nvSpPr>
        <p:spPr>
          <a:xfrm>
            <a:off x="6369606" y="2900363"/>
            <a:ext cx="2705100" cy="1290637"/>
          </a:xfrm>
          <a:prstGeom prst="wedgeRoundRectCallout">
            <a:avLst>
              <a:gd name="adj1" fmla="val -80384"/>
              <a:gd name="adj2" fmla="val 13356"/>
              <a:gd name="adj3" fmla="val 16667"/>
            </a:avLst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rgbClr val="505150"/>
                </a:solidFill>
              </a:rPr>
              <a:t>Catalogues </a:t>
            </a:r>
            <a:r>
              <a:rPr lang="en-US" dirty="0">
                <a:solidFill>
                  <a:srgbClr val="505150"/>
                </a:solidFill>
              </a:rPr>
              <a:t>the information that comes in and out of a statistical organization via Exchange </a:t>
            </a:r>
            <a:r>
              <a:rPr lang="en-US" dirty="0" smtClean="0">
                <a:solidFill>
                  <a:srgbClr val="505150"/>
                </a:solidFill>
              </a:rPr>
              <a:t>Channels (e.g. Information Provider, Protocol)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9" name="Fumetto 2 8"/>
          <p:cNvSpPr/>
          <p:nvPr/>
        </p:nvSpPr>
        <p:spPr>
          <a:xfrm>
            <a:off x="6401356" y="4729163"/>
            <a:ext cx="2285444" cy="1428750"/>
          </a:xfrm>
          <a:prstGeom prst="wedgeRoundRectCallout">
            <a:avLst>
              <a:gd name="adj1" fmla="val -83001"/>
              <a:gd name="adj2" fmla="val -48834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rgbClr val="505150"/>
                </a:solidFill>
              </a:rPr>
              <a:t>Defines the </a:t>
            </a:r>
            <a:r>
              <a:rPr lang="en-US" dirty="0">
                <a:solidFill>
                  <a:srgbClr val="505150"/>
                </a:solidFill>
              </a:rPr>
              <a:t>meaning of data, providing an understanding of what the data are </a:t>
            </a:r>
            <a:r>
              <a:rPr lang="en-US" dirty="0" smtClean="0">
                <a:solidFill>
                  <a:srgbClr val="505150"/>
                </a:solidFill>
              </a:rPr>
              <a:t>measuring (e.g. Classification, Variable)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0" name="Fumetto 2 9"/>
          <p:cNvSpPr/>
          <p:nvPr/>
        </p:nvSpPr>
        <p:spPr>
          <a:xfrm>
            <a:off x="248206" y="5103813"/>
            <a:ext cx="2418794" cy="1054100"/>
          </a:xfrm>
          <a:prstGeom prst="wedgeRoundRectCallout">
            <a:avLst>
              <a:gd name="adj1" fmla="val 74758"/>
              <a:gd name="adj2" fmla="val -62239"/>
              <a:gd name="adj3" fmla="val 16667"/>
            </a:avLst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rgbClr val="505150"/>
                </a:solidFill>
              </a:rPr>
              <a:t>Describes </a:t>
            </a:r>
            <a:r>
              <a:rPr lang="en-US" dirty="0">
                <a:solidFill>
                  <a:srgbClr val="505150"/>
                </a:solidFill>
              </a:rPr>
              <a:t>and </a:t>
            </a:r>
            <a:r>
              <a:rPr lang="en-US" dirty="0" smtClean="0">
                <a:solidFill>
                  <a:srgbClr val="505150"/>
                </a:solidFill>
              </a:rPr>
              <a:t>defines </a:t>
            </a:r>
            <a:r>
              <a:rPr lang="en-US" dirty="0">
                <a:solidFill>
                  <a:srgbClr val="505150"/>
                </a:solidFill>
              </a:rPr>
              <a:t>the terms used in relation to structures for organizing </a:t>
            </a:r>
            <a:r>
              <a:rPr lang="en-US" dirty="0" smtClean="0">
                <a:solidFill>
                  <a:srgbClr val="505150"/>
                </a:solidFill>
              </a:rPr>
              <a:t>data (e.g. Data Structure, Data Set)</a:t>
            </a:r>
            <a:endParaRPr lang="it-IT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31800"/>
          </a:xfrm>
        </p:spPr>
        <p:txBody>
          <a:bodyPr/>
          <a:lstStyle/>
          <a:p>
            <a:r>
              <a:rPr lang="it-IT" sz="2400" b="1" dirty="0">
                <a:solidFill>
                  <a:schemeClr val="bg1"/>
                </a:solidFill>
              </a:rPr>
              <a:t>GSIM and GSBPM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GSBPM (</a:t>
            </a:r>
            <a:r>
              <a:rPr lang="it-IT" dirty="0" err="1" smtClean="0"/>
              <a:t>Generic</a:t>
            </a:r>
            <a:r>
              <a:rPr lang="it-IT" dirty="0" smtClean="0"/>
              <a:t> Statistical Business </a:t>
            </a:r>
            <a:r>
              <a:rPr lang="it-IT" dirty="0" err="1" smtClean="0"/>
              <a:t>Process</a:t>
            </a:r>
            <a:r>
              <a:rPr lang="it-IT" dirty="0" smtClean="0"/>
              <a:t> Model) </a:t>
            </a:r>
            <a:r>
              <a:rPr lang="it-IT" dirty="0" err="1" smtClean="0"/>
              <a:t>defines</a:t>
            </a:r>
            <a:r>
              <a:rPr lang="it-IT" dirty="0" smtClean="0"/>
              <a:t> the </a:t>
            </a:r>
            <a:r>
              <a:rPr lang="it-IT" dirty="0" err="1" smtClean="0"/>
              <a:t>statistical</a:t>
            </a:r>
            <a:r>
              <a:rPr lang="it-IT" dirty="0" smtClean="0"/>
              <a:t> production </a:t>
            </a:r>
            <a:r>
              <a:rPr lang="it-IT" dirty="0" err="1" smtClean="0"/>
              <a:t>processes</a:t>
            </a:r>
            <a:r>
              <a:rPr lang="it-IT" dirty="0" smtClean="0"/>
              <a:t> for </a:t>
            </a:r>
            <a:r>
              <a:rPr lang="it-IT" dirty="0" err="1" smtClean="0"/>
              <a:t>which</a:t>
            </a:r>
            <a:r>
              <a:rPr lang="it-IT" dirty="0" smtClean="0"/>
              <a:t> GSIM </a:t>
            </a:r>
            <a:r>
              <a:rPr lang="it-IT" dirty="0" err="1" smtClean="0"/>
              <a:t>objects</a:t>
            </a:r>
            <a:r>
              <a:rPr lang="it-IT" dirty="0" smtClean="0"/>
              <a:t> are </a:t>
            </a:r>
            <a:r>
              <a:rPr lang="it-IT" dirty="0" err="1" smtClean="0"/>
              <a:t>inputs</a:t>
            </a:r>
            <a:r>
              <a:rPr lang="it-IT" dirty="0" smtClean="0"/>
              <a:t> or </a:t>
            </a:r>
            <a:r>
              <a:rPr lang="it-IT" dirty="0" err="1" smtClean="0"/>
              <a:t>outputs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486150" y="4010026"/>
            <a:ext cx="189547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GSBPM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4741" y="3905250"/>
            <a:ext cx="2687034" cy="942975"/>
          </a:xfrm>
          <a:prstGeom prst="rect">
            <a:avLst/>
          </a:prstGeom>
          <a:gradFill>
            <a:gsLst>
              <a:gs pos="87000">
                <a:schemeClr val="accent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Input</a:t>
            </a:r>
          </a:p>
          <a:p>
            <a:pPr algn="ctr"/>
            <a:r>
              <a:rPr lang="it-IT" sz="1600" dirty="0"/>
              <a:t>GSIM Information </a:t>
            </a:r>
            <a:r>
              <a:rPr lang="it-IT" sz="1600" dirty="0" smtClean="0"/>
              <a:t>Object(s)</a:t>
            </a:r>
            <a:endParaRPr lang="it-IT" sz="1600" dirty="0"/>
          </a:p>
        </p:txBody>
      </p:sp>
      <p:sp>
        <p:nvSpPr>
          <p:cNvPr id="10" name="Rettangolo 9"/>
          <p:cNvSpPr/>
          <p:nvPr/>
        </p:nvSpPr>
        <p:spPr>
          <a:xfrm>
            <a:off x="6124575" y="3905250"/>
            <a:ext cx="2667000" cy="1019176"/>
          </a:xfrm>
          <a:prstGeom prst="rect">
            <a:avLst/>
          </a:prstGeom>
          <a:gradFill>
            <a:gsLst>
              <a:gs pos="87000">
                <a:schemeClr val="accent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Output</a:t>
            </a:r>
          </a:p>
          <a:p>
            <a:pPr algn="ctr"/>
            <a:r>
              <a:rPr lang="it-IT" sz="1600" dirty="0" err="1" smtClean="0"/>
              <a:t>Transformed</a:t>
            </a:r>
            <a:r>
              <a:rPr lang="it-IT" sz="1600" dirty="0" smtClean="0"/>
              <a:t> (or new) GSIM Information Object(s)</a:t>
            </a:r>
            <a:endParaRPr lang="it-IT" sz="1600" dirty="0"/>
          </a:p>
        </p:txBody>
      </p:sp>
      <p:sp>
        <p:nvSpPr>
          <p:cNvPr id="11" name="Freccia a destra 10"/>
          <p:cNvSpPr/>
          <p:nvPr/>
        </p:nvSpPr>
        <p:spPr>
          <a:xfrm>
            <a:off x="2847975" y="4172522"/>
            <a:ext cx="571500" cy="484632"/>
          </a:xfrm>
          <a:prstGeom prst="rightArrow">
            <a:avLst/>
          </a:prstGeom>
          <a:gradFill>
            <a:gsLst>
              <a:gs pos="0">
                <a:srgbClr val="7F142A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5448300" y="4186810"/>
            <a:ext cx="571500" cy="484632"/>
          </a:xfrm>
          <a:prstGeom prst="rightArrow">
            <a:avLst/>
          </a:prstGeom>
          <a:gradFill>
            <a:gsLst>
              <a:gs pos="0">
                <a:srgbClr val="7F142A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4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406400"/>
          </a:xfrm>
        </p:spPr>
        <p:txBody>
          <a:bodyPr/>
          <a:lstStyle/>
          <a:p>
            <a:r>
              <a:rPr lang="it-IT" sz="2400" b="1" dirty="0" err="1">
                <a:solidFill>
                  <a:schemeClr val="bg1"/>
                </a:solidFill>
              </a:rPr>
              <a:t>Purpose</a:t>
            </a:r>
            <a:r>
              <a:rPr lang="it-IT" sz="2400" b="1" dirty="0">
                <a:solidFill>
                  <a:schemeClr val="bg1"/>
                </a:solidFill>
              </a:rPr>
              <a:t> of the Work - 1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19176"/>
            <a:ext cx="8229600" cy="5106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 </a:t>
            </a:r>
            <a:r>
              <a:rPr lang="it-IT" dirty="0" err="1" smtClean="0"/>
              <a:t>Proposal</a:t>
            </a:r>
            <a:r>
              <a:rPr lang="it-IT" dirty="0" smtClean="0"/>
              <a:t> of an OWL </a:t>
            </a:r>
            <a:r>
              <a:rPr lang="it-IT" dirty="0" err="1" smtClean="0"/>
              <a:t>ontology</a:t>
            </a:r>
            <a:r>
              <a:rPr lang="it-IT" dirty="0" smtClean="0"/>
              <a:t> for GSIM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Linked</a:t>
            </a:r>
            <a:r>
              <a:rPr lang="it-IT" dirty="0"/>
              <a:t> data </a:t>
            </a:r>
            <a:r>
              <a:rPr lang="it-IT" dirty="0" err="1"/>
              <a:t>standards</a:t>
            </a:r>
            <a:r>
              <a:rPr lang="it-IT" dirty="0"/>
              <a:t> to express machine-</a:t>
            </a:r>
            <a:r>
              <a:rPr lang="it-IT" dirty="0" err="1"/>
              <a:t>actionable</a:t>
            </a:r>
            <a:r>
              <a:rPr lang="it-IT" dirty="0"/>
              <a:t>, </a:t>
            </a:r>
            <a:r>
              <a:rPr lang="it-IT" dirty="0" err="1"/>
              <a:t>formal</a:t>
            </a:r>
            <a:r>
              <a:rPr lang="it-IT" dirty="0"/>
              <a:t> and </a:t>
            </a:r>
            <a:r>
              <a:rPr lang="it-IT" dirty="0" err="1"/>
              <a:t>interoperable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Use case 1: </a:t>
            </a:r>
            <a:r>
              <a:rPr lang="it-IT" dirty="0" err="1" smtClean="0"/>
              <a:t>querying</a:t>
            </a:r>
            <a:r>
              <a:rPr lang="it-IT" dirty="0" smtClean="0"/>
              <a:t> of </a:t>
            </a:r>
            <a:r>
              <a:rPr lang="it-IT" dirty="0" err="1" smtClean="0"/>
              <a:t>metadata</a:t>
            </a:r>
            <a:r>
              <a:rPr lang="it-IT" dirty="0" smtClean="0"/>
              <a:t> and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Ability to easily make (</a:t>
            </a:r>
            <a:r>
              <a:rPr lang="en-US" dirty="0" smtClean="0"/>
              <a:t>meta)data </a:t>
            </a:r>
            <a:r>
              <a:rPr lang="en-US" dirty="0"/>
              <a:t>queries, </a:t>
            </a:r>
            <a:r>
              <a:rPr lang="en-US" dirty="0" smtClean="0"/>
              <a:t>e.g.:</a:t>
            </a:r>
          </a:p>
          <a:p>
            <a:pPr marL="1200150" lvl="2" indent="-342900"/>
            <a:r>
              <a:rPr lang="en-US" sz="2400" i="1" dirty="0" smtClean="0"/>
              <a:t>Given a “</a:t>
            </a:r>
            <a:r>
              <a:rPr lang="en-US" sz="2400" i="1" dirty="0" err="1" smtClean="0">
                <a:solidFill>
                  <a:srgbClr val="7F142A"/>
                </a:solidFill>
              </a:rPr>
              <a:t>gsim:business</a:t>
            </a:r>
            <a:r>
              <a:rPr lang="en-US" sz="2400" i="1" dirty="0" smtClean="0">
                <a:solidFill>
                  <a:srgbClr val="7F142A"/>
                </a:solidFill>
              </a:rPr>
              <a:t> </a:t>
            </a:r>
            <a:r>
              <a:rPr lang="en-US" sz="2400" i="1" dirty="0">
                <a:solidFill>
                  <a:srgbClr val="7F142A"/>
                </a:solidFill>
              </a:rPr>
              <a:t>process</a:t>
            </a:r>
            <a:r>
              <a:rPr lang="en-US" sz="2400" i="1" dirty="0"/>
              <a:t>” </a:t>
            </a:r>
            <a:r>
              <a:rPr lang="en-US" sz="2400" i="1" dirty="0" smtClean="0"/>
              <a:t>X, which </a:t>
            </a:r>
            <a:r>
              <a:rPr lang="en-US" sz="2400" i="1" dirty="0"/>
              <a:t>are the “</a:t>
            </a:r>
            <a:r>
              <a:rPr lang="en-US" sz="2400" i="1" dirty="0" err="1">
                <a:solidFill>
                  <a:srgbClr val="7F142A"/>
                </a:solidFill>
              </a:rPr>
              <a:t>gsim:process</a:t>
            </a:r>
            <a:r>
              <a:rPr lang="en-US" sz="2400" i="1" dirty="0">
                <a:solidFill>
                  <a:srgbClr val="7F142A"/>
                </a:solidFill>
              </a:rPr>
              <a:t> steps</a:t>
            </a:r>
            <a:r>
              <a:rPr lang="en-US" sz="2400" i="1" dirty="0"/>
              <a:t>” that </a:t>
            </a:r>
            <a:r>
              <a:rPr lang="en-US" sz="2400" i="1" dirty="0" smtClean="0"/>
              <a:t>X “</a:t>
            </a:r>
            <a:r>
              <a:rPr lang="en-US" sz="2400" i="1" dirty="0" err="1">
                <a:solidFill>
                  <a:srgbClr val="7F142A"/>
                </a:solidFill>
              </a:rPr>
              <a:t>gsim:has</a:t>
            </a:r>
            <a:r>
              <a:rPr lang="en-US" sz="2400" i="1" dirty="0" smtClean="0"/>
              <a:t>”?</a:t>
            </a:r>
          </a:p>
          <a:p>
            <a:pPr marL="1200150" lvl="2" indent="-342900"/>
            <a:r>
              <a:rPr lang="en-US" sz="2400" i="1" dirty="0"/>
              <a:t>Given a “</a:t>
            </a:r>
            <a:r>
              <a:rPr lang="en-US" sz="2400" i="1" dirty="0" err="1">
                <a:solidFill>
                  <a:srgbClr val="7F142A"/>
                </a:solidFill>
              </a:rPr>
              <a:t>gsim:variable</a:t>
            </a:r>
            <a:r>
              <a:rPr lang="en-US" sz="2400" i="1" dirty="0"/>
              <a:t>” </a:t>
            </a:r>
            <a:r>
              <a:rPr lang="en-US" sz="2400" i="1" dirty="0" smtClean="0"/>
              <a:t>X, </a:t>
            </a:r>
            <a:r>
              <a:rPr lang="en-US" sz="2400" i="1" dirty="0"/>
              <a:t>which are the “</a:t>
            </a:r>
            <a:r>
              <a:rPr lang="en-US" sz="2400" i="1" dirty="0" err="1">
                <a:solidFill>
                  <a:srgbClr val="7F142A"/>
                </a:solidFill>
              </a:rPr>
              <a:t>gsim</a:t>
            </a:r>
            <a:r>
              <a:rPr lang="en-US" sz="2400" i="1" dirty="0">
                <a:solidFill>
                  <a:srgbClr val="7F142A"/>
                </a:solidFill>
              </a:rPr>
              <a:t>: </a:t>
            </a:r>
            <a:r>
              <a:rPr lang="en-US" sz="2400" i="1" dirty="0" err="1">
                <a:solidFill>
                  <a:srgbClr val="7F142A"/>
                </a:solidFill>
              </a:rPr>
              <a:t>codelists</a:t>
            </a:r>
            <a:r>
              <a:rPr lang="en-US" sz="2400" i="1" dirty="0"/>
              <a:t>” on which X </a:t>
            </a:r>
            <a:r>
              <a:rPr lang="en-US" sz="2400" i="1" dirty="0" smtClean="0"/>
              <a:t>“</a:t>
            </a:r>
            <a:r>
              <a:rPr lang="en-US" sz="2400" i="1" dirty="0" err="1">
                <a:solidFill>
                  <a:srgbClr val="7F142A"/>
                </a:solidFill>
              </a:rPr>
              <a:t>gsim</a:t>
            </a:r>
            <a:r>
              <a:rPr lang="en-US" sz="2400" i="1" dirty="0" smtClean="0">
                <a:solidFill>
                  <a:srgbClr val="7F142A"/>
                </a:solidFill>
              </a:rPr>
              <a:t>: is based </a:t>
            </a:r>
            <a:r>
              <a:rPr lang="en-US" sz="2400" i="1" dirty="0">
                <a:solidFill>
                  <a:srgbClr val="7F142A"/>
                </a:solidFill>
              </a:rPr>
              <a:t>on</a:t>
            </a:r>
            <a:r>
              <a:rPr lang="en-US" sz="2400" i="1" dirty="0" smtClean="0"/>
              <a:t>”?</a:t>
            </a:r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27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93700"/>
          </a:xfrm>
        </p:spPr>
        <p:txBody>
          <a:bodyPr/>
          <a:lstStyle/>
          <a:p>
            <a:r>
              <a:rPr lang="it-IT" sz="2400" b="1" dirty="0" err="1">
                <a:solidFill>
                  <a:schemeClr val="bg1"/>
                </a:solidFill>
              </a:rPr>
              <a:t>Purpose</a:t>
            </a:r>
            <a:r>
              <a:rPr lang="it-IT" sz="2400" b="1" dirty="0">
                <a:solidFill>
                  <a:schemeClr val="bg1"/>
                </a:solidFill>
              </a:rPr>
              <a:t> of the Work - 2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00076"/>
            <a:ext cx="8229600" cy="5106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Use case 2: </a:t>
            </a:r>
            <a:r>
              <a:rPr lang="it-IT" dirty="0" err="1" smtClean="0"/>
              <a:t>interoperability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GSIM and GSBPM </a:t>
            </a:r>
            <a:r>
              <a:rPr lang="it-IT" dirty="0" err="1" smtClean="0"/>
              <a:t>ontologies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“</a:t>
            </a:r>
            <a:r>
              <a:rPr lang="en-US" dirty="0" err="1">
                <a:solidFill>
                  <a:srgbClr val="7F142A"/>
                </a:solidFill>
              </a:rPr>
              <a:t>gsbpm:statistical</a:t>
            </a:r>
            <a:r>
              <a:rPr lang="en-US" dirty="0">
                <a:solidFill>
                  <a:srgbClr val="7F142A"/>
                </a:solidFill>
              </a:rPr>
              <a:t> production activity</a:t>
            </a:r>
            <a:r>
              <a:rPr lang="en-US" dirty="0"/>
              <a:t>” Y , which is the set of “</a:t>
            </a:r>
            <a:r>
              <a:rPr lang="en-US" dirty="0" err="1">
                <a:solidFill>
                  <a:srgbClr val="7F142A"/>
                </a:solidFill>
              </a:rPr>
              <a:t>gsim:business</a:t>
            </a:r>
            <a:r>
              <a:rPr lang="en-US" dirty="0">
                <a:solidFill>
                  <a:srgbClr val="7F142A"/>
                </a:solidFill>
              </a:rPr>
              <a:t> service</a:t>
            </a:r>
            <a:r>
              <a:rPr lang="en-US" dirty="0"/>
              <a:t>” “</a:t>
            </a:r>
            <a:r>
              <a:rPr lang="en-US" dirty="0" err="1">
                <a:solidFill>
                  <a:srgbClr val="7F142A"/>
                </a:solidFill>
              </a:rPr>
              <a:t>gsim:used</a:t>
            </a:r>
            <a:r>
              <a:rPr lang="en-US" dirty="0">
                <a:solidFill>
                  <a:srgbClr val="7F142A"/>
                </a:solidFill>
              </a:rPr>
              <a:t> by</a:t>
            </a:r>
            <a:r>
              <a:rPr lang="en-US" dirty="0"/>
              <a:t>” “</a:t>
            </a:r>
            <a:r>
              <a:rPr lang="en-US" dirty="0" err="1">
                <a:solidFill>
                  <a:srgbClr val="7F142A"/>
                </a:solidFill>
              </a:rPr>
              <a:t>gsim:businessprocess</a:t>
            </a:r>
            <a:r>
              <a:rPr lang="en-US" dirty="0" smtClean="0"/>
              <a:t>” X </a:t>
            </a:r>
            <a:r>
              <a:rPr lang="en-US" dirty="0"/>
              <a:t>(equivalent to Y</a:t>
            </a:r>
            <a:r>
              <a:rPr lang="en-US" dirty="0" smtClean="0"/>
              <a:t>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Ability to integrate different metadata systems (in </a:t>
            </a:r>
            <a:r>
              <a:rPr lang="en-US" dirty="0" err="1" smtClean="0"/>
              <a:t>Istat</a:t>
            </a:r>
            <a:r>
              <a:rPr lang="en-US" dirty="0" smtClean="0"/>
              <a:t> the Unitary Metadata Systems and the Repository of Generalized Software)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Coherence checks btw different models (more later on that!) 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Monica Scannapieco, SemStat2016, Kobe, Japan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6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81000" y="14224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34650" y="-40119"/>
            <a:ext cx="800665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Approaches</a:t>
            </a:r>
            <a:r>
              <a:rPr lang="it-IT" dirty="0"/>
              <a:t> for </a:t>
            </a:r>
            <a:r>
              <a:rPr lang="it-IT" dirty="0" err="1"/>
              <a:t>generating</a:t>
            </a:r>
            <a:r>
              <a:rPr lang="it-IT" dirty="0"/>
              <a:t> the GSIM-OWL </a:t>
            </a:r>
            <a:r>
              <a:rPr lang="it-IT" dirty="0" err="1"/>
              <a:t>Ontology</a:t>
            </a:r>
            <a:endParaRPr lang="it-IT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54244" y="1428985"/>
            <a:ext cx="1676400" cy="61912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GSIM UML </a:t>
            </a:r>
            <a:r>
              <a:rPr lang="it-IT" dirty="0" err="1" smtClean="0">
                <a:solidFill>
                  <a:srgbClr val="505150"/>
                </a:solidFill>
              </a:rPr>
              <a:t>specification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054099" y="2616395"/>
            <a:ext cx="2024695" cy="1621547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GSIM OWL </a:t>
            </a:r>
          </a:p>
          <a:p>
            <a:pPr algn="ctr"/>
            <a:r>
              <a:rPr lang="it-IT" dirty="0" smtClean="0">
                <a:solidFill>
                  <a:srgbClr val="505150"/>
                </a:solidFill>
              </a:rPr>
              <a:t>Design&amp;</a:t>
            </a:r>
          </a:p>
          <a:p>
            <a:pPr algn="ctr"/>
            <a:r>
              <a:rPr lang="it-IT" dirty="0" err="1" smtClean="0">
                <a:solidFill>
                  <a:srgbClr val="505150"/>
                </a:solidFill>
              </a:rPr>
              <a:t>Implementation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002716" y="2595338"/>
            <a:ext cx="1676400" cy="61912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Export in XMI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972925" y="1431116"/>
            <a:ext cx="1676400" cy="61912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GSIM UML </a:t>
            </a:r>
            <a:r>
              <a:rPr lang="it-IT" dirty="0" err="1" smtClean="0">
                <a:solidFill>
                  <a:srgbClr val="505150"/>
                </a:solidFill>
              </a:rPr>
              <a:t>Models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5" name="Freccia in giù 4"/>
          <p:cNvSpPr/>
          <p:nvPr/>
        </p:nvSpPr>
        <p:spPr>
          <a:xfrm>
            <a:off x="1971286" y="2133789"/>
            <a:ext cx="242316" cy="4318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/>
          <p:cNvSpPr/>
          <p:nvPr/>
        </p:nvSpPr>
        <p:spPr>
          <a:xfrm>
            <a:off x="1915015" y="4290141"/>
            <a:ext cx="242316" cy="4318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1173795" y="4820327"/>
            <a:ext cx="1676400" cy="61912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GSIM OWL Output 1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5902169" y="3668140"/>
            <a:ext cx="1877494" cy="620603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Ad-hoc XSL </a:t>
            </a:r>
            <a:r>
              <a:rPr lang="it-IT" dirty="0" err="1" smtClean="0">
                <a:solidFill>
                  <a:srgbClr val="505150"/>
                </a:solidFill>
              </a:rPr>
              <a:t>Transformations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20" name="Freccia in giù 19"/>
          <p:cNvSpPr/>
          <p:nvPr/>
        </p:nvSpPr>
        <p:spPr>
          <a:xfrm>
            <a:off x="6689967" y="3214463"/>
            <a:ext cx="215863" cy="3750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5927930" y="4802556"/>
            <a:ext cx="1676400" cy="61912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505150"/>
                </a:solidFill>
              </a:rPr>
              <a:t>GSIM OWL Output 2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6" name="Freccia bidirezionale orizzontale 5"/>
          <p:cNvSpPr/>
          <p:nvPr/>
        </p:nvSpPr>
        <p:spPr>
          <a:xfrm>
            <a:off x="2984500" y="4866056"/>
            <a:ext cx="280794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/>
          <p:cNvSpPr/>
          <p:nvPr/>
        </p:nvSpPr>
        <p:spPr>
          <a:xfrm>
            <a:off x="6686818" y="4337671"/>
            <a:ext cx="276584" cy="4318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153015" y="7279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Approach</a:t>
            </a:r>
            <a:r>
              <a:rPr lang="it-IT" b="1" dirty="0" smtClean="0">
                <a:solidFill>
                  <a:srgbClr val="C00000"/>
                </a:solidFill>
              </a:rPr>
              <a:t> 1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029530" y="7188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Approach</a:t>
            </a:r>
            <a:r>
              <a:rPr lang="it-IT" b="1" dirty="0" smtClean="0">
                <a:solidFill>
                  <a:srgbClr val="C00000"/>
                </a:solidFill>
              </a:rPr>
              <a:t> 2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4" name="Freccia in giù 23"/>
          <p:cNvSpPr/>
          <p:nvPr/>
        </p:nvSpPr>
        <p:spPr>
          <a:xfrm>
            <a:off x="6721086" y="2133789"/>
            <a:ext cx="242316" cy="4318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09250" y="-58056"/>
            <a:ext cx="800665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algn="ctr">
              <a:spcBef>
                <a:spcPct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11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it-IT" sz="1600" dirty="0" smtClean="0">
                <a:solidFill>
                  <a:srgbClr val="505150"/>
                </a:solidFill>
              </a:rPr>
              <a:t>Monica Scannapieco, SemStat2016, Kobe, Japan</a:t>
            </a:r>
            <a:endParaRPr lang="it-IT" sz="1600" dirty="0">
              <a:solidFill>
                <a:srgbClr val="50515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75" y="548943"/>
            <a:ext cx="6641865" cy="5696998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220693" y="343166"/>
            <a:ext cx="454977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800" dirty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General </a:t>
            </a:r>
            <a:r>
              <a:rPr lang="it-IT" sz="2800" dirty="0" err="1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Characteristics</a:t>
            </a:r>
            <a:endParaRPr lang="it-IT" sz="28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70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754073" y="772941"/>
            <a:ext cx="75190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Equivalence</a:t>
            </a:r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concepts</a:t>
            </a:r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of GSIM and </a:t>
            </a:r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concepts</a:t>
            </a:r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8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ontologies</a:t>
            </a:r>
            <a:endParaRPr lang="it-IT" sz="28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7" y="1985761"/>
            <a:ext cx="8675277" cy="364578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09249" y="-58055"/>
            <a:ext cx="7763893" cy="41549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t-IT" sz="24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Resulting</a:t>
            </a:r>
            <a:r>
              <a:rPr lang="it-IT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Ontology</a:t>
            </a:r>
            <a:endParaRPr lang="it-IT" sz="2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5310" y="6356350"/>
            <a:ext cx="5704490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SemStat2016, Kobe, Japan</a:t>
            </a:r>
          </a:p>
        </p:txBody>
      </p:sp>
    </p:spTree>
    <p:extLst>
      <p:ext uri="{BB962C8B-B14F-4D97-AF65-F5344CB8AC3E}">
        <p14:creationId xmlns:p14="http://schemas.microsoft.com/office/powerpoint/2010/main" val="30982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8596</TotalTime>
  <Words>1245</Words>
  <Application>Microsoft Office PowerPoint</Application>
  <PresentationFormat>Presentazione su schermo (4:3)</PresentationFormat>
  <Paragraphs>195</Paragraphs>
  <Slides>18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copertina</vt:lpstr>
      <vt:lpstr>Presentazione standard di PowerPoint</vt:lpstr>
      <vt:lpstr>NSIs and Data Models</vt:lpstr>
      <vt:lpstr>GSIM (Generic Statistical Information Model)</vt:lpstr>
      <vt:lpstr>GSIM and GSBPM</vt:lpstr>
      <vt:lpstr>Purpose of the Work - 1</vt:lpstr>
      <vt:lpstr>Purpose of the Work - 2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Possible Solution - 1</vt:lpstr>
      <vt:lpstr>Possible Solution - 2</vt:lpstr>
      <vt:lpstr>Detailed Implementation Approach 2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Bruna Tabanella</dc:creator>
  <cp:lastModifiedBy>Monica Scannapieco</cp:lastModifiedBy>
  <cp:revision>326</cp:revision>
  <cp:lastPrinted>2014-10-10T11:24:21Z</cp:lastPrinted>
  <dcterms:created xsi:type="dcterms:W3CDTF">2012-12-11T11:00:35Z</dcterms:created>
  <dcterms:modified xsi:type="dcterms:W3CDTF">2016-10-18T00:05:16Z</dcterms:modified>
</cp:coreProperties>
</file>