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7" r:id="rId2"/>
  </p:sldMasterIdLst>
  <p:notesMasterIdLst>
    <p:notesMasterId r:id="rId44"/>
  </p:notesMasterIdLst>
  <p:handoutMasterIdLst>
    <p:handoutMasterId r:id="rId45"/>
  </p:handoutMasterIdLst>
  <p:sldIdLst>
    <p:sldId id="271" r:id="rId3"/>
    <p:sldId id="424" r:id="rId4"/>
    <p:sldId id="426" r:id="rId5"/>
    <p:sldId id="427" r:id="rId6"/>
    <p:sldId id="429" r:id="rId7"/>
    <p:sldId id="459" r:id="rId8"/>
    <p:sldId id="431" r:id="rId9"/>
    <p:sldId id="487" r:id="rId10"/>
    <p:sldId id="460" r:id="rId11"/>
    <p:sldId id="468" r:id="rId12"/>
    <p:sldId id="486" r:id="rId13"/>
    <p:sldId id="469" r:id="rId14"/>
    <p:sldId id="463" r:id="rId15"/>
    <p:sldId id="445" r:id="rId16"/>
    <p:sldId id="443" r:id="rId17"/>
    <p:sldId id="444" r:id="rId18"/>
    <p:sldId id="400" r:id="rId19"/>
    <p:sldId id="488" r:id="rId20"/>
    <p:sldId id="489" r:id="rId21"/>
    <p:sldId id="470" r:id="rId22"/>
    <p:sldId id="471" r:id="rId23"/>
    <p:sldId id="472" r:id="rId24"/>
    <p:sldId id="474" r:id="rId25"/>
    <p:sldId id="475" r:id="rId26"/>
    <p:sldId id="476" r:id="rId27"/>
    <p:sldId id="477" r:id="rId28"/>
    <p:sldId id="478" r:id="rId29"/>
    <p:sldId id="479" r:id="rId30"/>
    <p:sldId id="434" r:id="rId31"/>
    <p:sldId id="467" r:id="rId32"/>
    <p:sldId id="480" r:id="rId33"/>
    <p:sldId id="481" r:id="rId34"/>
    <p:sldId id="437" r:id="rId35"/>
    <p:sldId id="438" r:id="rId36"/>
    <p:sldId id="482" r:id="rId37"/>
    <p:sldId id="439" r:id="rId38"/>
    <p:sldId id="461" r:id="rId39"/>
    <p:sldId id="440" r:id="rId40"/>
    <p:sldId id="483" r:id="rId41"/>
    <p:sldId id="458" r:id="rId42"/>
    <p:sldId id="490" r:id="rId43"/>
  </p:sldIdLst>
  <p:sldSz cx="9144000" cy="6858000" type="screen4x3"/>
  <p:notesSz cx="6805613" cy="9944100"/>
  <p:defaultTextStyle>
    <a:defPPr>
      <a:defRPr lang="en-GB"/>
    </a:defPPr>
    <a:lvl1pPr algn="l" rtl="0" fontAlgn="base">
      <a:spcBef>
        <a:spcPct val="0"/>
      </a:spcBef>
      <a:spcAft>
        <a:spcPct val="0"/>
      </a:spcAft>
      <a:defRPr sz="1200" kern="1200">
        <a:solidFill>
          <a:srgbClr val="0F5494"/>
        </a:solidFill>
        <a:latin typeface="Verdana" pitchFamily="34" charset="0"/>
        <a:ea typeface="+mn-ea"/>
        <a:cs typeface="+mn-cs"/>
      </a:defRPr>
    </a:lvl1pPr>
    <a:lvl2pPr marL="457200" algn="l" rtl="0" fontAlgn="base">
      <a:spcBef>
        <a:spcPct val="0"/>
      </a:spcBef>
      <a:spcAft>
        <a:spcPct val="0"/>
      </a:spcAft>
      <a:defRPr sz="1200" kern="1200">
        <a:solidFill>
          <a:srgbClr val="0F5494"/>
        </a:solidFill>
        <a:latin typeface="Verdana" pitchFamily="34" charset="0"/>
        <a:ea typeface="+mn-ea"/>
        <a:cs typeface="+mn-cs"/>
      </a:defRPr>
    </a:lvl2pPr>
    <a:lvl3pPr marL="914400" algn="l" rtl="0" fontAlgn="base">
      <a:spcBef>
        <a:spcPct val="0"/>
      </a:spcBef>
      <a:spcAft>
        <a:spcPct val="0"/>
      </a:spcAft>
      <a:defRPr sz="1200" kern="1200">
        <a:solidFill>
          <a:srgbClr val="0F5494"/>
        </a:solidFill>
        <a:latin typeface="Verdana" pitchFamily="34" charset="0"/>
        <a:ea typeface="+mn-ea"/>
        <a:cs typeface="+mn-cs"/>
      </a:defRPr>
    </a:lvl3pPr>
    <a:lvl4pPr marL="1371600" algn="l" rtl="0" fontAlgn="base">
      <a:spcBef>
        <a:spcPct val="0"/>
      </a:spcBef>
      <a:spcAft>
        <a:spcPct val="0"/>
      </a:spcAft>
      <a:defRPr sz="1200" kern="1200">
        <a:solidFill>
          <a:srgbClr val="0F5494"/>
        </a:solidFill>
        <a:latin typeface="Verdana" pitchFamily="34" charset="0"/>
        <a:ea typeface="+mn-ea"/>
        <a:cs typeface="+mn-cs"/>
      </a:defRPr>
    </a:lvl4pPr>
    <a:lvl5pPr marL="1828800" algn="l" rtl="0" fontAlgn="base">
      <a:spcBef>
        <a:spcPct val="0"/>
      </a:spcBef>
      <a:spcAft>
        <a:spcPct val="0"/>
      </a:spcAft>
      <a:defRPr sz="1200" kern="1200">
        <a:solidFill>
          <a:srgbClr val="0F5494"/>
        </a:solidFill>
        <a:latin typeface="Verdana" pitchFamily="34" charset="0"/>
        <a:ea typeface="+mn-ea"/>
        <a:cs typeface="+mn-cs"/>
      </a:defRPr>
    </a:lvl5pPr>
    <a:lvl6pPr marL="2286000" algn="l" defTabSz="914400" rtl="0" eaLnBrk="1" latinLnBrk="0" hangingPunct="1">
      <a:defRPr sz="1200" kern="1200">
        <a:solidFill>
          <a:srgbClr val="0F5494"/>
        </a:solidFill>
        <a:latin typeface="Verdana" pitchFamily="34" charset="0"/>
        <a:ea typeface="+mn-ea"/>
        <a:cs typeface="+mn-cs"/>
      </a:defRPr>
    </a:lvl6pPr>
    <a:lvl7pPr marL="2743200" algn="l" defTabSz="914400" rtl="0" eaLnBrk="1" latinLnBrk="0" hangingPunct="1">
      <a:defRPr sz="1200" kern="1200">
        <a:solidFill>
          <a:srgbClr val="0F5494"/>
        </a:solidFill>
        <a:latin typeface="Verdana" pitchFamily="34" charset="0"/>
        <a:ea typeface="+mn-ea"/>
        <a:cs typeface="+mn-cs"/>
      </a:defRPr>
    </a:lvl7pPr>
    <a:lvl8pPr marL="3200400" algn="l" defTabSz="914400" rtl="0" eaLnBrk="1" latinLnBrk="0" hangingPunct="1">
      <a:defRPr sz="1200" kern="1200">
        <a:solidFill>
          <a:srgbClr val="0F5494"/>
        </a:solidFill>
        <a:latin typeface="Verdana" pitchFamily="34" charset="0"/>
        <a:ea typeface="+mn-ea"/>
        <a:cs typeface="+mn-cs"/>
      </a:defRPr>
    </a:lvl8pPr>
    <a:lvl9pPr marL="3657600" algn="l" defTabSz="914400" rtl="0" eaLnBrk="1" latinLnBrk="0" hangingPunct="1">
      <a:defRPr sz="1200" kern="1200">
        <a:solidFill>
          <a:srgbClr val="0F5494"/>
        </a:solidFill>
        <a:latin typeface="Verdana" pitchFamily="34" charset="0"/>
        <a:ea typeface="+mn-ea"/>
        <a:cs typeface="+mn-cs"/>
      </a:defRPr>
    </a:lvl9pPr>
  </p:defaultTextStyle>
  <p:extLst>
    <p:ext uri="{EFAFB233-063F-42B5-8137-9DF3F51BA10A}">
      <p15:sldGuideLst xmlns="" xmlns:p15="http://schemas.microsoft.com/office/powerpoint/2012/main">
        <p15:guide id="1" orient="horz" pos="3793" userDrawn="1">
          <p15:clr>
            <a:srgbClr val="A4A3A4"/>
          </p15:clr>
        </p15:guide>
        <p15:guide id="2" pos="2880">
          <p15:clr>
            <a:srgbClr val="A4A3A4"/>
          </p15:clr>
        </p15:guide>
      </p15:sldGuideLst>
    </p:ext>
    <p:ext uri="{2D200454-40CA-4A62-9FC3-DE9A4176ACB9}">
      <p15:notesGuideLst xmlns="" xmlns:p15="http://schemas.microsoft.com/office/powerpoint/2012/main">
        <p15:guide id="1" orient="horz" pos="3104">
          <p15:clr>
            <a:srgbClr val="A4A3A4"/>
          </p15:clr>
        </p15:guide>
        <p15:guide id="2" pos="211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s Kotoglou" initials="SK"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F5494"/>
    <a:srgbClr val="6BA9E5"/>
    <a:srgbClr val="99CCFF"/>
    <a:srgbClr val="3166CF"/>
    <a:srgbClr val="AC8300"/>
    <a:srgbClr val="B98199"/>
    <a:srgbClr val="FFD624"/>
    <a:srgbClr val="CC9B00"/>
    <a:srgbClr val="3E6FD2"/>
    <a:srgbClr val="BADDE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1257" autoAdjust="0"/>
  </p:normalViewPr>
  <p:slideViewPr>
    <p:cSldViewPr>
      <p:cViewPr>
        <p:scale>
          <a:sx n="90" d="100"/>
          <a:sy n="90" d="100"/>
        </p:scale>
        <p:origin x="-582" y="780"/>
      </p:cViewPr>
      <p:guideLst>
        <p:guide orient="horz" pos="3793"/>
        <p:guide pos="2880"/>
      </p:guideLst>
    </p:cSldViewPr>
  </p:slideViewPr>
  <p:notesTextViewPr>
    <p:cViewPr>
      <p:scale>
        <a:sx n="3" d="2"/>
        <a:sy n="3" d="2"/>
      </p:scale>
      <p:origin x="0" y="0"/>
    </p:cViewPr>
  </p:notesTextViewPr>
  <p:sorterViewPr>
    <p:cViewPr>
      <p:scale>
        <a:sx n="100" d="100"/>
        <a:sy n="100" d="100"/>
      </p:scale>
      <p:origin x="0" y="1914"/>
    </p:cViewPr>
  </p:sorterViewPr>
  <p:notesViewPr>
    <p:cSldViewPr>
      <p:cViewPr varScale="1">
        <p:scale>
          <a:sx n="79" d="100"/>
          <a:sy n="79" d="100"/>
        </p:scale>
        <p:origin x="-3930" y="-78"/>
      </p:cViewPr>
      <p:guideLst>
        <p:guide orient="horz" pos="3132"/>
        <p:guide pos="214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15988-A145-4054-BEAE-3570463E87B9}" type="doc">
      <dgm:prSet loTypeId="urn:microsoft.com/office/officeart/2008/layout/VerticalCurvedList" loCatId="list" qsTypeId="urn:microsoft.com/office/officeart/2005/8/quickstyle/simple1" qsCatId="simple" csTypeId="urn:microsoft.com/office/officeart/2005/8/colors/accent3_3" csCatId="accent3" phldr="1"/>
      <dgm:spPr/>
      <dgm:t>
        <a:bodyPr/>
        <a:lstStyle/>
        <a:p>
          <a:endParaRPr lang="en-GB"/>
        </a:p>
      </dgm:t>
    </dgm:pt>
    <dgm:pt modelId="{47FC1C53-C7A9-487A-AE01-7E0A64035F8F}">
      <dgm:prSet phldrT="[Text]" custT="1"/>
      <dgm:spPr/>
      <dgm:t>
        <a:bodyPr/>
        <a:lstStyle/>
        <a:p>
          <a:r>
            <a:rPr lang="en-GB" sz="2800" dirty="0" smtClean="0"/>
            <a:t>What </a:t>
          </a:r>
          <a:r>
            <a:rPr lang="en-GB" sz="2800" dirty="0" err="1" smtClean="0"/>
            <a:t>StatDCAT</a:t>
          </a:r>
          <a:r>
            <a:rPr lang="en-GB" sz="2800" dirty="0" smtClean="0"/>
            <a:t>-AP is</a:t>
          </a:r>
          <a:endParaRPr lang="en-GB" sz="2800" dirty="0"/>
        </a:p>
      </dgm:t>
    </dgm:pt>
    <dgm:pt modelId="{94BB6224-AE72-4239-BFD0-3C48CDE98619}" type="parTrans" cxnId="{0E7E56DE-81C9-4BB8-A6AD-2EEF0DFD0722}">
      <dgm:prSet/>
      <dgm:spPr/>
      <dgm:t>
        <a:bodyPr/>
        <a:lstStyle/>
        <a:p>
          <a:endParaRPr lang="en-GB" sz="1600"/>
        </a:p>
      </dgm:t>
    </dgm:pt>
    <dgm:pt modelId="{AE68CF0E-1306-4C97-B3B5-55C3A57D22AA}" type="sibTrans" cxnId="{0E7E56DE-81C9-4BB8-A6AD-2EEF0DFD0722}">
      <dgm:prSet/>
      <dgm:spPr/>
      <dgm:t>
        <a:bodyPr/>
        <a:lstStyle/>
        <a:p>
          <a:endParaRPr lang="en-GB" sz="1600"/>
        </a:p>
      </dgm:t>
    </dgm:pt>
    <dgm:pt modelId="{5BF254C0-F83F-4578-94BE-B3CE7C867280}">
      <dgm:prSet phldrT="[Text]" custT="1"/>
      <dgm:spPr/>
      <dgm:t>
        <a:bodyPr/>
        <a:lstStyle/>
        <a:p>
          <a:r>
            <a:rPr lang="en-GB" sz="2800" dirty="0" smtClean="0"/>
            <a:t>Current status</a:t>
          </a:r>
          <a:r>
            <a:rPr lang="en-GB" sz="2800" i="0" dirty="0" smtClean="0"/>
            <a:t> </a:t>
          </a:r>
          <a:endParaRPr lang="en-GB" sz="2800" dirty="0"/>
        </a:p>
      </dgm:t>
    </dgm:pt>
    <dgm:pt modelId="{C0082ACC-74BA-41D9-BDB7-54D7F0FCB7F7}" type="parTrans" cxnId="{B7AEE475-4464-437C-97C3-A30806B49348}">
      <dgm:prSet/>
      <dgm:spPr/>
      <dgm:t>
        <a:bodyPr/>
        <a:lstStyle/>
        <a:p>
          <a:endParaRPr lang="en-GB" sz="1600"/>
        </a:p>
      </dgm:t>
    </dgm:pt>
    <dgm:pt modelId="{BEAE0F69-08D5-4704-8306-443718CF86DB}" type="sibTrans" cxnId="{B7AEE475-4464-437C-97C3-A30806B49348}">
      <dgm:prSet/>
      <dgm:spPr/>
      <dgm:t>
        <a:bodyPr/>
        <a:lstStyle/>
        <a:p>
          <a:endParaRPr lang="en-GB" sz="1600"/>
        </a:p>
      </dgm:t>
    </dgm:pt>
    <dgm:pt modelId="{EFB1A837-3E06-4E07-B80F-2071A335FA66}">
      <dgm:prSet phldrT="[Text]" custT="1"/>
      <dgm:spPr/>
      <dgm:t>
        <a:bodyPr/>
        <a:lstStyle/>
        <a:p>
          <a:r>
            <a:rPr lang="en-GB" sz="2800" dirty="0" smtClean="0"/>
            <a:t>Using </a:t>
          </a:r>
          <a:r>
            <a:rPr lang="en-GB" sz="2800" dirty="0" err="1" smtClean="0"/>
            <a:t>StatDCAT</a:t>
          </a:r>
          <a:r>
            <a:rPr lang="en-GB" sz="2800" dirty="0" smtClean="0"/>
            <a:t>-AP</a:t>
          </a:r>
          <a:endParaRPr lang="en-GB" sz="2800" dirty="0"/>
        </a:p>
      </dgm:t>
    </dgm:pt>
    <dgm:pt modelId="{59880A67-18F2-4B5A-9DAD-990E39AAA7F6}" type="parTrans" cxnId="{F6915097-DD85-44E9-B9FB-FF1D0948F949}">
      <dgm:prSet/>
      <dgm:spPr/>
      <dgm:t>
        <a:bodyPr/>
        <a:lstStyle/>
        <a:p>
          <a:endParaRPr lang="en-GB" sz="1600"/>
        </a:p>
      </dgm:t>
    </dgm:pt>
    <dgm:pt modelId="{01BF5203-20BE-4CB6-9855-45602181BAB2}" type="sibTrans" cxnId="{F6915097-DD85-44E9-B9FB-FF1D0948F949}">
      <dgm:prSet/>
      <dgm:spPr/>
      <dgm:t>
        <a:bodyPr/>
        <a:lstStyle/>
        <a:p>
          <a:endParaRPr lang="en-GB" sz="1600"/>
        </a:p>
      </dgm:t>
    </dgm:pt>
    <dgm:pt modelId="{2208EF2B-8FD8-49E8-8717-A734A6D15C7C}">
      <dgm:prSet custT="1"/>
      <dgm:spPr/>
      <dgm:t>
        <a:bodyPr/>
        <a:lstStyle/>
        <a:p>
          <a:r>
            <a:rPr lang="en-GB" sz="2800" i="0" dirty="0" err="1" smtClean="0"/>
            <a:t>StatDCAT</a:t>
          </a:r>
          <a:r>
            <a:rPr lang="en-GB" sz="2800" i="0" dirty="0" smtClean="0"/>
            <a:t>-AP and SDMX</a:t>
          </a:r>
        </a:p>
      </dgm:t>
    </dgm:pt>
    <dgm:pt modelId="{1CE5CDCD-BE4A-4CC2-9167-20240BBC5572}" type="parTrans" cxnId="{0E4F4B5A-138C-496D-AA2D-BFEFD507C307}">
      <dgm:prSet/>
      <dgm:spPr/>
      <dgm:t>
        <a:bodyPr/>
        <a:lstStyle/>
        <a:p>
          <a:endParaRPr lang="en-GB" sz="1600"/>
        </a:p>
      </dgm:t>
    </dgm:pt>
    <dgm:pt modelId="{B8AED1E8-896B-43A9-9FBA-730E43E2A5AB}" type="sibTrans" cxnId="{0E4F4B5A-138C-496D-AA2D-BFEFD507C307}">
      <dgm:prSet/>
      <dgm:spPr/>
      <dgm:t>
        <a:bodyPr/>
        <a:lstStyle/>
        <a:p>
          <a:endParaRPr lang="en-GB" sz="1600"/>
        </a:p>
      </dgm:t>
    </dgm:pt>
    <dgm:pt modelId="{A017539E-0849-43A3-9522-456BAF5A1A13}">
      <dgm:prSet/>
      <dgm:spPr/>
      <dgm:t>
        <a:bodyPr/>
        <a:lstStyle/>
        <a:p>
          <a:r>
            <a:rPr lang="en-GB" dirty="0" smtClean="0"/>
            <a:t>Future steps</a:t>
          </a:r>
          <a:endParaRPr lang="en-GB" dirty="0"/>
        </a:p>
      </dgm:t>
    </dgm:pt>
    <dgm:pt modelId="{6E1B39E0-6535-4B52-A3B9-7DA17FA86470}" type="parTrans" cxnId="{85D1E40D-CCF5-4FAA-A3BD-5A06D938B4DA}">
      <dgm:prSet/>
      <dgm:spPr/>
      <dgm:t>
        <a:bodyPr/>
        <a:lstStyle/>
        <a:p>
          <a:endParaRPr lang="en-GB"/>
        </a:p>
      </dgm:t>
    </dgm:pt>
    <dgm:pt modelId="{A8829299-D9A7-4757-8DFE-351082A20CA4}" type="sibTrans" cxnId="{85D1E40D-CCF5-4FAA-A3BD-5A06D938B4DA}">
      <dgm:prSet/>
      <dgm:spPr/>
      <dgm:t>
        <a:bodyPr/>
        <a:lstStyle/>
        <a:p>
          <a:endParaRPr lang="en-GB"/>
        </a:p>
      </dgm:t>
    </dgm:pt>
    <dgm:pt modelId="{4610E4CF-A78C-42AC-B647-91CD4D5154AD}" type="pres">
      <dgm:prSet presAssocID="{E3015988-A145-4054-BEAE-3570463E87B9}" presName="Name0" presStyleCnt="0">
        <dgm:presLayoutVars>
          <dgm:chMax val="7"/>
          <dgm:chPref val="7"/>
          <dgm:dir/>
        </dgm:presLayoutVars>
      </dgm:prSet>
      <dgm:spPr/>
      <dgm:t>
        <a:bodyPr/>
        <a:lstStyle/>
        <a:p>
          <a:endParaRPr lang="en-GB"/>
        </a:p>
      </dgm:t>
    </dgm:pt>
    <dgm:pt modelId="{10B05BAD-341A-4B06-AE92-BB332E937FD7}" type="pres">
      <dgm:prSet presAssocID="{E3015988-A145-4054-BEAE-3570463E87B9}" presName="Name1" presStyleCnt="0"/>
      <dgm:spPr/>
    </dgm:pt>
    <dgm:pt modelId="{6A406F6C-BA12-441A-B742-04D14D55B2F1}" type="pres">
      <dgm:prSet presAssocID="{E3015988-A145-4054-BEAE-3570463E87B9}" presName="cycle" presStyleCnt="0"/>
      <dgm:spPr/>
    </dgm:pt>
    <dgm:pt modelId="{D8ADE18A-660B-48D1-832A-F3C6D324D71C}" type="pres">
      <dgm:prSet presAssocID="{E3015988-A145-4054-BEAE-3570463E87B9}" presName="srcNode" presStyleLbl="node1" presStyleIdx="0" presStyleCnt="5"/>
      <dgm:spPr/>
    </dgm:pt>
    <dgm:pt modelId="{9E806C68-CC64-433B-8E2E-2E0BF6E79286}" type="pres">
      <dgm:prSet presAssocID="{E3015988-A145-4054-BEAE-3570463E87B9}" presName="conn" presStyleLbl="parChTrans1D2" presStyleIdx="0" presStyleCnt="1"/>
      <dgm:spPr/>
      <dgm:t>
        <a:bodyPr/>
        <a:lstStyle/>
        <a:p>
          <a:endParaRPr lang="en-GB"/>
        </a:p>
      </dgm:t>
    </dgm:pt>
    <dgm:pt modelId="{2FB6E2A7-0CCD-421C-A67E-7ED1CA839E6F}" type="pres">
      <dgm:prSet presAssocID="{E3015988-A145-4054-BEAE-3570463E87B9}" presName="extraNode" presStyleLbl="node1" presStyleIdx="0" presStyleCnt="5"/>
      <dgm:spPr/>
    </dgm:pt>
    <dgm:pt modelId="{04087ED1-B7F5-45FE-B0CD-4FC629D3ABF5}" type="pres">
      <dgm:prSet presAssocID="{E3015988-A145-4054-BEAE-3570463E87B9}" presName="dstNode" presStyleLbl="node1" presStyleIdx="0" presStyleCnt="5"/>
      <dgm:spPr/>
    </dgm:pt>
    <dgm:pt modelId="{1241FB19-16A9-4AD0-8EEE-7821F8B8EF7C}" type="pres">
      <dgm:prSet presAssocID="{47FC1C53-C7A9-487A-AE01-7E0A64035F8F}" presName="text_1" presStyleLbl="node1" presStyleIdx="0" presStyleCnt="5">
        <dgm:presLayoutVars>
          <dgm:bulletEnabled val="1"/>
        </dgm:presLayoutVars>
      </dgm:prSet>
      <dgm:spPr/>
      <dgm:t>
        <a:bodyPr/>
        <a:lstStyle/>
        <a:p>
          <a:endParaRPr lang="en-GB"/>
        </a:p>
      </dgm:t>
    </dgm:pt>
    <dgm:pt modelId="{6C4EF2BB-D9D8-4BF6-989F-791AEC86B525}" type="pres">
      <dgm:prSet presAssocID="{47FC1C53-C7A9-487A-AE01-7E0A64035F8F}" presName="accent_1" presStyleCnt="0"/>
      <dgm:spPr/>
    </dgm:pt>
    <dgm:pt modelId="{E8DE6922-88EA-4D0A-89A0-2ED3AEC2C84C}" type="pres">
      <dgm:prSet presAssocID="{47FC1C53-C7A9-487A-AE01-7E0A64035F8F}" presName="accentRepeatNode" presStyleLbl="solidFgAcc1" presStyleIdx="0" presStyleCnt="5"/>
      <dgm:spPr>
        <a:solidFill>
          <a:schemeClr val="bg1">
            <a:lumMod val="75000"/>
          </a:schemeClr>
        </a:solidFill>
      </dgm:spPr>
    </dgm:pt>
    <dgm:pt modelId="{5BC9217D-51B7-4CF5-9C25-B3EE6CC4B3DD}" type="pres">
      <dgm:prSet presAssocID="{5BF254C0-F83F-4578-94BE-B3CE7C867280}" presName="text_2" presStyleLbl="node1" presStyleIdx="1" presStyleCnt="5">
        <dgm:presLayoutVars>
          <dgm:bulletEnabled val="1"/>
        </dgm:presLayoutVars>
      </dgm:prSet>
      <dgm:spPr/>
      <dgm:t>
        <a:bodyPr/>
        <a:lstStyle/>
        <a:p>
          <a:endParaRPr lang="en-GB"/>
        </a:p>
      </dgm:t>
    </dgm:pt>
    <dgm:pt modelId="{5F5D5C2A-F785-4E83-8286-C028983F4249}" type="pres">
      <dgm:prSet presAssocID="{5BF254C0-F83F-4578-94BE-B3CE7C867280}" presName="accent_2" presStyleCnt="0"/>
      <dgm:spPr/>
    </dgm:pt>
    <dgm:pt modelId="{7955969A-6AB1-455D-991F-B2C0DA73E3D0}" type="pres">
      <dgm:prSet presAssocID="{5BF254C0-F83F-4578-94BE-B3CE7C867280}" presName="accentRepeatNode" presStyleLbl="solidFgAcc1" presStyleIdx="1" presStyleCnt="5"/>
      <dgm:spPr/>
    </dgm:pt>
    <dgm:pt modelId="{5BDC19A4-E1E9-445B-9AF5-B6BE386A5598}" type="pres">
      <dgm:prSet presAssocID="{EFB1A837-3E06-4E07-B80F-2071A335FA66}" presName="text_3" presStyleLbl="node1" presStyleIdx="2" presStyleCnt="5">
        <dgm:presLayoutVars>
          <dgm:bulletEnabled val="1"/>
        </dgm:presLayoutVars>
      </dgm:prSet>
      <dgm:spPr/>
      <dgm:t>
        <a:bodyPr/>
        <a:lstStyle/>
        <a:p>
          <a:endParaRPr lang="en-GB"/>
        </a:p>
      </dgm:t>
    </dgm:pt>
    <dgm:pt modelId="{49E9CBC4-5475-449F-A4F5-148129ADC859}" type="pres">
      <dgm:prSet presAssocID="{EFB1A837-3E06-4E07-B80F-2071A335FA66}" presName="accent_3" presStyleCnt="0"/>
      <dgm:spPr/>
    </dgm:pt>
    <dgm:pt modelId="{14E80AA0-E787-4100-A5A1-A7D2FE1C6FD0}" type="pres">
      <dgm:prSet presAssocID="{EFB1A837-3E06-4E07-B80F-2071A335FA66}" presName="accentRepeatNode" presStyleLbl="solidFgAcc1" presStyleIdx="2" presStyleCnt="5"/>
      <dgm:spPr>
        <a:solidFill>
          <a:schemeClr val="bg1"/>
        </a:solidFill>
        <a:ln>
          <a:solidFill>
            <a:srgbClr val="6BA9E5"/>
          </a:solidFill>
        </a:ln>
      </dgm:spPr>
    </dgm:pt>
    <dgm:pt modelId="{4DA449FE-5BCF-4B1F-B1BC-D6B5FC155601}" type="pres">
      <dgm:prSet presAssocID="{2208EF2B-8FD8-49E8-8717-A734A6D15C7C}" presName="text_4" presStyleLbl="node1" presStyleIdx="3" presStyleCnt="5">
        <dgm:presLayoutVars>
          <dgm:bulletEnabled val="1"/>
        </dgm:presLayoutVars>
      </dgm:prSet>
      <dgm:spPr/>
      <dgm:t>
        <a:bodyPr/>
        <a:lstStyle/>
        <a:p>
          <a:endParaRPr lang="en-GB"/>
        </a:p>
      </dgm:t>
    </dgm:pt>
    <dgm:pt modelId="{D4AE7B1E-5E37-4A1E-8EA9-6860383ED1C8}" type="pres">
      <dgm:prSet presAssocID="{2208EF2B-8FD8-49E8-8717-A734A6D15C7C}" presName="accent_4" presStyleCnt="0"/>
      <dgm:spPr/>
    </dgm:pt>
    <dgm:pt modelId="{CF984390-E634-472E-87FC-73B323AFB01A}" type="pres">
      <dgm:prSet presAssocID="{2208EF2B-8FD8-49E8-8717-A734A6D15C7C}" presName="accentRepeatNode" presStyleLbl="solidFgAcc1" presStyleIdx="3" presStyleCnt="5"/>
      <dgm:spPr>
        <a:solidFill>
          <a:schemeClr val="bg1"/>
        </a:solidFill>
      </dgm:spPr>
    </dgm:pt>
    <dgm:pt modelId="{D938A3D4-68E8-46BD-A4FA-8B9046502F11}" type="pres">
      <dgm:prSet presAssocID="{A017539E-0849-43A3-9522-456BAF5A1A13}" presName="text_5" presStyleLbl="node1" presStyleIdx="4" presStyleCnt="5">
        <dgm:presLayoutVars>
          <dgm:bulletEnabled val="1"/>
        </dgm:presLayoutVars>
      </dgm:prSet>
      <dgm:spPr/>
      <dgm:t>
        <a:bodyPr/>
        <a:lstStyle/>
        <a:p>
          <a:endParaRPr lang="en-GB"/>
        </a:p>
      </dgm:t>
    </dgm:pt>
    <dgm:pt modelId="{56BCA123-B93C-4B2D-86BF-D55F5F37FEFF}" type="pres">
      <dgm:prSet presAssocID="{A017539E-0849-43A3-9522-456BAF5A1A13}" presName="accent_5" presStyleCnt="0"/>
      <dgm:spPr/>
    </dgm:pt>
    <dgm:pt modelId="{FA8F0254-321C-4386-A827-116D49A7B96F}" type="pres">
      <dgm:prSet presAssocID="{A017539E-0849-43A3-9522-456BAF5A1A13}" presName="accentRepeatNode" presStyleLbl="solidFgAcc1" presStyleIdx="4" presStyleCnt="5"/>
      <dgm:spPr/>
    </dgm:pt>
  </dgm:ptLst>
  <dgm:cxnLst>
    <dgm:cxn modelId="{33CB8C75-8A6B-4B6A-974A-AE7CF283EF26}" type="presOf" srcId="{A017539E-0849-43A3-9522-456BAF5A1A13}" destId="{D938A3D4-68E8-46BD-A4FA-8B9046502F11}" srcOrd="0" destOrd="0" presId="urn:microsoft.com/office/officeart/2008/layout/VerticalCurvedList"/>
    <dgm:cxn modelId="{197E3221-3DD4-4B98-9676-9B033325D4BB}" type="presOf" srcId="{E3015988-A145-4054-BEAE-3570463E87B9}" destId="{4610E4CF-A78C-42AC-B647-91CD4D5154AD}" srcOrd="0" destOrd="0" presId="urn:microsoft.com/office/officeart/2008/layout/VerticalCurvedList"/>
    <dgm:cxn modelId="{54802C61-4625-4111-898E-758F4358696E}" type="presOf" srcId="{2208EF2B-8FD8-49E8-8717-A734A6D15C7C}" destId="{4DA449FE-5BCF-4B1F-B1BC-D6B5FC155601}" srcOrd="0" destOrd="0" presId="urn:microsoft.com/office/officeart/2008/layout/VerticalCurvedList"/>
    <dgm:cxn modelId="{0E7E56DE-81C9-4BB8-A6AD-2EEF0DFD0722}" srcId="{E3015988-A145-4054-BEAE-3570463E87B9}" destId="{47FC1C53-C7A9-487A-AE01-7E0A64035F8F}" srcOrd="0" destOrd="0" parTransId="{94BB6224-AE72-4239-BFD0-3C48CDE98619}" sibTransId="{AE68CF0E-1306-4C97-B3B5-55C3A57D22AA}"/>
    <dgm:cxn modelId="{B7AEE475-4464-437C-97C3-A30806B49348}" srcId="{E3015988-A145-4054-BEAE-3570463E87B9}" destId="{5BF254C0-F83F-4578-94BE-B3CE7C867280}" srcOrd="1" destOrd="0" parTransId="{C0082ACC-74BA-41D9-BDB7-54D7F0FCB7F7}" sibTransId="{BEAE0F69-08D5-4704-8306-443718CF86DB}"/>
    <dgm:cxn modelId="{D157DDEA-49D1-4378-8431-AB914D2B6550}" type="presOf" srcId="{47FC1C53-C7A9-487A-AE01-7E0A64035F8F}" destId="{1241FB19-16A9-4AD0-8EEE-7821F8B8EF7C}" srcOrd="0" destOrd="0" presId="urn:microsoft.com/office/officeart/2008/layout/VerticalCurvedList"/>
    <dgm:cxn modelId="{BE16B7A5-AA4C-487A-8239-335D7929194E}" type="presOf" srcId="{EFB1A837-3E06-4E07-B80F-2071A335FA66}" destId="{5BDC19A4-E1E9-445B-9AF5-B6BE386A5598}" srcOrd="0" destOrd="0" presId="urn:microsoft.com/office/officeart/2008/layout/VerticalCurvedList"/>
    <dgm:cxn modelId="{85D1E40D-CCF5-4FAA-A3BD-5A06D938B4DA}" srcId="{E3015988-A145-4054-BEAE-3570463E87B9}" destId="{A017539E-0849-43A3-9522-456BAF5A1A13}" srcOrd="4" destOrd="0" parTransId="{6E1B39E0-6535-4B52-A3B9-7DA17FA86470}" sibTransId="{A8829299-D9A7-4757-8DFE-351082A20CA4}"/>
    <dgm:cxn modelId="{0E4F4B5A-138C-496D-AA2D-BFEFD507C307}" srcId="{E3015988-A145-4054-BEAE-3570463E87B9}" destId="{2208EF2B-8FD8-49E8-8717-A734A6D15C7C}" srcOrd="3" destOrd="0" parTransId="{1CE5CDCD-BE4A-4CC2-9167-20240BBC5572}" sibTransId="{B8AED1E8-896B-43A9-9FBA-730E43E2A5AB}"/>
    <dgm:cxn modelId="{F1D9549F-5C5C-432C-9211-C0DAE6F7D9F5}" type="presOf" srcId="{5BF254C0-F83F-4578-94BE-B3CE7C867280}" destId="{5BC9217D-51B7-4CF5-9C25-B3EE6CC4B3DD}" srcOrd="0" destOrd="0" presId="urn:microsoft.com/office/officeart/2008/layout/VerticalCurvedList"/>
    <dgm:cxn modelId="{D387264E-C9B1-43F9-8DCD-D54AD76BC50A}" type="presOf" srcId="{AE68CF0E-1306-4C97-B3B5-55C3A57D22AA}" destId="{9E806C68-CC64-433B-8E2E-2E0BF6E79286}" srcOrd="0" destOrd="0" presId="urn:microsoft.com/office/officeart/2008/layout/VerticalCurvedList"/>
    <dgm:cxn modelId="{F6915097-DD85-44E9-B9FB-FF1D0948F949}" srcId="{E3015988-A145-4054-BEAE-3570463E87B9}" destId="{EFB1A837-3E06-4E07-B80F-2071A335FA66}" srcOrd="2" destOrd="0" parTransId="{59880A67-18F2-4B5A-9DAD-990E39AAA7F6}" sibTransId="{01BF5203-20BE-4CB6-9855-45602181BAB2}"/>
    <dgm:cxn modelId="{CEE92913-8365-4751-BE15-E441D1516C0B}" type="presParOf" srcId="{4610E4CF-A78C-42AC-B647-91CD4D5154AD}" destId="{10B05BAD-341A-4B06-AE92-BB332E937FD7}" srcOrd="0" destOrd="0" presId="urn:microsoft.com/office/officeart/2008/layout/VerticalCurvedList"/>
    <dgm:cxn modelId="{5075C0EA-2E74-475B-92A0-08239DFE4819}" type="presParOf" srcId="{10B05BAD-341A-4B06-AE92-BB332E937FD7}" destId="{6A406F6C-BA12-441A-B742-04D14D55B2F1}" srcOrd="0" destOrd="0" presId="urn:microsoft.com/office/officeart/2008/layout/VerticalCurvedList"/>
    <dgm:cxn modelId="{4A483AB9-2854-41C7-83F4-0D3EA0165D25}" type="presParOf" srcId="{6A406F6C-BA12-441A-B742-04D14D55B2F1}" destId="{D8ADE18A-660B-48D1-832A-F3C6D324D71C}" srcOrd="0" destOrd="0" presId="urn:microsoft.com/office/officeart/2008/layout/VerticalCurvedList"/>
    <dgm:cxn modelId="{3AB2A7AD-BDDB-407B-9306-151CC4DBADD9}" type="presParOf" srcId="{6A406F6C-BA12-441A-B742-04D14D55B2F1}" destId="{9E806C68-CC64-433B-8E2E-2E0BF6E79286}" srcOrd="1" destOrd="0" presId="urn:microsoft.com/office/officeart/2008/layout/VerticalCurvedList"/>
    <dgm:cxn modelId="{1E1022DC-64E1-4B3A-8333-FA9266880ED0}" type="presParOf" srcId="{6A406F6C-BA12-441A-B742-04D14D55B2F1}" destId="{2FB6E2A7-0CCD-421C-A67E-7ED1CA839E6F}" srcOrd="2" destOrd="0" presId="urn:microsoft.com/office/officeart/2008/layout/VerticalCurvedList"/>
    <dgm:cxn modelId="{2C48F909-31C7-44B4-9BC0-912B3C55BBA9}" type="presParOf" srcId="{6A406F6C-BA12-441A-B742-04D14D55B2F1}" destId="{04087ED1-B7F5-45FE-B0CD-4FC629D3ABF5}" srcOrd="3" destOrd="0" presId="urn:microsoft.com/office/officeart/2008/layout/VerticalCurvedList"/>
    <dgm:cxn modelId="{95E386AC-6EA0-4DE8-94AC-425A6DDFE63D}" type="presParOf" srcId="{10B05BAD-341A-4B06-AE92-BB332E937FD7}" destId="{1241FB19-16A9-4AD0-8EEE-7821F8B8EF7C}" srcOrd="1" destOrd="0" presId="urn:microsoft.com/office/officeart/2008/layout/VerticalCurvedList"/>
    <dgm:cxn modelId="{3A0126F5-2E02-45B1-B6DA-2A51D16F105C}" type="presParOf" srcId="{10B05BAD-341A-4B06-AE92-BB332E937FD7}" destId="{6C4EF2BB-D9D8-4BF6-989F-791AEC86B525}" srcOrd="2" destOrd="0" presId="urn:microsoft.com/office/officeart/2008/layout/VerticalCurvedList"/>
    <dgm:cxn modelId="{9B6B0336-41AF-4D36-8A0D-28BE338295B1}" type="presParOf" srcId="{6C4EF2BB-D9D8-4BF6-989F-791AEC86B525}" destId="{E8DE6922-88EA-4D0A-89A0-2ED3AEC2C84C}" srcOrd="0" destOrd="0" presId="urn:microsoft.com/office/officeart/2008/layout/VerticalCurvedList"/>
    <dgm:cxn modelId="{B6602C81-066A-4225-9209-37E699E7A763}" type="presParOf" srcId="{10B05BAD-341A-4B06-AE92-BB332E937FD7}" destId="{5BC9217D-51B7-4CF5-9C25-B3EE6CC4B3DD}" srcOrd="3" destOrd="0" presId="urn:microsoft.com/office/officeart/2008/layout/VerticalCurvedList"/>
    <dgm:cxn modelId="{C001ED28-70E7-4D99-9982-2A817A8838A9}" type="presParOf" srcId="{10B05BAD-341A-4B06-AE92-BB332E937FD7}" destId="{5F5D5C2A-F785-4E83-8286-C028983F4249}" srcOrd="4" destOrd="0" presId="urn:microsoft.com/office/officeart/2008/layout/VerticalCurvedList"/>
    <dgm:cxn modelId="{B9921213-8497-463D-B2F1-F0BF40E493F9}" type="presParOf" srcId="{5F5D5C2A-F785-4E83-8286-C028983F4249}" destId="{7955969A-6AB1-455D-991F-B2C0DA73E3D0}" srcOrd="0" destOrd="0" presId="urn:microsoft.com/office/officeart/2008/layout/VerticalCurvedList"/>
    <dgm:cxn modelId="{CCEA86CB-745F-4A97-A528-CFDB8FB07597}" type="presParOf" srcId="{10B05BAD-341A-4B06-AE92-BB332E937FD7}" destId="{5BDC19A4-E1E9-445B-9AF5-B6BE386A5598}" srcOrd="5" destOrd="0" presId="urn:microsoft.com/office/officeart/2008/layout/VerticalCurvedList"/>
    <dgm:cxn modelId="{DA20A089-7BA2-4815-8D5D-A8F4FABF8B17}" type="presParOf" srcId="{10B05BAD-341A-4B06-AE92-BB332E937FD7}" destId="{49E9CBC4-5475-449F-A4F5-148129ADC859}" srcOrd="6" destOrd="0" presId="urn:microsoft.com/office/officeart/2008/layout/VerticalCurvedList"/>
    <dgm:cxn modelId="{4B76DCE1-8A41-45CC-9784-4CC44E0F1463}" type="presParOf" srcId="{49E9CBC4-5475-449F-A4F5-148129ADC859}" destId="{14E80AA0-E787-4100-A5A1-A7D2FE1C6FD0}" srcOrd="0" destOrd="0" presId="urn:microsoft.com/office/officeart/2008/layout/VerticalCurvedList"/>
    <dgm:cxn modelId="{0226779B-6C48-4AC9-95B1-9402D4798A59}" type="presParOf" srcId="{10B05BAD-341A-4B06-AE92-BB332E937FD7}" destId="{4DA449FE-5BCF-4B1F-B1BC-D6B5FC155601}" srcOrd="7" destOrd="0" presId="urn:microsoft.com/office/officeart/2008/layout/VerticalCurvedList"/>
    <dgm:cxn modelId="{7BAE7088-926D-4F58-9163-B10D841EC2AD}" type="presParOf" srcId="{10B05BAD-341A-4B06-AE92-BB332E937FD7}" destId="{D4AE7B1E-5E37-4A1E-8EA9-6860383ED1C8}" srcOrd="8" destOrd="0" presId="urn:microsoft.com/office/officeart/2008/layout/VerticalCurvedList"/>
    <dgm:cxn modelId="{5E22C422-5024-4550-94FD-38576D2ED75F}" type="presParOf" srcId="{D4AE7B1E-5E37-4A1E-8EA9-6860383ED1C8}" destId="{CF984390-E634-472E-87FC-73B323AFB01A}" srcOrd="0" destOrd="0" presId="urn:microsoft.com/office/officeart/2008/layout/VerticalCurvedList"/>
    <dgm:cxn modelId="{7BE57892-118C-463E-8C65-5CDF17388DF3}" type="presParOf" srcId="{10B05BAD-341A-4B06-AE92-BB332E937FD7}" destId="{D938A3D4-68E8-46BD-A4FA-8B9046502F11}" srcOrd="9" destOrd="0" presId="urn:microsoft.com/office/officeart/2008/layout/VerticalCurvedList"/>
    <dgm:cxn modelId="{339BEDE2-4293-4F00-B424-2A991E3EC353}" type="presParOf" srcId="{10B05BAD-341A-4B06-AE92-BB332E937FD7}" destId="{56BCA123-B93C-4B2D-86BF-D55F5F37FEFF}" srcOrd="10" destOrd="0" presId="urn:microsoft.com/office/officeart/2008/layout/VerticalCurvedList"/>
    <dgm:cxn modelId="{09C33ACD-7AFD-4EC0-AA6E-91A066D7162C}" type="presParOf" srcId="{56BCA123-B93C-4B2D-86BF-D55F5F37FEFF}" destId="{FA8F0254-321C-4386-A827-116D49A7B96F}" srcOrd="0" destOrd="0" presId="urn:microsoft.com/office/officeart/2008/layout/VerticalCurve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015988-A145-4054-BEAE-3570463E87B9}" type="doc">
      <dgm:prSet loTypeId="urn:microsoft.com/office/officeart/2008/layout/VerticalCurvedList" loCatId="list" qsTypeId="urn:microsoft.com/office/officeart/2005/8/quickstyle/simple1" qsCatId="simple" csTypeId="urn:microsoft.com/office/officeart/2005/8/colors/accent3_3" csCatId="accent3" phldr="1"/>
      <dgm:spPr/>
      <dgm:t>
        <a:bodyPr/>
        <a:lstStyle/>
        <a:p>
          <a:endParaRPr lang="en-GB"/>
        </a:p>
      </dgm:t>
    </dgm:pt>
    <dgm:pt modelId="{47FC1C53-C7A9-487A-AE01-7E0A64035F8F}">
      <dgm:prSet phldrT="[Text]" custT="1"/>
      <dgm:spPr/>
      <dgm:t>
        <a:bodyPr/>
        <a:lstStyle/>
        <a:p>
          <a:r>
            <a:rPr lang="en-GB" sz="2800" dirty="0" smtClean="0"/>
            <a:t>What </a:t>
          </a:r>
          <a:r>
            <a:rPr lang="en-GB" sz="2800" dirty="0" err="1" smtClean="0"/>
            <a:t>StatDCAT</a:t>
          </a:r>
          <a:r>
            <a:rPr lang="en-GB" sz="2800" dirty="0" smtClean="0"/>
            <a:t>-AP is</a:t>
          </a:r>
          <a:endParaRPr lang="en-GB" sz="2800" dirty="0"/>
        </a:p>
      </dgm:t>
    </dgm:pt>
    <dgm:pt modelId="{94BB6224-AE72-4239-BFD0-3C48CDE98619}" type="parTrans" cxnId="{0E7E56DE-81C9-4BB8-A6AD-2EEF0DFD0722}">
      <dgm:prSet/>
      <dgm:spPr/>
      <dgm:t>
        <a:bodyPr/>
        <a:lstStyle/>
        <a:p>
          <a:endParaRPr lang="en-GB" sz="1600"/>
        </a:p>
      </dgm:t>
    </dgm:pt>
    <dgm:pt modelId="{AE68CF0E-1306-4C97-B3B5-55C3A57D22AA}" type="sibTrans" cxnId="{0E7E56DE-81C9-4BB8-A6AD-2EEF0DFD0722}">
      <dgm:prSet/>
      <dgm:spPr/>
      <dgm:t>
        <a:bodyPr/>
        <a:lstStyle/>
        <a:p>
          <a:endParaRPr lang="en-GB" sz="1600"/>
        </a:p>
      </dgm:t>
    </dgm:pt>
    <dgm:pt modelId="{5BF254C0-F83F-4578-94BE-B3CE7C867280}">
      <dgm:prSet phldrT="[Text]" custT="1"/>
      <dgm:spPr/>
      <dgm:t>
        <a:bodyPr/>
        <a:lstStyle/>
        <a:p>
          <a:r>
            <a:rPr lang="en-GB" sz="2800" dirty="0" smtClean="0"/>
            <a:t>Current status</a:t>
          </a:r>
          <a:r>
            <a:rPr lang="en-GB" sz="2800" i="0" dirty="0" smtClean="0"/>
            <a:t> </a:t>
          </a:r>
          <a:endParaRPr lang="en-GB" sz="2800" dirty="0"/>
        </a:p>
      </dgm:t>
    </dgm:pt>
    <dgm:pt modelId="{C0082ACC-74BA-41D9-BDB7-54D7F0FCB7F7}" type="parTrans" cxnId="{B7AEE475-4464-437C-97C3-A30806B49348}">
      <dgm:prSet/>
      <dgm:spPr/>
      <dgm:t>
        <a:bodyPr/>
        <a:lstStyle/>
        <a:p>
          <a:endParaRPr lang="en-GB" sz="1600"/>
        </a:p>
      </dgm:t>
    </dgm:pt>
    <dgm:pt modelId="{BEAE0F69-08D5-4704-8306-443718CF86DB}" type="sibTrans" cxnId="{B7AEE475-4464-437C-97C3-A30806B49348}">
      <dgm:prSet/>
      <dgm:spPr/>
      <dgm:t>
        <a:bodyPr/>
        <a:lstStyle/>
        <a:p>
          <a:endParaRPr lang="en-GB" sz="1600"/>
        </a:p>
      </dgm:t>
    </dgm:pt>
    <dgm:pt modelId="{EFB1A837-3E06-4E07-B80F-2071A335FA66}">
      <dgm:prSet phldrT="[Text]" custT="1"/>
      <dgm:spPr/>
      <dgm:t>
        <a:bodyPr/>
        <a:lstStyle/>
        <a:p>
          <a:r>
            <a:rPr lang="en-GB" sz="2800" dirty="0" smtClean="0"/>
            <a:t>Using </a:t>
          </a:r>
          <a:r>
            <a:rPr lang="en-GB" sz="2800" dirty="0" err="1" smtClean="0"/>
            <a:t>StatDCAT</a:t>
          </a:r>
          <a:r>
            <a:rPr lang="en-GB" sz="2800" dirty="0" smtClean="0"/>
            <a:t>-AP</a:t>
          </a:r>
          <a:endParaRPr lang="en-GB" sz="2800" dirty="0"/>
        </a:p>
      </dgm:t>
    </dgm:pt>
    <dgm:pt modelId="{59880A67-18F2-4B5A-9DAD-990E39AAA7F6}" type="parTrans" cxnId="{F6915097-DD85-44E9-B9FB-FF1D0948F949}">
      <dgm:prSet/>
      <dgm:spPr/>
      <dgm:t>
        <a:bodyPr/>
        <a:lstStyle/>
        <a:p>
          <a:endParaRPr lang="en-GB" sz="1600"/>
        </a:p>
      </dgm:t>
    </dgm:pt>
    <dgm:pt modelId="{01BF5203-20BE-4CB6-9855-45602181BAB2}" type="sibTrans" cxnId="{F6915097-DD85-44E9-B9FB-FF1D0948F949}">
      <dgm:prSet/>
      <dgm:spPr/>
      <dgm:t>
        <a:bodyPr/>
        <a:lstStyle/>
        <a:p>
          <a:endParaRPr lang="en-GB" sz="1600"/>
        </a:p>
      </dgm:t>
    </dgm:pt>
    <dgm:pt modelId="{2208EF2B-8FD8-49E8-8717-A734A6D15C7C}">
      <dgm:prSet custT="1"/>
      <dgm:spPr/>
      <dgm:t>
        <a:bodyPr/>
        <a:lstStyle/>
        <a:p>
          <a:r>
            <a:rPr lang="en-GB" sz="2800" i="0" dirty="0" err="1" smtClean="0"/>
            <a:t>StatDCAT</a:t>
          </a:r>
          <a:r>
            <a:rPr lang="en-GB" sz="2800" i="0" dirty="0" smtClean="0"/>
            <a:t>-AP and SDMX</a:t>
          </a:r>
        </a:p>
      </dgm:t>
    </dgm:pt>
    <dgm:pt modelId="{1CE5CDCD-BE4A-4CC2-9167-20240BBC5572}" type="parTrans" cxnId="{0E4F4B5A-138C-496D-AA2D-BFEFD507C307}">
      <dgm:prSet/>
      <dgm:spPr/>
      <dgm:t>
        <a:bodyPr/>
        <a:lstStyle/>
        <a:p>
          <a:endParaRPr lang="en-GB" sz="1600"/>
        </a:p>
      </dgm:t>
    </dgm:pt>
    <dgm:pt modelId="{B8AED1E8-896B-43A9-9FBA-730E43E2A5AB}" type="sibTrans" cxnId="{0E4F4B5A-138C-496D-AA2D-BFEFD507C307}">
      <dgm:prSet/>
      <dgm:spPr/>
      <dgm:t>
        <a:bodyPr/>
        <a:lstStyle/>
        <a:p>
          <a:endParaRPr lang="en-GB" sz="1600"/>
        </a:p>
      </dgm:t>
    </dgm:pt>
    <dgm:pt modelId="{A017539E-0849-43A3-9522-456BAF5A1A13}">
      <dgm:prSet/>
      <dgm:spPr/>
      <dgm:t>
        <a:bodyPr/>
        <a:lstStyle/>
        <a:p>
          <a:r>
            <a:rPr lang="en-GB" dirty="0" smtClean="0"/>
            <a:t>Future steps</a:t>
          </a:r>
          <a:endParaRPr lang="en-GB" dirty="0"/>
        </a:p>
      </dgm:t>
    </dgm:pt>
    <dgm:pt modelId="{6E1B39E0-6535-4B52-A3B9-7DA17FA86470}" type="parTrans" cxnId="{85D1E40D-CCF5-4FAA-A3BD-5A06D938B4DA}">
      <dgm:prSet/>
      <dgm:spPr/>
      <dgm:t>
        <a:bodyPr/>
        <a:lstStyle/>
        <a:p>
          <a:endParaRPr lang="en-GB"/>
        </a:p>
      </dgm:t>
    </dgm:pt>
    <dgm:pt modelId="{A8829299-D9A7-4757-8DFE-351082A20CA4}" type="sibTrans" cxnId="{85D1E40D-CCF5-4FAA-A3BD-5A06D938B4DA}">
      <dgm:prSet/>
      <dgm:spPr/>
      <dgm:t>
        <a:bodyPr/>
        <a:lstStyle/>
        <a:p>
          <a:endParaRPr lang="en-GB"/>
        </a:p>
      </dgm:t>
    </dgm:pt>
    <dgm:pt modelId="{4610E4CF-A78C-42AC-B647-91CD4D5154AD}" type="pres">
      <dgm:prSet presAssocID="{E3015988-A145-4054-BEAE-3570463E87B9}" presName="Name0" presStyleCnt="0">
        <dgm:presLayoutVars>
          <dgm:chMax val="7"/>
          <dgm:chPref val="7"/>
          <dgm:dir/>
        </dgm:presLayoutVars>
      </dgm:prSet>
      <dgm:spPr/>
      <dgm:t>
        <a:bodyPr/>
        <a:lstStyle/>
        <a:p>
          <a:endParaRPr lang="en-GB"/>
        </a:p>
      </dgm:t>
    </dgm:pt>
    <dgm:pt modelId="{10B05BAD-341A-4B06-AE92-BB332E937FD7}" type="pres">
      <dgm:prSet presAssocID="{E3015988-A145-4054-BEAE-3570463E87B9}" presName="Name1" presStyleCnt="0"/>
      <dgm:spPr/>
    </dgm:pt>
    <dgm:pt modelId="{6A406F6C-BA12-441A-B742-04D14D55B2F1}" type="pres">
      <dgm:prSet presAssocID="{E3015988-A145-4054-BEAE-3570463E87B9}" presName="cycle" presStyleCnt="0"/>
      <dgm:spPr/>
    </dgm:pt>
    <dgm:pt modelId="{D8ADE18A-660B-48D1-832A-F3C6D324D71C}" type="pres">
      <dgm:prSet presAssocID="{E3015988-A145-4054-BEAE-3570463E87B9}" presName="srcNode" presStyleLbl="node1" presStyleIdx="0" presStyleCnt="5"/>
      <dgm:spPr/>
    </dgm:pt>
    <dgm:pt modelId="{9E806C68-CC64-433B-8E2E-2E0BF6E79286}" type="pres">
      <dgm:prSet presAssocID="{E3015988-A145-4054-BEAE-3570463E87B9}" presName="conn" presStyleLbl="parChTrans1D2" presStyleIdx="0" presStyleCnt="1"/>
      <dgm:spPr/>
      <dgm:t>
        <a:bodyPr/>
        <a:lstStyle/>
        <a:p>
          <a:endParaRPr lang="en-GB"/>
        </a:p>
      </dgm:t>
    </dgm:pt>
    <dgm:pt modelId="{2FB6E2A7-0CCD-421C-A67E-7ED1CA839E6F}" type="pres">
      <dgm:prSet presAssocID="{E3015988-A145-4054-BEAE-3570463E87B9}" presName="extraNode" presStyleLbl="node1" presStyleIdx="0" presStyleCnt="5"/>
      <dgm:spPr/>
    </dgm:pt>
    <dgm:pt modelId="{04087ED1-B7F5-45FE-B0CD-4FC629D3ABF5}" type="pres">
      <dgm:prSet presAssocID="{E3015988-A145-4054-BEAE-3570463E87B9}" presName="dstNode" presStyleLbl="node1" presStyleIdx="0" presStyleCnt="5"/>
      <dgm:spPr/>
    </dgm:pt>
    <dgm:pt modelId="{1241FB19-16A9-4AD0-8EEE-7821F8B8EF7C}" type="pres">
      <dgm:prSet presAssocID="{47FC1C53-C7A9-487A-AE01-7E0A64035F8F}" presName="text_1" presStyleLbl="node1" presStyleIdx="0" presStyleCnt="5">
        <dgm:presLayoutVars>
          <dgm:bulletEnabled val="1"/>
        </dgm:presLayoutVars>
      </dgm:prSet>
      <dgm:spPr/>
      <dgm:t>
        <a:bodyPr/>
        <a:lstStyle/>
        <a:p>
          <a:endParaRPr lang="en-GB"/>
        </a:p>
      </dgm:t>
    </dgm:pt>
    <dgm:pt modelId="{6C4EF2BB-D9D8-4BF6-989F-791AEC86B525}" type="pres">
      <dgm:prSet presAssocID="{47FC1C53-C7A9-487A-AE01-7E0A64035F8F}" presName="accent_1" presStyleCnt="0"/>
      <dgm:spPr/>
    </dgm:pt>
    <dgm:pt modelId="{E8DE6922-88EA-4D0A-89A0-2ED3AEC2C84C}" type="pres">
      <dgm:prSet presAssocID="{47FC1C53-C7A9-487A-AE01-7E0A64035F8F}" presName="accentRepeatNode" presStyleLbl="solidFgAcc1" presStyleIdx="0" presStyleCnt="5"/>
      <dgm:spPr/>
    </dgm:pt>
    <dgm:pt modelId="{5BC9217D-51B7-4CF5-9C25-B3EE6CC4B3DD}" type="pres">
      <dgm:prSet presAssocID="{5BF254C0-F83F-4578-94BE-B3CE7C867280}" presName="text_2" presStyleLbl="node1" presStyleIdx="1" presStyleCnt="5">
        <dgm:presLayoutVars>
          <dgm:bulletEnabled val="1"/>
        </dgm:presLayoutVars>
      </dgm:prSet>
      <dgm:spPr/>
      <dgm:t>
        <a:bodyPr/>
        <a:lstStyle/>
        <a:p>
          <a:endParaRPr lang="en-GB"/>
        </a:p>
      </dgm:t>
    </dgm:pt>
    <dgm:pt modelId="{5F5D5C2A-F785-4E83-8286-C028983F4249}" type="pres">
      <dgm:prSet presAssocID="{5BF254C0-F83F-4578-94BE-B3CE7C867280}" presName="accent_2" presStyleCnt="0"/>
      <dgm:spPr/>
    </dgm:pt>
    <dgm:pt modelId="{7955969A-6AB1-455D-991F-B2C0DA73E3D0}" type="pres">
      <dgm:prSet presAssocID="{5BF254C0-F83F-4578-94BE-B3CE7C867280}" presName="accentRepeatNode" presStyleLbl="solidFgAcc1" presStyleIdx="1" presStyleCnt="5"/>
      <dgm:spPr>
        <a:solidFill>
          <a:schemeClr val="bg1">
            <a:lumMod val="75000"/>
          </a:schemeClr>
        </a:solidFill>
      </dgm:spPr>
    </dgm:pt>
    <dgm:pt modelId="{5BDC19A4-E1E9-445B-9AF5-B6BE386A5598}" type="pres">
      <dgm:prSet presAssocID="{EFB1A837-3E06-4E07-B80F-2071A335FA66}" presName="text_3" presStyleLbl="node1" presStyleIdx="2" presStyleCnt="5">
        <dgm:presLayoutVars>
          <dgm:bulletEnabled val="1"/>
        </dgm:presLayoutVars>
      </dgm:prSet>
      <dgm:spPr/>
      <dgm:t>
        <a:bodyPr/>
        <a:lstStyle/>
        <a:p>
          <a:endParaRPr lang="en-GB"/>
        </a:p>
      </dgm:t>
    </dgm:pt>
    <dgm:pt modelId="{49E9CBC4-5475-449F-A4F5-148129ADC859}" type="pres">
      <dgm:prSet presAssocID="{EFB1A837-3E06-4E07-B80F-2071A335FA66}" presName="accent_3" presStyleCnt="0"/>
      <dgm:spPr/>
    </dgm:pt>
    <dgm:pt modelId="{14E80AA0-E787-4100-A5A1-A7D2FE1C6FD0}" type="pres">
      <dgm:prSet presAssocID="{EFB1A837-3E06-4E07-B80F-2071A335FA66}" presName="accentRepeatNode" presStyleLbl="solidFgAcc1" presStyleIdx="2" presStyleCnt="5"/>
      <dgm:spPr>
        <a:solidFill>
          <a:schemeClr val="bg1"/>
        </a:solidFill>
        <a:ln>
          <a:solidFill>
            <a:srgbClr val="6BA9E5"/>
          </a:solidFill>
        </a:ln>
      </dgm:spPr>
    </dgm:pt>
    <dgm:pt modelId="{4DA449FE-5BCF-4B1F-B1BC-D6B5FC155601}" type="pres">
      <dgm:prSet presAssocID="{2208EF2B-8FD8-49E8-8717-A734A6D15C7C}" presName="text_4" presStyleLbl="node1" presStyleIdx="3" presStyleCnt="5">
        <dgm:presLayoutVars>
          <dgm:bulletEnabled val="1"/>
        </dgm:presLayoutVars>
      </dgm:prSet>
      <dgm:spPr/>
      <dgm:t>
        <a:bodyPr/>
        <a:lstStyle/>
        <a:p>
          <a:endParaRPr lang="en-GB"/>
        </a:p>
      </dgm:t>
    </dgm:pt>
    <dgm:pt modelId="{D4AE7B1E-5E37-4A1E-8EA9-6860383ED1C8}" type="pres">
      <dgm:prSet presAssocID="{2208EF2B-8FD8-49E8-8717-A734A6D15C7C}" presName="accent_4" presStyleCnt="0"/>
      <dgm:spPr/>
    </dgm:pt>
    <dgm:pt modelId="{CF984390-E634-472E-87FC-73B323AFB01A}" type="pres">
      <dgm:prSet presAssocID="{2208EF2B-8FD8-49E8-8717-A734A6D15C7C}" presName="accentRepeatNode" presStyleLbl="solidFgAcc1" presStyleIdx="3" presStyleCnt="5"/>
      <dgm:spPr>
        <a:solidFill>
          <a:schemeClr val="bg1"/>
        </a:solidFill>
      </dgm:spPr>
    </dgm:pt>
    <dgm:pt modelId="{D938A3D4-68E8-46BD-A4FA-8B9046502F11}" type="pres">
      <dgm:prSet presAssocID="{A017539E-0849-43A3-9522-456BAF5A1A13}" presName="text_5" presStyleLbl="node1" presStyleIdx="4" presStyleCnt="5">
        <dgm:presLayoutVars>
          <dgm:bulletEnabled val="1"/>
        </dgm:presLayoutVars>
      </dgm:prSet>
      <dgm:spPr/>
      <dgm:t>
        <a:bodyPr/>
        <a:lstStyle/>
        <a:p>
          <a:endParaRPr lang="en-GB"/>
        </a:p>
      </dgm:t>
    </dgm:pt>
    <dgm:pt modelId="{56BCA123-B93C-4B2D-86BF-D55F5F37FEFF}" type="pres">
      <dgm:prSet presAssocID="{A017539E-0849-43A3-9522-456BAF5A1A13}" presName="accent_5" presStyleCnt="0"/>
      <dgm:spPr/>
    </dgm:pt>
    <dgm:pt modelId="{FA8F0254-321C-4386-A827-116D49A7B96F}" type="pres">
      <dgm:prSet presAssocID="{A017539E-0849-43A3-9522-456BAF5A1A13}" presName="accentRepeatNode" presStyleLbl="solidFgAcc1" presStyleIdx="4" presStyleCnt="5"/>
      <dgm:spPr/>
    </dgm:pt>
  </dgm:ptLst>
  <dgm:cxnLst>
    <dgm:cxn modelId="{9ACF11A0-954F-4152-A6F3-D079A2DDFFE5}" type="presOf" srcId="{2208EF2B-8FD8-49E8-8717-A734A6D15C7C}" destId="{4DA449FE-5BCF-4B1F-B1BC-D6B5FC155601}" srcOrd="0" destOrd="0" presId="urn:microsoft.com/office/officeart/2008/layout/VerticalCurvedList"/>
    <dgm:cxn modelId="{0E7E56DE-81C9-4BB8-A6AD-2EEF0DFD0722}" srcId="{E3015988-A145-4054-BEAE-3570463E87B9}" destId="{47FC1C53-C7A9-487A-AE01-7E0A64035F8F}" srcOrd="0" destOrd="0" parTransId="{94BB6224-AE72-4239-BFD0-3C48CDE98619}" sibTransId="{AE68CF0E-1306-4C97-B3B5-55C3A57D22AA}"/>
    <dgm:cxn modelId="{AB0D378B-E0E0-4D7A-9E68-12DE71CDD714}" type="presOf" srcId="{A017539E-0849-43A3-9522-456BAF5A1A13}" destId="{D938A3D4-68E8-46BD-A4FA-8B9046502F11}" srcOrd="0" destOrd="0" presId="urn:microsoft.com/office/officeart/2008/layout/VerticalCurvedList"/>
    <dgm:cxn modelId="{96E0FFD5-7CA4-4554-8EF4-A5467562E409}" type="presOf" srcId="{5BF254C0-F83F-4578-94BE-B3CE7C867280}" destId="{5BC9217D-51B7-4CF5-9C25-B3EE6CC4B3DD}" srcOrd="0" destOrd="0" presId="urn:microsoft.com/office/officeart/2008/layout/VerticalCurvedList"/>
    <dgm:cxn modelId="{B7AEE475-4464-437C-97C3-A30806B49348}" srcId="{E3015988-A145-4054-BEAE-3570463E87B9}" destId="{5BF254C0-F83F-4578-94BE-B3CE7C867280}" srcOrd="1" destOrd="0" parTransId="{C0082ACC-74BA-41D9-BDB7-54D7F0FCB7F7}" sibTransId="{BEAE0F69-08D5-4704-8306-443718CF86DB}"/>
    <dgm:cxn modelId="{3B2DE1E8-8605-4B58-8144-70666C958449}" type="presOf" srcId="{47FC1C53-C7A9-487A-AE01-7E0A64035F8F}" destId="{1241FB19-16A9-4AD0-8EEE-7821F8B8EF7C}" srcOrd="0" destOrd="0" presId="urn:microsoft.com/office/officeart/2008/layout/VerticalCurvedList"/>
    <dgm:cxn modelId="{DC7DB516-AEC4-4CE7-823C-5150C6C3611E}" type="presOf" srcId="{EFB1A837-3E06-4E07-B80F-2071A335FA66}" destId="{5BDC19A4-E1E9-445B-9AF5-B6BE386A5598}" srcOrd="0" destOrd="0" presId="urn:microsoft.com/office/officeart/2008/layout/VerticalCurvedList"/>
    <dgm:cxn modelId="{28BBE766-17E4-4154-A853-B56EF2E9BC51}" type="presOf" srcId="{E3015988-A145-4054-BEAE-3570463E87B9}" destId="{4610E4CF-A78C-42AC-B647-91CD4D5154AD}" srcOrd="0" destOrd="0" presId="urn:microsoft.com/office/officeart/2008/layout/VerticalCurvedList"/>
    <dgm:cxn modelId="{85D1E40D-CCF5-4FAA-A3BD-5A06D938B4DA}" srcId="{E3015988-A145-4054-BEAE-3570463E87B9}" destId="{A017539E-0849-43A3-9522-456BAF5A1A13}" srcOrd="4" destOrd="0" parTransId="{6E1B39E0-6535-4B52-A3B9-7DA17FA86470}" sibTransId="{A8829299-D9A7-4757-8DFE-351082A20CA4}"/>
    <dgm:cxn modelId="{0E4F4B5A-138C-496D-AA2D-BFEFD507C307}" srcId="{E3015988-A145-4054-BEAE-3570463E87B9}" destId="{2208EF2B-8FD8-49E8-8717-A734A6D15C7C}" srcOrd="3" destOrd="0" parTransId="{1CE5CDCD-BE4A-4CC2-9167-20240BBC5572}" sibTransId="{B8AED1E8-896B-43A9-9FBA-730E43E2A5AB}"/>
    <dgm:cxn modelId="{F6915097-DD85-44E9-B9FB-FF1D0948F949}" srcId="{E3015988-A145-4054-BEAE-3570463E87B9}" destId="{EFB1A837-3E06-4E07-B80F-2071A335FA66}" srcOrd="2" destOrd="0" parTransId="{59880A67-18F2-4B5A-9DAD-990E39AAA7F6}" sibTransId="{01BF5203-20BE-4CB6-9855-45602181BAB2}"/>
    <dgm:cxn modelId="{3A9E0CCC-F40E-4A3C-94B0-1D4FE7CB474F}" type="presOf" srcId="{AE68CF0E-1306-4C97-B3B5-55C3A57D22AA}" destId="{9E806C68-CC64-433B-8E2E-2E0BF6E79286}" srcOrd="0" destOrd="0" presId="urn:microsoft.com/office/officeart/2008/layout/VerticalCurvedList"/>
    <dgm:cxn modelId="{02ADC5F0-6B6E-4324-A8D0-A3205DC4EBFC}" type="presParOf" srcId="{4610E4CF-A78C-42AC-B647-91CD4D5154AD}" destId="{10B05BAD-341A-4B06-AE92-BB332E937FD7}" srcOrd="0" destOrd="0" presId="urn:microsoft.com/office/officeart/2008/layout/VerticalCurvedList"/>
    <dgm:cxn modelId="{8EC6EFB7-9B33-4390-8829-453CB6D2C6EA}" type="presParOf" srcId="{10B05BAD-341A-4B06-AE92-BB332E937FD7}" destId="{6A406F6C-BA12-441A-B742-04D14D55B2F1}" srcOrd="0" destOrd="0" presId="urn:microsoft.com/office/officeart/2008/layout/VerticalCurvedList"/>
    <dgm:cxn modelId="{94BC97B3-F842-4764-9FA6-7528C8B4F493}" type="presParOf" srcId="{6A406F6C-BA12-441A-B742-04D14D55B2F1}" destId="{D8ADE18A-660B-48D1-832A-F3C6D324D71C}" srcOrd="0" destOrd="0" presId="urn:microsoft.com/office/officeart/2008/layout/VerticalCurvedList"/>
    <dgm:cxn modelId="{A91E176B-C9F1-4061-B005-4EF5FB986AEA}" type="presParOf" srcId="{6A406F6C-BA12-441A-B742-04D14D55B2F1}" destId="{9E806C68-CC64-433B-8E2E-2E0BF6E79286}" srcOrd="1" destOrd="0" presId="urn:microsoft.com/office/officeart/2008/layout/VerticalCurvedList"/>
    <dgm:cxn modelId="{97A872D5-8B8B-4109-9D34-3F37AD08000C}" type="presParOf" srcId="{6A406F6C-BA12-441A-B742-04D14D55B2F1}" destId="{2FB6E2A7-0CCD-421C-A67E-7ED1CA839E6F}" srcOrd="2" destOrd="0" presId="urn:microsoft.com/office/officeart/2008/layout/VerticalCurvedList"/>
    <dgm:cxn modelId="{CA8F6F4D-91B4-4ED9-AD7E-15EBA464B549}" type="presParOf" srcId="{6A406F6C-BA12-441A-B742-04D14D55B2F1}" destId="{04087ED1-B7F5-45FE-B0CD-4FC629D3ABF5}" srcOrd="3" destOrd="0" presId="urn:microsoft.com/office/officeart/2008/layout/VerticalCurvedList"/>
    <dgm:cxn modelId="{B3606CC2-F169-4C44-8E88-51A3E37223C3}" type="presParOf" srcId="{10B05BAD-341A-4B06-AE92-BB332E937FD7}" destId="{1241FB19-16A9-4AD0-8EEE-7821F8B8EF7C}" srcOrd="1" destOrd="0" presId="urn:microsoft.com/office/officeart/2008/layout/VerticalCurvedList"/>
    <dgm:cxn modelId="{3D67F5CA-4C16-4B81-8944-2C20EF84B243}" type="presParOf" srcId="{10B05BAD-341A-4B06-AE92-BB332E937FD7}" destId="{6C4EF2BB-D9D8-4BF6-989F-791AEC86B525}" srcOrd="2" destOrd="0" presId="urn:microsoft.com/office/officeart/2008/layout/VerticalCurvedList"/>
    <dgm:cxn modelId="{791ED1C5-81F8-453A-B71E-F065C6C31D2E}" type="presParOf" srcId="{6C4EF2BB-D9D8-4BF6-989F-791AEC86B525}" destId="{E8DE6922-88EA-4D0A-89A0-2ED3AEC2C84C}" srcOrd="0" destOrd="0" presId="urn:microsoft.com/office/officeart/2008/layout/VerticalCurvedList"/>
    <dgm:cxn modelId="{2D0CB542-856D-4009-AEC0-BC39EDF408BB}" type="presParOf" srcId="{10B05BAD-341A-4B06-AE92-BB332E937FD7}" destId="{5BC9217D-51B7-4CF5-9C25-B3EE6CC4B3DD}" srcOrd="3" destOrd="0" presId="urn:microsoft.com/office/officeart/2008/layout/VerticalCurvedList"/>
    <dgm:cxn modelId="{6CF2BA04-3555-42D6-9C65-549F47DA576A}" type="presParOf" srcId="{10B05BAD-341A-4B06-AE92-BB332E937FD7}" destId="{5F5D5C2A-F785-4E83-8286-C028983F4249}" srcOrd="4" destOrd="0" presId="urn:microsoft.com/office/officeart/2008/layout/VerticalCurvedList"/>
    <dgm:cxn modelId="{C2915C5C-D2B9-401B-9CB7-8EA75B61E015}" type="presParOf" srcId="{5F5D5C2A-F785-4E83-8286-C028983F4249}" destId="{7955969A-6AB1-455D-991F-B2C0DA73E3D0}" srcOrd="0" destOrd="0" presId="urn:microsoft.com/office/officeart/2008/layout/VerticalCurvedList"/>
    <dgm:cxn modelId="{655E29A7-4999-4EF7-B59C-878116DBF70C}" type="presParOf" srcId="{10B05BAD-341A-4B06-AE92-BB332E937FD7}" destId="{5BDC19A4-E1E9-445B-9AF5-B6BE386A5598}" srcOrd="5" destOrd="0" presId="urn:microsoft.com/office/officeart/2008/layout/VerticalCurvedList"/>
    <dgm:cxn modelId="{F982B8F8-591B-472E-8CA8-96C76102D073}" type="presParOf" srcId="{10B05BAD-341A-4B06-AE92-BB332E937FD7}" destId="{49E9CBC4-5475-449F-A4F5-148129ADC859}" srcOrd="6" destOrd="0" presId="urn:microsoft.com/office/officeart/2008/layout/VerticalCurvedList"/>
    <dgm:cxn modelId="{AD846B3C-C8BE-4C01-9F21-AB7AADBA0C3A}" type="presParOf" srcId="{49E9CBC4-5475-449F-A4F5-148129ADC859}" destId="{14E80AA0-E787-4100-A5A1-A7D2FE1C6FD0}" srcOrd="0" destOrd="0" presId="urn:microsoft.com/office/officeart/2008/layout/VerticalCurvedList"/>
    <dgm:cxn modelId="{192ACFA5-06CC-462E-AA84-80C553523170}" type="presParOf" srcId="{10B05BAD-341A-4B06-AE92-BB332E937FD7}" destId="{4DA449FE-5BCF-4B1F-B1BC-D6B5FC155601}" srcOrd="7" destOrd="0" presId="urn:microsoft.com/office/officeart/2008/layout/VerticalCurvedList"/>
    <dgm:cxn modelId="{62BFFCF3-E13A-45AF-B8AD-72BFFFDD7FE2}" type="presParOf" srcId="{10B05BAD-341A-4B06-AE92-BB332E937FD7}" destId="{D4AE7B1E-5E37-4A1E-8EA9-6860383ED1C8}" srcOrd="8" destOrd="0" presId="urn:microsoft.com/office/officeart/2008/layout/VerticalCurvedList"/>
    <dgm:cxn modelId="{75165C90-089E-4127-94F3-9AE4FE6FE109}" type="presParOf" srcId="{D4AE7B1E-5E37-4A1E-8EA9-6860383ED1C8}" destId="{CF984390-E634-472E-87FC-73B323AFB01A}" srcOrd="0" destOrd="0" presId="urn:microsoft.com/office/officeart/2008/layout/VerticalCurvedList"/>
    <dgm:cxn modelId="{6A4D31B6-BE00-44D0-B405-9EC87C7B8A76}" type="presParOf" srcId="{10B05BAD-341A-4B06-AE92-BB332E937FD7}" destId="{D938A3D4-68E8-46BD-A4FA-8B9046502F11}" srcOrd="9" destOrd="0" presId="urn:microsoft.com/office/officeart/2008/layout/VerticalCurvedList"/>
    <dgm:cxn modelId="{7F6B976B-32B1-42DB-83F0-7807168852B0}" type="presParOf" srcId="{10B05BAD-341A-4B06-AE92-BB332E937FD7}" destId="{56BCA123-B93C-4B2D-86BF-D55F5F37FEFF}" srcOrd="10" destOrd="0" presId="urn:microsoft.com/office/officeart/2008/layout/VerticalCurvedList"/>
    <dgm:cxn modelId="{7EFADFE1-B6A4-45FC-BB06-F1EC56B8BFB1}" type="presParOf" srcId="{56BCA123-B93C-4B2D-86BF-D55F5F37FEFF}" destId="{FA8F0254-321C-4386-A827-116D49A7B96F}"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015988-A145-4054-BEAE-3570463E87B9}" type="doc">
      <dgm:prSet loTypeId="urn:microsoft.com/office/officeart/2008/layout/VerticalCurvedList" loCatId="list" qsTypeId="urn:microsoft.com/office/officeart/2005/8/quickstyle/simple1" qsCatId="simple" csTypeId="urn:microsoft.com/office/officeart/2005/8/colors/accent3_3" csCatId="accent3" phldr="1"/>
      <dgm:spPr/>
      <dgm:t>
        <a:bodyPr/>
        <a:lstStyle/>
        <a:p>
          <a:endParaRPr lang="en-GB"/>
        </a:p>
      </dgm:t>
    </dgm:pt>
    <dgm:pt modelId="{47FC1C53-C7A9-487A-AE01-7E0A64035F8F}">
      <dgm:prSet phldrT="[Text]" custT="1"/>
      <dgm:spPr/>
      <dgm:t>
        <a:bodyPr/>
        <a:lstStyle/>
        <a:p>
          <a:r>
            <a:rPr lang="en-GB" sz="2800" dirty="0" smtClean="0"/>
            <a:t>What </a:t>
          </a:r>
          <a:r>
            <a:rPr lang="en-GB" sz="2800" dirty="0" err="1" smtClean="0"/>
            <a:t>StatDCAT</a:t>
          </a:r>
          <a:r>
            <a:rPr lang="en-GB" sz="2800" dirty="0" smtClean="0"/>
            <a:t>-AP is</a:t>
          </a:r>
          <a:endParaRPr lang="en-GB" sz="2800" dirty="0"/>
        </a:p>
      </dgm:t>
    </dgm:pt>
    <dgm:pt modelId="{94BB6224-AE72-4239-BFD0-3C48CDE98619}" type="parTrans" cxnId="{0E7E56DE-81C9-4BB8-A6AD-2EEF0DFD0722}">
      <dgm:prSet/>
      <dgm:spPr/>
      <dgm:t>
        <a:bodyPr/>
        <a:lstStyle/>
        <a:p>
          <a:endParaRPr lang="en-GB" sz="1600"/>
        </a:p>
      </dgm:t>
    </dgm:pt>
    <dgm:pt modelId="{AE68CF0E-1306-4C97-B3B5-55C3A57D22AA}" type="sibTrans" cxnId="{0E7E56DE-81C9-4BB8-A6AD-2EEF0DFD0722}">
      <dgm:prSet/>
      <dgm:spPr/>
      <dgm:t>
        <a:bodyPr/>
        <a:lstStyle/>
        <a:p>
          <a:endParaRPr lang="en-GB" sz="1600"/>
        </a:p>
      </dgm:t>
    </dgm:pt>
    <dgm:pt modelId="{5BF254C0-F83F-4578-94BE-B3CE7C867280}">
      <dgm:prSet phldrT="[Text]" custT="1"/>
      <dgm:spPr/>
      <dgm:t>
        <a:bodyPr/>
        <a:lstStyle/>
        <a:p>
          <a:r>
            <a:rPr lang="en-GB" sz="2800" dirty="0" smtClean="0"/>
            <a:t>Current status</a:t>
          </a:r>
          <a:r>
            <a:rPr lang="en-GB" sz="2800" i="0" dirty="0" smtClean="0"/>
            <a:t> </a:t>
          </a:r>
          <a:endParaRPr lang="en-GB" sz="2800" dirty="0"/>
        </a:p>
      </dgm:t>
    </dgm:pt>
    <dgm:pt modelId="{C0082ACC-74BA-41D9-BDB7-54D7F0FCB7F7}" type="parTrans" cxnId="{B7AEE475-4464-437C-97C3-A30806B49348}">
      <dgm:prSet/>
      <dgm:spPr/>
      <dgm:t>
        <a:bodyPr/>
        <a:lstStyle/>
        <a:p>
          <a:endParaRPr lang="en-GB" sz="1600"/>
        </a:p>
      </dgm:t>
    </dgm:pt>
    <dgm:pt modelId="{BEAE0F69-08D5-4704-8306-443718CF86DB}" type="sibTrans" cxnId="{B7AEE475-4464-437C-97C3-A30806B49348}">
      <dgm:prSet/>
      <dgm:spPr/>
      <dgm:t>
        <a:bodyPr/>
        <a:lstStyle/>
        <a:p>
          <a:endParaRPr lang="en-GB" sz="1600"/>
        </a:p>
      </dgm:t>
    </dgm:pt>
    <dgm:pt modelId="{EFB1A837-3E06-4E07-B80F-2071A335FA66}">
      <dgm:prSet phldrT="[Text]" custT="1"/>
      <dgm:spPr/>
      <dgm:t>
        <a:bodyPr/>
        <a:lstStyle/>
        <a:p>
          <a:r>
            <a:rPr lang="en-GB" sz="2800" dirty="0" smtClean="0"/>
            <a:t>Using </a:t>
          </a:r>
          <a:r>
            <a:rPr lang="en-GB" sz="2800" dirty="0" err="1" smtClean="0"/>
            <a:t>StatDCAT</a:t>
          </a:r>
          <a:r>
            <a:rPr lang="en-GB" sz="2800" dirty="0" smtClean="0"/>
            <a:t>-AP</a:t>
          </a:r>
          <a:endParaRPr lang="en-GB" sz="2800" dirty="0"/>
        </a:p>
      </dgm:t>
    </dgm:pt>
    <dgm:pt modelId="{59880A67-18F2-4B5A-9DAD-990E39AAA7F6}" type="parTrans" cxnId="{F6915097-DD85-44E9-B9FB-FF1D0948F949}">
      <dgm:prSet/>
      <dgm:spPr/>
      <dgm:t>
        <a:bodyPr/>
        <a:lstStyle/>
        <a:p>
          <a:endParaRPr lang="en-GB" sz="1600"/>
        </a:p>
      </dgm:t>
    </dgm:pt>
    <dgm:pt modelId="{01BF5203-20BE-4CB6-9855-45602181BAB2}" type="sibTrans" cxnId="{F6915097-DD85-44E9-B9FB-FF1D0948F949}">
      <dgm:prSet/>
      <dgm:spPr/>
      <dgm:t>
        <a:bodyPr/>
        <a:lstStyle/>
        <a:p>
          <a:endParaRPr lang="en-GB" sz="1600"/>
        </a:p>
      </dgm:t>
    </dgm:pt>
    <dgm:pt modelId="{2208EF2B-8FD8-49E8-8717-A734A6D15C7C}">
      <dgm:prSet custT="1"/>
      <dgm:spPr/>
      <dgm:t>
        <a:bodyPr/>
        <a:lstStyle/>
        <a:p>
          <a:r>
            <a:rPr lang="en-GB" sz="2800" i="0" dirty="0" err="1" smtClean="0"/>
            <a:t>StatDCAT</a:t>
          </a:r>
          <a:r>
            <a:rPr lang="en-GB" sz="2800" i="0" dirty="0" smtClean="0"/>
            <a:t>-AP and SDMX</a:t>
          </a:r>
        </a:p>
      </dgm:t>
    </dgm:pt>
    <dgm:pt modelId="{1CE5CDCD-BE4A-4CC2-9167-20240BBC5572}" type="parTrans" cxnId="{0E4F4B5A-138C-496D-AA2D-BFEFD507C307}">
      <dgm:prSet/>
      <dgm:spPr/>
      <dgm:t>
        <a:bodyPr/>
        <a:lstStyle/>
        <a:p>
          <a:endParaRPr lang="en-GB" sz="1600"/>
        </a:p>
      </dgm:t>
    </dgm:pt>
    <dgm:pt modelId="{B8AED1E8-896B-43A9-9FBA-730E43E2A5AB}" type="sibTrans" cxnId="{0E4F4B5A-138C-496D-AA2D-BFEFD507C307}">
      <dgm:prSet/>
      <dgm:spPr/>
      <dgm:t>
        <a:bodyPr/>
        <a:lstStyle/>
        <a:p>
          <a:endParaRPr lang="en-GB" sz="1600"/>
        </a:p>
      </dgm:t>
    </dgm:pt>
    <dgm:pt modelId="{A017539E-0849-43A3-9522-456BAF5A1A13}">
      <dgm:prSet/>
      <dgm:spPr/>
      <dgm:t>
        <a:bodyPr/>
        <a:lstStyle/>
        <a:p>
          <a:r>
            <a:rPr lang="en-GB" dirty="0" smtClean="0"/>
            <a:t>Future steps</a:t>
          </a:r>
          <a:endParaRPr lang="en-GB" dirty="0"/>
        </a:p>
      </dgm:t>
    </dgm:pt>
    <dgm:pt modelId="{6E1B39E0-6535-4B52-A3B9-7DA17FA86470}" type="parTrans" cxnId="{85D1E40D-CCF5-4FAA-A3BD-5A06D938B4DA}">
      <dgm:prSet/>
      <dgm:spPr/>
      <dgm:t>
        <a:bodyPr/>
        <a:lstStyle/>
        <a:p>
          <a:endParaRPr lang="en-GB"/>
        </a:p>
      </dgm:t>
    </dgm:pt>
    <dgm:pt modelId="{A8829299-D9A7-4757-8DFE-351082A20CA4}" type="sibTrans" cxnId="{85D1E40D-CCF5-4FAA-A3BD-5A06D938B4DA}">
      <dgm:prSet/>
      <dgm:spPr/>
      <dgm:t>
        <a:bodyPr/>
        <a:lstStyle/>
        <a:p>
          <a:endParaRPr lang="en-GB"/>
        </a:p>
      </dgm:t>
    </dgm:pt>
    <dgm:pt modelId="{4610E4CF-A78C-42AC-B647-91CD4D5154AD}" type="pres">
      <dgm:prSet presAssocID="{E3015988-A145-4054-BEAE-3570463E87B9}" presName="Name0" presStyleCnt="0">
        <dgm:presLayoutVars>
          <dgm:chMax val="7"/>
          <dgm:chPref val="7"/>
          <dgm:dir/>
        </dgm:presLayoutVars>
      </dgm:prSet>
      <dgm:spPr/>
      <dgm:t>
        <a:bodyPr/>
        <a:lstStyle/>
        <a:p>
          <a:endParaRPr lang="en-GB"/>
        </a:p>
      </dgm:t>
    </dgm:pt>
    <dgm:pt modelId="{10B05BAD-341A-4B06-AE92-BB332E937FD7}" type="pres">
      <dgm:prSet presAssocID="{E3015988-A145-4054-BEAE-3570463E87B9}" presName="Name1" presStyleCnt="0"/>
      <dgm:spPr/>
    </dgm:pt>
    <dgm:pt modelId="{6A406F6C-BA12-441A-B742-04D14D55B2F1}" type="pres">
      <dgm:prSet presAssocID="{E3015988-A145-4054-BEAE-3570463E87B9}" presName="cycle" presStyleCnt="0"/>
      <dgm:spPr/>
    </dgm:pt>
    <dgm:pt modelId="{D8ADE18A-660B-48D1-832A-F3C6D324D71C}" type="pres">
      <dgm:prSet presAssocID="{E3015988-A145-4054-BEAE-3570463E87B9}" presName="srcNode" presStyleLbl="node1" presStyleIdx="0" presStyleCnt="5"/>
      <dgm:spPr/>
    </dgm:pt>
    <dgm:pt modelId="{9E806C68-CC64-433B-8E2E-2E0BF6E79286}" type="pres">
      <dgm:prSet presAssocID="{E3015988-A145-4054-BEAE-3570463E87B9}" presName="conn" presStyleLbl="parChTrans1D2" presStyleIdx="0" presStyleCnt="1"/>
      <dgm:spPr/>
      <dgm:t>
        <a:bodyPr/>
        <a:lstStyle/>
        <a:p>
          <a:endParaRPr lang="en-GB"/>
        </a:p>
      </dgm:t>
    </dgm:pt>
    <dgm:pt modelId="{2FB6E2A7-0CCD-421C-A67E-7ED1CA839E6F}" type="pres">
      <dgm:prSet presAssocID="{E3015988-A145-4054-BEAE-3570463E87B9}" presName="extraNode" presStyleLbl="node1" presStyleIdx="0" presStyleCnt="5"/>
      <dgm:spPr/>
    </dgm:pt>
    <dgm:pt modelId="{04087ED1-B7F5-45FE-B0CD-4FC629D3ABF5}" type="pres">
      <dgm:prSet presAssocID="{E3015988-A145-4054-BEAE-3570463E87B9}" presName="dstNode" presStyleLbl="node1" presStyleIdx="0" presStyleCnt="5"/>
      <dgm:spPr/>
    </dgm:pt>
    <dgm:pt modelId="{1241FB19-16A9-4AD0-8EEE-7821F8B8EF7C}" type="pres">
      <dgm:prSet presAssocID="{47FC1C53-C7A9-487A-AE01-7E0A64035F8F}" presName="text_1" presStyleLbl="node1" presStyleIdx="0" presStyleCnt="5">
        <dgm:presLayoutVars>
          <dgm:bulletEnabled val="1"/>
        </dgm:presLayoutVars>
      </dgm:prSet>
      <dgm:spPr/>
      <dgm:t>
        <a:bodyPr/>
        <a:lstStyle/>
        <a:p>
          <a:endParaRPr lang="en-GB"/>
        </a:p>
      </dgm:t>
    </dgm:pt>
    <dgm:pt modelId="{6C4EF2BB-D9D8-4BF6-989F-791AEC86B525}" type="pres">
      <dgm:prSet presAssocID="{47FC1C53-C7A9-487A-AE01-7E0A64035F8F}" presName="accent_1" presStyleCnt="0"/>
      <dgm:spPr/>
    </dgm:pt>
    <dgm:pt modelId="{E8DE6922-88EA-4D0A-89A0-2ED3AEC2C84C}" type="pres">
      <dgm:prSet presAssocID="{47FC1C53-C7A9-487A-AE01-7E0A64035F8F}" presName="accentRepeatNode" presStyleLbl="solidFgAcc1" presStyleIdx="0" presStyleCnt="5"/>
      <dgm:spPr/>
    </dgm:pt>
    <dgm:pt modelId="{5BC9217D-51B7-4CF5-9C25-B3EE6CC4B3DD}" type="pres">
      <dgm:prSet presAssocID="{5BF254C0-F83F-4578-94BE-B3CE7C867280}" presName="text_2" presStyleLbl="node1" presStyleIdx="1" presStyleCnt="5">
        <dgm:presLayoutVars>
          <dgm:bulletEnabled val="1"/>
        </dgm:presLayoutVars>
      </dgm:prSet>
      <dgm:spPr/>
      <dgm:t>
        <a:bodyPr/>
        <a:lstStyle/>
        <a:p>
          <a:endParaRPr lang="en-GB"/>
        </a:p>
      </dgm:t>
    </dgm:pt>
    <dgm:pt modelId="{5F5D5C2A-F785-4E83-8286-C028983F4249}" type="pres">
      <dgm:prSet presAssocID="{5BF254C0-F83F-4578-94BE-B3CE7C867280}" presName="accent_2" presStyleCnt="0"/>
      <dgm:spPr/>
    </dgm:pt>
    <dgm:pt modelId="{7955969A-6AB1-455D-991F-B2C0DA73E3D0}" type="pres">
      <dgm:prSet presAssocID="{5BF254C0-F83F-4578-94BE-B3CE7C867280}" presName="accentRepeatNode" presStyleLbl="solidFgAcc1" presStyleIdx="1" presStyleCnt="5"/>
      <dgm:spPr>
        <a:solidFill>
          <a:schemeClr val="bg1"/>
        </a:solidFill>
      </dgm:spPr>
    </dgm:pt>
    <dgm:pt modelId="{5BDC19A4-E1E9-445B-9AF5-B6BE386A5598}" type="pres">
      <dgm:prSet presAssocID="{EFB1A837-3E06-4E07-B80F-2071A335FA66}" presName="text_3" presStyleLbl="node1" presStyleIdx="2" presStyleCnt="5">
        <dgm:presLayoutVars>
          <dgm:bulletEnabled val="1"/>
        </dgm:presLayoutVars>
      </dgm:prSet>
      <dgm:spPr/>
      <dgm:t>
        <a:bodyPr/>
        <a:lstStyle/>
        <a:p>
          <a:endParaRPr lang="en-GB"/>
        </a:p>
      </dgm:t>
    </dgm:pt>
    <dgm:pt modelId="{49E9CBC4-5475-449F-A4F5-148129ADC859}" type="pres">
      <dgm:prSet presAssocID="{EFB1A837-3E06-4E07-B80F-2071A335FA66}" presName="accent_3" presStyleCnt="0"/>
      <dgm:spPr/>
    </dgm:pt>
    <dgm:pt modelId="{14E80AA0-E787-4100-A5A1-A7D2FE1C6FD0}" type="pres">
      <dgm:prSet presAssocID="{EFB1A837-3E06-4E07-B80F-2071A335FA66}" presName="accentRepeatNode" presStyleLbl="solidFgAcc1" presStyleIdx="2" presStyleCnt="5"/>
      <dgm:spPr>
        <a:solidFill>
          <a:schemeClr val="bg1">
            <a:lumMod val="75000"/>
          </a:schemeClr>
        </a:solidFill>
        <a:ln>
          <a:solidFill>
            <a:srgbClr val="6BA9E5"/>
          </a:solidFill>
        </a:ln>
      </dgm:spPr>
      <dgm:t>
        <a:bodyPr/>
        <a:lstStyle/>
        <a:p>
          <a:endParaRPr lang="en-GB"/>
        </a:p>
      </dgm:t>
    </dgm:pt>
    <dgm:pt modelId="{4DA449FE-5BCF-4B1F-B1BC-D6B5FC155601}" type="pres">
      <dgm:prSet presAssocID="{2208EF2B-8FD8-49E8-8717-A734A6D15C7C}" presName="text_4" presStyleLbl="node1" presStyleIdx="3" presStyleCnt="5">
        <dgm:presLayoutVars>
          <dgm:bulletEnabled val="1"/>
        </dgm:presLayoutVars>
      </dgm:prSet>
      <dgm:spPr/>
      <dgm:t>
        <a:bodyPr/>
        <a:lstStyle/>
        <a:p>
          <a:endParaRPr lang="en-GB"/>
        </a:p>
      </dgm:t>
    </dgm:pt>
    <dgm:pt modelId="{D4AE7B1E-5E37-4A1E-8EA9-6860383ED1C8}" type="pres">
      <dgm:prSet presAssocID="{2208EF2B-8FD8-49E8-8717-A734A6D15C7C}" presName="accent_4" presStyleCnt="0"/>
      <dgm:spPr/>
    </dgm:pt>
    <dgm:pt modelId="{CF984390-E634-472E-87FC-73B323AFB01A}" type="pres">
      <dgm:prSet presAssocID="{2208EF2B-8FD8-49E8-8717-A734A6D15C7C}" presName="accentRepeatNode" presStyleLbl="solidFgAcc1" presStyleIdx="3" presStyleCnt="5"/>
      <dgm:spPr>
        <a:blipFill rotWithShape="0">
          <a:blip xmlns:r="http://schemas.openxmlformats.org/officeDocument/2006/relationships" r:embed="rId1"/>
          <a:stretch>
            <a:fillRect/>
          </a:stretch>
        </a:blipFill>
      </dgm:spPr>
      <dgm:t>
        <a:bodyPr/>
        <a:lstStyle/>
        <a:p>
          <a:endParaRPr lang="en-GB"/>
        </a:p>
      </dgm:t>
    </dgm:pt>
    <dgm:pt modelId="{D938A3D4-68E8-46BD-A4FA-8B9046502F11}" type="pres">
      <dgm:prSet presAssocID="{A017539E-0849-43A3-9522-456BAF5A1A13}" presName="text_5" presStyleLbl="node1" presStyleIdx="4" presStyleCnt="5">
        <dgm:presLayoutVars>
          <dgm:bulletEnabled val="1"/>
        </dgm:presLayoutVars>
      </dgm:prSet>
      <dgm:spPr/>
      <dgm:t>
        <a:bodyPr/>
        <a:lstStyle/>
        <a:p>
          <a:endParaRPr lang="en-GB"/>
        </a:p>
      </dgm:t>
    </dgm:pt>
    <dgm:pt modelId="{56BCA123-B93C-4B2D-86BF-D55F5F37FEFF}" type="pres">
      <dgm:prSet presAssocID="{A017539E-0849-43A3-9522-456BAF5A1A13}" presName="accent_5" presStyleCnt="0"/>
      <dgm:spPr/>
    </dgm:pt>
    <dgm:pt modelId="{FA8F0254-321C-4386-A827-116D49A7B96F}" type="pres">
      <dgm:prSet presAssocID="{A017539E-0849-43A3-9522-456BAF5A1A13}" presName="accentRepeatNode" presStyleLbl="solidFgAcc1" presStyleIdx="4" presStyleCnt="5"/>
      <dgm:spPr/>
    </dgm:pt>
  </dgm:ptLst>
  <dgm:cxnLst>
    <dgm:cxn modelId="{42CED4D7-4DE6-4BF7-8D47-90BBF75F52EE}" type="presOf" srcId="{A017539E-0849-43A3-9522-456BAF5A1A13}" destId="{D938A3D4-68E8-46BD-A4FA-8B9046502F11}" srcOrd="0" destOrd="0" presId="urn:microsoft.com/office/officeart/2008/layout/VerticalCurvedList"/>
    <dgm:cxn modelId="{0E7E56DE-81C9-4BB8-A6AD-2EEF0DFD0722}" srcId="{E3015988-A145-4054-BEAE-3570463E87B9}" destId="{47FC1C53-C7A9-487A-AE01-7E0A64035F8F}" srcOrd="0" destOrd="0" parTransId="{94BB6224-AE72-4239-BFD0-3C48CDE98619}" sibTransId="{AE68CF0E-1306-4C97-B3B5-55C3A57D22AA}"/>
    <dgm:cxn modelId="{2D4F278D-F3F6-4A2F-8E5F-7DD32E34898B}" type="presOf" srcId="{47FC1C53-C7A9-487A-AE01-7E0A64035F8F}" destId="{1241FB19-16A9-4AD0-8EEE-7821F8B8EF7C}" srcOrd="0" destOrd="0" presId="urn:microsoft.com/office/officeart/2008/layout/VerticalCurvedList"/>
    <dgm:cxn modelId="{5361F968-975F-4A2E-B48F-DAF42C66D5EF}" type="presOf" srcId="{E3015988-A145-4054-BEAE-3570463E87B9}" destId="{4610E4CF-A78C-42AC-B647-91CD4D5154AD}" srcOrd="0" destOrd="0" presId="urn:microsoft.com/office/officeart/2008/layout/VerticalCurvedList"/>
    <dgm:cxn modelId="{B7AEE475-4464-437C-97C3-A30806B49348}" srcId="{E3015988-A145-4054-BEAE-3570463E87B9}" destId="{5BF254C0-F83F-4578-94BE-B3CE7C867280}" srcOrd="1" destOrd="0" parTransId="{C0082ACC-74BA-41D9-BDB7-54D7F0FCB7F7}" sibTransId="{BEAE0F69-08D5-4704-8306-443718CF86DB}"/>
    <dgm:cxn modelId="{5C866F3D-3323-4B69-9683-3C894BE816CB}" type="presOf" srcId="{5BF254C0-F83F-4578-94BE-B3CE7C867280}" destId="{5BC9217D-51B7-4CF5-9C25-B3EE6CC4B3DD}" srcOrd="0" destOrd="0" presId="urn:microsoft.com/office/officeart/2008/layout/VerticalCurvedList"/>
    <dgm:cxn modelId="{85D1E40D-CCF5-4FAA-A3BD-5A06D938B4DA}" srcId="{E3015988-A145-4054-BEAE-3570463E87B9}" destId="{A017539E-0849-43A3-9522-456BAF5A1A13}" srcOrd="4" destOrd="0" parTransId="{6E1B39E0-6535-4B52-A3B9-7DA17FA86470}" sibTransId="{A8829299-D9A7-4757-8DFE-351082A20CA4}"/>
    <dgm:cxn modelId="{1748EFEB-1A6E-463F-9B0B-203F8AE54BA6}" type="presOf" srcId="{2208EF2B-8FD8-49E8-8717-A734A6D15C7C}" destId="{4DA449FE-5BCF-4B1F-B1BC-D6B5FC155601}" srcOrd="0" destOrd="0" presId="urn:microsoft.com/office/officeart/2008/layout/VerticalCurvedList"/>
    <dgm:cxn modelId="{0E4F4B5A-138C-496D-AA2D-BFEFD507C307}" srcId="{E3015988-A145-4054-BEAE-3570463E87B9}" destId="{2208EF2B-8FD8-49E8-8717-A734A6D15C7C}" srcOrd="3" destOrd="0" parTransId="{1CE5CDCD-BE4A-4CC2-9167-20240BBC5572}" sibTransId="{B8AED1E8-896B-43A9-9FBA-730E43E2A5AB}"/>
    <dgm:cxn modelId="{E8C81C1A-D82B-4982-9BD3-9AE81BCCB411}" type="presOf" srcId="{AE68CF0E-1306-4C97-B3B5-55C3A57D22AA}" destId="{9E806C68-CC64-433B-8E2E-2E0BF6E79286}" srcOrd="0" destOrd="0" presId="urn:microsoft.com/office/officeart/2008/layout/VerticalCurvedList"/>
    <dgm:cxn modelId="{F6915097-DD85-44E9-B9FB-FF1D0948F949}" srcId="{E3015988-A145-4054-BEAE-3570463E87B9}" destId="{EFB1A837-3E06-4E07-B80F-2071A335FA66}" srcOrd="2" destOrd="0" parTransId="{59880A67-18F2-4B5A-9DAD-990E39AAA7F6}" sibTransId="{01BF5203-20BE-4CB6-9855-45602181BAB2}"/>
    <dgm:cxn modelId="{8B218383-D748-40B6-9C8F-E01A91C97565}" type="presOf" srcId="{EFB1A837-3E06-4E07-B80F-2071A335FA66}" destId="{5BDC19A4-E1E9-445B-9AF5-B6BE386A5598}" srcOrd="0" destOrd="0" presId="urn:microsoft.com/office/officeart/2008/layout/VerticalCurvedList"/>
    <dgm:cxn modelId="{56B17680-98D6-4C3D-B5A5-012CCDCF2541}" type="presParOf" srcId="{4610E4CF-A78C-42AC-B647-91CD4D5154AD}" destId="{10B05BAD-341A-4B06-AE92-BB332E937FD7}" srcOrd="0" destOrd="0" presId="urn:microsoft.com/office/officeart/2008/layout/VerticalCurvedList"/>
    <dgm:cxn modelId="{6BF639E7-0B10-4F6D-88E9-17F53FBD6355}" type="presParOf" srcId="{10B05BAD-341A-4B06-AE92-BB332E937FD7}" destId="{6A406F6C-BA12-441A-B742-04D14D55B2F1}" srcOrd="0" destOrd="0" presId="urn:microsoft.com/office/officeart/2008/layout/VerticalCurvedList"/>
    <dgm:cxn modelId="{D70880E5-854D-485F-A39B-D719FAFA0E01}" type="presParOf" srcId="{6A406F6C-BA12-441A-B742-04D14D55B2F1}" destId="{D8ADE18A-660B-48D1-832A-F3C6D324D71C}" srcOrd="0" destOrd="0" presId="urn:microsoft.com/office/officeart/2008/layout/VerticalCurvedList"/>
    <dgm:cxn modelId="{76784E1D-3009-4116-8ECC-E62CE436404E}" type="presParOf" srcId="{6A406F6C-BA12-441A-B742-04D14D55B2F1}" destId="{9E806C68-CC64-433B-8E2E-2E0BF6E79286}" srcOrd="1" destOrd="0" presId="urn:microsoft.com/office/officeart/2008/layout/VerticalCurvedList"/>
    <dgm:cxn modelId="{F9AF2EE6-F614-460C-82E2-C20A92D00A2F}" type="presParOf" srcId="{6A406F6C-BA12-441A-B742-04D14D55B2F1}" destId="{2FB6E2A7-0CCD-421C-A67E-7ED1CA839E6F}" srcOrd="2" destOrd="0" presId="urn:microsoft.com/office/officeart/2008/layout/VerticalCurvedList"/>
    <dgm:cxn modelId="{8B8FA2EF-1EE4-4925-AAA4-C98BC7305427}" type="presParOf" srcId="{6A406F6C-BA12-441A-B742-04D14D55B2F1}" destId="{04087ED1-B7F5-45FE-B0CD-4FC629D3ABF5}" srcOrd="3" destOrd="0" presId="urn:microsoft.com/office/officeart/2008/layout/VerticalCurvedList"/>
    <dgm:cxn modelId="{33422D2A-605E-4905-8120-834A722CDD2E}" type="presParOf" srcId="{10B05BAD-341A-4B06-AE92-BB332E937FD7}" destId="{1241FB19-16A9-4AD0-8EEE-7821F8B8EF7C}" srcOrd="1" destOrd="0" presId="urn:microsoft.com/office/officeart/2008/layout/VerticalCurvedList"/>
    <dgm:cxn modelId="{9E185121-D79D-4AB1-9296-BAF6AF20BE15}" type="presParOf" srcId="{10B05BAD-341A-4B06-AE92-BB332E937FD7}" destId="{6C4EF2BB-D9D8-4BF6-989F-791AEC86B525}" srcOrd="2" destOrd="0" presId="urn:microsoft.com/office/officeart/2008/layout/VerticalCurvedList"/>
    <dgm:cxn modelId="{D424F53D-8ECB-4908-B3AB-1DAAA98DD1AB}" type="presParOf" srcId="{6C4EF2BB-D9D8-4BF6-989F-791AEC86B525}" destId="{E8DE6922-88EA-4D0A-89A0-2ED3AEC2C84C}" srcOrd="0" destOrd="0" presId="urn:microsoft.com/office/officeart/2008/layout/VerticalCurvedList"/>
    <dgm:cxn modelId="{DBF8DD6B-93F0-4001-B46F-F5A6308962E4}" type="presParOf" srcId="{10B05BAD-341A-4B06-AE92-BB332E937FD7}" destId="{5BC9217D-51B7-4CF5-9C25-B3EE6CC4B3DD}" srcOrd="3" destOrd="0" presId="urn:microsoft.com/office/officeart/2008/layout/VerticalCurvedList"/>
    <dgm:cxn modelId="{CAD1CBDE-3E50-4E61-9EA7-083EF7FB4939}" type="presParOf" srcId="{10B05BAD-341A-4B06-AE92-BB332E937FD7}" destId="{5F5D5C2A-F785-4E83-8286-C028983F4249}" srcOrd="4" destOrd="0" presId="urn:microsoft.com/office/officeart/2008/layout/VerticalCurvedList"/>
    <dgm:cxn modelId="{CC232CF4-4785-4842-BDFB-6ADB2B58A13D}" type="presParOf" srcId="{5F5D5C2A-F785-4E83-8286-C028983F4249}" destId="{7955969A-6AB1-455D-991F-B2C0DA73E3D0}" srcOrd="0" destOrd="0" presId="urn:microsoft.com/office/officeart/2008/layout/VerticalCurvedList"/>
    <dgm:cxn modelId="{51323920-C212-40BF-8394-B399280EEC81}" type="presParOf" srcId="{10B05BAD-341A-4B06-AE92-BB332E937FD7}" destId="{5BDC19A4-E1E9-445B-9AF5-B6BE386A5598}" srcOrd="5" destOrd="0" presId="urn:microsoft.com/office/officeart/2008/layout/VerticalCurvedList"/>
    <dgm:cxn modelId="{B8FE4BAE-826D-4C29-92A8-0C861ED40065}" type="presParOf" srcId="{10B05BAD-341A-4B06-AE92-BB332E937FD7}" destId="{49E9CBC4-5475-449F-A4F5-148129ADC859}" srcOrd="6" destOrd="0" presId="urn:microsoft.com/office/officeart/2008/layout/VerticalCurvedList"/>
    <dgm:cxn modelId="{CB9B9F15-3101-41BF-9FE7-E92C0E20056F}" type="presParOf" srcId="{49E9CBC4-5475-449F-A4F5-148129ADC859}" destId="{14E80AA0-E787-4100-A5A1-A7D2FE1C6FD0}" srcOrd="0" destOrd="0" presId="urn:microsoft.com/office/officeart/2008/layout/VerticalCurvedList"/>
    <dgm:cxn modelId="{82DE86FF-ABF5-4A4F-A55E-A15BCF51AADD}" type="presParOf" srcId="{10B05BAD-341A-4B06-AE92-BB332E937FD7}" destId="{4DA449FE-5BCF-4B1F-B1BC-D6B5FC155601}" srcOrd="7" destOrd="0" presId="urn:microsoft.com/office/officeart/2008/layout/VerticalCurvedList"/>
    <dgm:cxn modelId="{BCD0FEC6-4A66-4213-A1DB-6392DB5D09CC}" type="presParOf" srcId="{10B05BAD-341A-4B06-AE92-BB332E937FD7}" destId="{D4AE7B1E-5E37-4A1E-8EA9-6860383ED1C8}" srcOrd="8" destOrd="0" presId="urn:microsoft.com/office/officeart/2008/layout/VerticalCurvedList"/>
    <dgm:cxn modelId="{29672353-B6DE-430B-B9D7-DC4F58CC84F2}" type="presParOf" srcId="{D4AE7B1E-5E37-4A1E-8EA9-6860383ED1C8}" destId="{CF984390-E634-472E-87FC-73B323AFB01A}" srcOrd="0" destOrd="0" presId="urn:microsoft.com/office/officeart/2008/layout/VerticalCurvedList"/>
    <dgm:cxn modelId="{A859C864-811C-4810-9F6E-C47337F24C03}" type="presParOf" srcId="{10B05BAD-341A-4B06-AE92-BB332E937FD7}" destId="{D938A3D4-68E8-46BD-A4FA-8B9046502F11}" srcOrd="9" destOrd="0" presId="urn:microsoft.com/office/officeart/2008/layout/VerticalCurvedList"/>
    <dgm:cxn modelId="{66A2F622-5163-4883-A1C1-5F4F3375BECB}" type="presParOf" srcId="{10B05BAD-341A-4B06-AE92-BB332E937FD7}" destId="{56BCA123-B93C-4B2D-86BF-D55F5F37FEFF}" srcOrd="10" destOrd="0" presId="urn:microsoft.com/office/officeart/2008/layout/VerticalCurvedList"/>
    <dgm:cxn modelId="{4078DC03-E80F-46B7-AEF5-6C6F005A95AD}" type="presParOf" srcId="{56BCA123-B93C-4B2D-86BF-D55F5F37FEFF}" destId="{FA8F0254-321C-4386-A827-116D49A7B96F}"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015988-A145-4054-BEAE-3570463E87B9}" type="doc">
      <dgm:prSet loTypeId="urn:microsoft.com/office/officeart/2008/layout/VerticalCurvedList" loCatId="list" qsTypeId="urn:microsoft.com/office/officeart/2005/8/quickstyle/simple1" qsCatId="simple" csTypeId="urn:microsoft.com/office/officeart/2005/8/colors/accent3_3" csCatId="accent3" phldr="1"/>
      <dgm:spPr/>
      <dgm:t>
        <a:bodyPr/>
        <a:lstStyle/>
        <a:p>
          <a:endParaRPr lang="en-GB"/>
        </a:p>
      </dgm:t>
    </dgm:pt>
    <dgm:pt modelId="{47FC1C53-C7A9-487A-AE01-7E0A64035F8F}">
      <dgm:prSet phldrT="[Text]" custT="1"/>
      <dgm:spPr/>
      <dgm:t>
        <a:bodyPr/>
        <a:lstStyle/>
        <a:p>
          <a:r>
            <a:rPr lang="en-GB" sz="2800" dirty="0" smtClean="0"/>
            <a:t>What </a:t>
          </a:r>
          <a:r>
            <a:rPr lang="en-GB" sz="2800" dirty="0" err="1" smtClean="0"/>
            <a:t>StatDCAT</a:t>
          </a:r>
          <a:r>
            <a:rPr lang="en-GB" sz="2800" dirty="0" smtClean="0"/>
            <a:t>-AP is</a:t>
          </a:r>
          <a:endParaRPr lang="en-GB" sz="2800" dirty="0"/>
        </a:p>
      </dgm:t>
    </dgm:pt>
    <dgm:pt modelId="{94BB6224-AE72-4239-BFD0-3C48CDE98619}" type="parTrans" cxnId="{0E7E56DE-81C9-4BB8-A6AD-2EEF0DFD0722}">
      <dgm:prSet/>
      <dgm:spPr/>
      <dgm:t>
        <a:bodyPr/>
        <a:lstStyle/>
        <a:p>
          <a:endParaRPr lang="en-GB" sz="1600"/>
        </a:p>
      </dgm:t>
    </dgm:pt>
    <dgm:pt modelId="{AE68CF0E-1306-4C97-B3B5-55C3A57D22AA}" type="sibTrans" cxnId="{0E7E56DE-81C9-4BB8-A6AD-2EEF0DFD0722}">
      <dgm:prSet/>
      <dgm:spPr/>
      <dgm:t>
        <a:bodyPr/>
        <a:lstStyle/>
        <a:p>
          <a:endParaRPr lang="en-GB" sz="1600"/>
        </a:p>
      </dgm:t>
    </dgm:pt>
    <dgm:pt modelId="{5BF254C0-F83F-4578-94BE-B3CE7C867280}">
      <dgm:prSet phldrT="[Text]" custT="1"/>
      <dgm:spPr/>
      <dgm:t>
        <a:bodyPr/>
        <a:lstStyle/>
        <a:p>
          <a:r>
            <a:rPr lang="en-GB" sz="2800" dirty="0" smtClean="0"/>
            <a:t>Current status</a:t>
          </a:r>
          <a:r>
            <a:rPr lang="en-GB" sz="2800" i="0" dirty="0" smtClean="0"/>
            <a:t> </a:t>
          </a:r>
          <a:endParaRPr lang="en-GB" sz="2800" dirty="0"/>
        </a:p>
      </dgm:t>
    </dgm:pt>
    <dgm:pt modelId="{C0082ACC-74BA-41D9-BDB7-54D7F0FCB7F7}" type="parTrans" cxnId="{B7AEE475-4464-437C-97C3-A30806B49348}">
      <dgm:prSet/>
      <dgm:spPr/>
      <dgm:t>
        <a:bodyPr/>
        <a:lstStyle/>
        <a:p>
          <a:endParaRPr lang="en-GB" sz="1600"/>
        </a:p>
      </dgm:t>
    </dgm:pt>
    <dgm:pt modelId="{BEAE0F69-08D5-4704-8306-443718CF86DB}" type="sibTrans" cxnId="{B7AEE475-4464-437C-97C3-A30806B49348}">
      <dgm:prSet/>
      <dgm:spPr/>
      <dgm:t>
        <a:bodyPr/>
        <a:lstStyle/>
        <a:p>
          <a:endParaRPr lang="en-GB" sz="1600"/>
        </a:p>
      </dgm:t>
    </dgm:pt>
    <dgm:pt modelId="{EFB1A837-3E06-4E07-B80F-2071A335FA66}">
      <dgm:prSet phldrT="[Text]" custT="1"/>
      <dgm:spPr/>
      <dgm:t>
        <a:bodyPr/>
        <a:lstStyle/>
        <a:p>
          <a:r>
            <a:rPr lang="en-GB" sz="2800" dirty="0" smtClean="0"/>
            <a:t>Using </a:t>
          </a:r>
          <a:r>
            <a:rPr lang="en-GB" sz="2800" dirty="0" err="1" smtClean="0"/>
            <a:t>StatDCAT</a:t>
          </a:r>
          <a:r>
            <a:rPr lang="en-GB" sz="2800" dirty="0" smtClean="0"/>
            <a:t>-AP</a:t>
          </a:r>
          <a:endParaRPr lang="en-GB" sz="2800" dirty="0"/>
        </a:p>
      </dgm:t>
    </dgm:pt>
    <dgm:pt modelId="{59880A67-18F2-4B5A-9DAD-990E39AAA7F6}" type="parTrans" cxnId="{F6915097-DD85-44E9-B9FB-FF1D0948F949}">
      <dgm:prSet/>
      <dgm:spPr/>
      <dgm:t>
        <a:bodyPr/>
        <a:lstStyle/>
        <a:p>
          <a:endParaRPr lang="en-GB" sz="1600"/>
        </a:p>
      </dgm:t>
    </dgm:pt>
    <dgm:pt modelId="{01BF5203-20BE-4CB6-9855-45602181BAB2}" type="sibTrans" cxnId="{F6915097-DD85-44E9-B9FB-FF1D0948F949}">
      <dgm:prSet/>
      <dgm:spPr/>
      <dgm:t>
        <a:bodyPr/>
        <a:lstStyle/>
        <a:p>
          <a:endParaRPr lang="en-GB" sz="1600"/>
        </a:p>
      </dgm:t>
    </dgm:pt>
    <dgm:pt modelId="{2208EF2B-8FD8-49E8-8717-A734A6D15C7C}">
      <dgm:prSet custT="1"/>
      <dgm:spPr/>
      <dgm:t>
        <a:bodyPr/>
        <a:lstStyle/>
        <a:p>
          <a:r>
            <a:rPr lang="en-GB" sz="2800" i="0" dirty="0" err="1" smtClean="0"/>
            <a:t>StatDCAT</a:t>
          </a:r>
          <a:r>
            <a:rPr lang="en-GB" sz="2800" i="0" dirty="0" smtClean="0"/>
            <a:t>-AP and SDMX</a:t>
          </a:r>
        </a:p>
      </dgm:t>
    </dgm:pt>
    <dgm:pt modelId="{1CE5CDCD-BE4A-4CC2-9167-20240BBC5572}" type="parTrans" cxnId="{0E4F4B5A-138C-496D-AA2D-BFEFD507C307}">
      <dgm:prSet/>
      <dgm:spPr/>
      <dgm:t>
        <a:bodyPr/>
        <a:lstStyle/>
        <a:p>
          <a:endParaRPr lang="en-GB" sz="1600"/>
        </a:p>
      </dgm:t>
    </dgm:pt>
    <dgm:pt modelId="{B8AED1E8-896B-43A9-9FBA-730E43E2A5AB}" type="sibTrans" cxnId="{0E4F4B5A-138C-496D-AA2D-BFEFD507C307}">
      <dgm:prSet/>
      <dgm:spPr/>
      <dgm:t>
        <a:bodyPr/>
        <a:lstStyle/>
        <a:p>
          <a:endParaRPr lang="en-GB" sz="1600"/>
        </a:p>
      </dgm:t>
    </dgm:pt>
    <dgm:pt modelId="{A017539E-0849-43A3-9522-456BAF5A1A13}">
      <dgm:prSet/>
      <dgm:spPr/>
      <dgm:t>
        <a:bodyPr/>
        <a:lstStyle/>
        <a:p>
          <a:r>
            <a:rPr lang="en-GB" dirty="0" smtClean="0"/>
            <a:t>Future steps</a:t>
          </a:r>
          <a:endParaRPr lang="en-GB" dirty="0"/>
        </a:p>
      </dgm:t>
    </dgm:pt>
    <dgm:pt modelId="{6E1B39E0-6535-4B52-A3B9-7DA17FA86470}" type="parTrans" cxnId="{85D1E40D-CCF5-4FAA-A3BD-5A06D938B4DA}">
      <dgm:prSet/>
      <dgm:spPr/>
      <dgm:t>
        <a:bodyPr/>
        <a:lstStyle/>
        <a:p>
          <a:endParaRPr lang="en-GB"/>
        </a:p>
      </dgm:t>
    </dgm:pt>
    <dgm:pt modelId="{A8829299-D9A7-4757-8DFE-351082A20CA4}" type="sibTrans" cxnId="{85D1E40D-CCF5-4FAA-A3BD-5A06D938B4DA}">
      <dgm:prSet/>
      <dgm:spPr/>
      <dgm:t>
        <a:bodyPr/>
        <a:lstStyle/>
        <a:p>
          <a:endParaRPr lang="en-GB"/>
        </a:p>
      </dgm:t>
    </dgm:pt>
    <dgm:pt modelId="{4610E4CF-A78C-42AC-B647-91CD4D5154AD}" type="pres">
      <dgm:prSet presAssocID="{E3015988-A145-4054-BEAE-3570463E87B9}" presName="Name0" presStyleCnt="0">
        <dgm:presLayoutVars>
          <dgm:chMax val="7"/>
          <dgm:chPref val="7"/>
          <dgm:dir/>
        </dgm:presLayoutVars>
      </dgm:prSet>
      <dgm:spPr/>
      <dgm:t>
        <a:bodyPr/>
        <a:lstStyle/>
        <a:p>
          <a:endParaRPr lang="en-GB"/>
        </a:p>
      </dgm:t>
    </dgm:pt>
    <dgm:pt modelId="{10B05BAD-341A-4B06-AE92-BB332E937FD7}" type="pres">
      <dgm:prSet presAssocID="{E3015988-A145-4054-BEAE-3570463E87B9}" presName="Name1" presStyleCnt="0"/>
      <dgm:spPr/>
    </dgm:pt>
    <dgm:pt modelId="{6A406F6C-BA12-441A-B742-04D14D55B2F1}" type="pres">
      <dgm:prSet presAssocID="{E3015988-A145-4054-BEAE-3570463E87B9}" presName="cycle" presStyleCnt="0"/>
      <dgm:spPr/>
    </dgm:pt>
    <dgm:pt modelId="{D8ADE18A-660B-48D1-832A-F3C6D324D71C}" type="pres">
      <dgm:prSet presAssocID="{E3015988-A145-4054-BEAE-3570463E87B9}" presName="srcNode" presStyleLbl="node1" presStyleIdx="0" presStyleCnt="5"/>
      <dgm:spPr/>
    </dgm:pt>
    <dgm:pt modelId="{9E806C68-CC64-433B-8E2E-2E0BF6E79286}" type="pres">
      <dgm:prSet presAssocID="{E3015988-A145-4054-BEAE-3570463E87B9}" presName="conn" presStyleLbl="parChTrans1D2" presStyleIdx="0" presStyleCnt="1"/>
      <dgm:spPr/>
      <dgm:t>
        <a:bodyPr/>
        <a:lstStyle/>
        <a:p>
          <a:endParaRPr lang="en-GB"/>
        </a:p>
      </dgm:t>
    </dgm:pt>
    <dgm:pt modelId="{2FB6E2A7-0CCD-421C-A67E-7ED1CA839E6F}" type="pres">
      <dgm:prSet presAssocID="{E3015988-A145-4054-BEAE-3570463E87B9}" presName="extraNode" presStyleLbl="node1" presStyleIdx="0" presStyleCnt="5"/>
      <dgm:spPr/>
    </dgm:pt>
    <dgm:pt modelId="{04087ED1-B7F5-45FE-B0CD-4FC629D3ABF5}" type="pres">
      <dgm:prSet presAssocID="{E3015988-A145-4054-BEAE-3570463E87B9}" presName="dstNode" presStyleLbl="node1" presStyleIdx="0" presStyleCnt="5"/>
      <dgm:spPr/>
    </dgm:pt>
    <dgm:pt modelId="{1241FB19-16A9-4AD0-8EEE-7821F8B8EF7C}" type="pres">
      <dgm:prSet presAssocID="{47FC1C53-C7A9-487A-AE01-7E0A64035F8F}" presName="text_1" presStyleLbl="node1" presStyleIdx="0" presStyleCnt="5">
        <dgm:presLayoutVars>
          <dgm:bulletEnabled val="1"/>
        </dgm:presLayoutVars>
      </dgm:prSet>
      <dgm:spPr/>
      <dgm:t>
        <a:bodyPr/>
        <a:lstStyle/>
        <a:p>
          <a:endParaRPr lang="en-GB"/>
        </a:p>
      </dgm:t>
    </dgm:pt>
    <dgm:pt modelId="{6C4EF2BB-D9D8-4BF6-989F-791AEC86B525}" type="pres">
      <dgm:prSet presAssocID="{47FC1C53-C7A9-487A-AE01-7E0A64035F8F}" presName="accent_1" presStyleCnt="0"/>
      <dgm:spPr/>
    </dgm:pt>
    <dgm:pt modelId="{E8DE6922-88EA-4D0A-89A0-2ED3AEC2C84C}" type="pres">
      <dgm:prSet presAssocID="{47FC1C53-C7A9-487A-AE01-7E0A64035F8F}" presName="accentRepeatNode" presStyleLbl="solidFgAcc1" presStyleIdx="0" presStyleCnt="5"/>
      <dgm:spPr/>
    </dgm:pt>
    <dgm:pt modelId="{5BC9217D-51B7-4CF5-9C25-B3EE6CC4B3DD}" type="pres">
      <dgm:prSet presAssocID="{5BF254C0-F83F-4578-94BE-B3CE7C867280}" presName="text_2" presStyleLbl="node1" presStyleIdx="1" presStyleCnt="5">
        <dgm:presLayoutVars>
          <dgm:bulletEnabled val="1"/>
        </dgm:presLayoutVars>
      </dgm:prSet>
      <dgm:spPr/>
      <dgm:t>
        <a:bodyPr/>
        <a:lstStyle/>
        <a:p>
          <a:endParaRPr lang="en-GB"/>
        </a:p>
      </dgm:t>
    </dgm:pt>
    <dgm:pt modelId="{5F5D5C2A-F785-4E83-8286-C028983F4249}" type="pres">
      <dgm:prSet presAssocID="{5BF254C0-F83F-4578-94BE-B3CE7C867280}" presName="accent_2" presStyleCnt="0"/>
      <dgm:spPr/>
    </dgm:pt>
    <dgm:pt modelId="{7955969A-6AB1-455D-991F-B2C0DA73E3D0}" type="pres">
      <dgm:prSet presAssocID="{5BF254C0-F83F-4578-94BE-B3CE7C867280}" presName="accentRepeatNode" presStyleLbl="solidFgAcc1" presStyleIdx="1" presStyleCnt="5"/>
      <dgm:spPr/>
    </dgm:pt>
    <dgm:pt modelId="{5BDC19A4-E1E9-445B-9AF5-B6BE386A5598}" type="pres">
      <dgm:prSet presAssocID="{EFB1A837-3E06-4E07-B80F-2071A335FA66}" presName="text_3" presStyleLbl="node1" presStyleIdx="2" presStyleCnt="5">
        <dgm:presLayoutVars>
          <dgm:bulletEnabled val="1"/>
        </dgm:presLayoutVars>
      </dgm:prSet>
      <dgm:spPr/>
      <dgm:t>
        <a:bodyPr/>
        <a:lstStyle/>
        <a:p>
          <a:endParaRPr lang="en-GB"/>
        </a:p>
      </dgm:t>
    </dgm:pt>
    <dgm:pt modelId="{49E9CBC4-5475-449F-A4F5-148129ADC859}" type="pres">
      <dgm:prSet presAssocID="{EFB1A837-3E06-4E07-B80F-2071A335FA66}" presName="accent_3" presStyleCnt="0"/>
      <dgm:spPr/>
    </dgm:pt>
    <dgm:pt modelId="{14E80AA0-E787-4100-A5A1-A7D2FE1C6FD0}" type="pres">
      <dgm:prSet presAssocID="{EFB1A837-3E06-4E07-B80F-2071A335FA66}" presName="accentRepeatNode" presStyleLbl="solidFgAcc1" presStyleIdx="2" presStyleCnt="5"/>
      <dgm:spPr>
        <a:solidFill>
          <a:schemeClr val="bg1"/>
        </a:solidFill>
        <a:ln>
          <a:solidFill>
            <a:srgbClr val="6BA9E5"/>
          </a:solidFill>
        </a:ln>
      </dgm:spPr>
    </dgm:pt>
    <dgm:pt modelId="{4DA449FE-5BCF-4B1F-B1BC-D6B5FC155601}" type="pres">
      <dgm:prSet presAssocID="{2208EF2B-8FD8-49E8-8717-A734A6D15C7C}" presName="text_4" presStyleLbl="node1" presStyleIdx="3" presStyleCnt="5">
        <dgm:presLayoutVars>
          <dgm:bulletEnabled val="1"/>
        </dgm:presLayoutVars>
      </dgm:prSet>
      <dgm:spPr/>
      <dgm:t>
        <a:bodyPr/>
        <a:lstStyle/>
        <a:p>
          <a:endParaRPr lang="en-GB"/>
        </a:p>
      </dgm:t>
    </dgm:pt>
    <dgm:pt modelId="{D4AE7B1E-5E37-4A1E-8EA9-6860383ED1C8}" type="pres">
      <dgm:prSet presAssocID="{2208EF2B-8FD8-49E8-8717-A734A6D15C7C}" presName="accent_4" presStyleCnt="0"/>
      <dgm:spPr/>
    </dgm:pt>
    <dgm:pt modelId="{CF984390-E634-472E-87FC-73B323AFB01A}" type="pres">
      <dgm:prSet presAssocID="{2208EF2B-8FD8-49E8-8717-A734A6D15C7C}" presName="accentRepeatNode" presStyleLbl="solidFgAcc1" presStyleIdx="3" presStyleCnt="5"/>
      <dgm:spPr>
        <a:solidFill>
          <a:schemeClr val="bg1"/>
        </a:solidFill>
      </dgm:spPr>
    </dgm:pt>
    <dgm:pt modelId="{D938A3D4-68E8-46BD-A4FA-8B9046502F11}" type="pres">
      <dgm:prSet presAssocID="{A017539E-0849-43A3-9522-456BAF5A1A13}" presName="text_5" presStyleLbl="node1" presStyleIdx="4" presStyleCnt="5">
        <dgm:presLayoutVars>
          <dgm:bulletEnabled val="1"/>
        </dgm:presLayoutVars>
      </dgm:prSet>
      <dgm:spPr/>
      <dgm:t>
        <a:bodyPr/>
        <a:lstStyle/>
        <a:p>
          <a:endParaRPr lang="en-GB"/>
        </a:p>
      </dgm:t>
    </dgm:pt>
    <dgm:pt modelId="{56BCA123-B93C-4B2D-86BF-D55F5F37FEFF}" type="pres">
      <dgm:prSet presAssocID="{A017539E-0849-43A3-9522-456BAF5A1A13}" presName="accent_5" presStyleCnt="0"/>
      <dgm:spPr/>
    </dgm:pt>
    <dgm:pt modelId="{FA8F0254-321C-4386-A827-116D49A7B96F}" type="pres">
      <dgm:prSet presAssocID="{A017539E-0849-43A3-9522-456BAF5A1A13}" presName="accentRepeatNode" presStyleLbl="solidFgAcc1" presStyleIdx="4" presStyleCnt="5"/>
      <dgm:spPr>
        <a:solidFill>
          <a:schemeClr val="bg1">
            <a:lumMod val="75000"/>
          </a:schemeClr>
        </a:solidFill>
      </dgm:spPr>
    </dgm:pt>
  </dgm:ptLst>
  <dgm:cxnLst>
    <dgm:cxn modelId="{0E7E56DE-81C9-4BB8-A6AD-2EEF0DFD0722}" srcId="{E3015988-A145-4054-BEAE-3570463E87B9}" destId="{47FC1C53-C7A9-487A-AE01-7E0A64035F8F}" srcOrd="0" destOrd="0" parTransId="{94BB6224-AE72-4239-BFD0-3C48CDE98619}" sibTransId="{AE68CF0E-1306-4C97-B3B5-55C3A57D22AA}"/>
    <dgm:cxn modelId="{B7AEE475-4464-437C-97C3-A30806B49348}" srcId="{E3015988-A145-4054-BEAE-3570463E87B9}" destId="{5BF254C0-F83F-4578-94BE-B3CE7C867280}" srcOrd="1" destOrd="0" parTransId="{C0082ACC-74BA-41D9-BDB7-54D7F0FCB7F7}" sibTransId="{BEAE0F69-08D5-4704-8306-443718CF86DB}"/>
    <dgm:cxn modelId="{AE586222-96FB-4360-920D-190F86DF6AE6}" type="presOf" srcId="{AE68CF0E-1306-4C97-B3B5-55C3A57D22AA}" destId="{9E806C68-CC64-433B-8E2E-2E0BF6E79286}" srcOrd="0" destOrd="0" presId="urn:microsoft.com/office/officeart/2008/layout/VerticalCurvedList"/>
    <dgm:cxn modelId="{95C13516-170E-4C35-8F6E-A0C750ADA9F2}" type="presOf" srcId="{A017539E-0849-43A3-9522-456BAF5A1A13}" destId="{D938A3D4-68E8-46BD-A4FA-8B9046502F11}" srcOrd="0" destOrd="0" presId="urn:microsoft.com/office/officeart/2008/layout/VerticalCurvedList"/>
    <dgm:cxn modelId="{AD4A1AF7-444A-4879-AB4A-24B4120ADD8F}" type="presOf" srcId="{EFB1A837-3E06-4E07-B80F-2071A335FA66}" destId="{5BDC19A4-E1E9-445B-9AF5-B6BE386A5598}" srcOrd="0" destOrd="0" presId="urn:microsoft.com/office/officeart/2008/layout/VerticalCurvedList"/>
    <dgm:cxn modelId="{0FB3F76F-8DCE-43FD-8415-57AF0794E392}" type="presOf" srcId="{E3015988-A145-4054-BEAE-3570463E87B9}" destId="{4610E4CF-A78C-42AC-B647-91CD4D5154AD}" srcOrd="0" destOrd="0" presId="urn:microsoft.com/office/officeart/2008/layout/VerticalCurvedList"/>
    <dgm:cxn modelId="{327A3D15-2889-4538-A5D7-0B7848E97AE1}" type="presOf" srcId="{47FC1C53-C7A9-487A-AE01-7E0A64035F8F}" destId="{1241FB19-16A9-4AD0-8EEE-7821F8B8EF7C}" srcOrd="0" destOrd="0" presId="urn:microsoft.com/office/officeart/2008/layout/VerticalCurvedList"/>
    <dgm:cxn modelId="{33213C12-AFCF-4804-B3ED-3784DD818AF6}" type="presOf" srcId="{2208EF2B-8FD8-49E8-8717-A734A6D15C7C}" destId="{4DA449FE-5BCF-4B1F-B1BC-D6B5FC155601}" srcOrd="0" destOrd="0" presId="urn:microsoft.com/office/officeart/2008/layout/VerticalCurvedList"/>
    <dgm:cxn modelId="{85D1E40D-CCF5-4FAA-A3BD-5A06D938B4DA}" srcId="{E3015988-A145-4054-BEAE-3570463E87B9}" destId="{A017539E-0849-43A3-9522-456BAF5A1A13}" srcOrd="4" destOrd="0" parTransId="{6E1B39E0-6535-4B52-A3B9-7DA17FA86470}" sibTransId="{A8829299-D9A7-4757-8DFE-351082A20CA4}"/>
    <dgm:cxn modelId="{3793C969-3F54-4C22-9D0E-54496EC357F7}" type="presOf" srcId="{5BF254C0-F83F-4578-94BE-B3CE7C867280}" destId="{5BC9217D-51B7-4CF5-9C25-B3EE6CC4B3DD}" srcOrd="0" destOrd="0" presId="urn:microsoft.com/office/officeart/2008/layout/VerticalCurvedList"/>
    <dgm:cxn modelId="{0E4F4B5A-138C-496D-AA2D-BFEFD507C307}" srcId="{E3015988-A145-4054-BEAE-3570463E87B9}" destId="{2208EF2B-8FD8-49E8-8717-A734A6D15C7C}" srcOrd="3" destOrd="0" parTransId="{1CE5CDCD-BE4A-4CC2-9167-20240BBC5572}" sibTransId="{B8AED1E8-896B-43A9-9FBA-730E43E2A5AB}"/>
    <dgm:cxn modelId="{F6915097-DD85-44E9-B9FB-FF1D0948F949}" srcId="{E3015988-A145-4054-BEAE-3570463E87B9}" destId="{EFB1A837-3E06-4E07-B80F-2071A335FA66}" srcOrd="2" destOrd="0" parTransId="{59880A67-18F2-4B5A-9DAD-990E39AAA7F6}" sibTransId="{01BF5203-20BE-4CB6-9855-45602181BAB2}"/>
    <dgm:cxn modelId="{4CFD1E35-4B0F-4F9E-8A83-1CC9E7B9CA1B}" type="presParOf" srcId="{4610E4CF-A78C-42AC-B647-91CD4D5154AD}" destId="{10B05BAD-341A-4B06-AE92-BB332E937FD7}" srcOrd="0" destOrd="0" presId="urn:microsoft.com/office/officeart/2008/layout/VerticalCurvedList"/>
    <dgm:cxn modelId="{7FFD7D0A-AE31-4F9E-AC65-B6428967E252}" type="presParOf" srcId="{10B05BAD-341A-4B06-AE92-BB332E937FD7}" destId="{6A406F6C-BA12-441A-B742-04D14D55B2F1}" srcOrd="0" destOrd="0" presId="urn:microsoft.com/office/officeart/2008/layout/VerticalCurvedList"/>
    <dgm:cxn modelId="{A983A1BB-9C65-4D51-8E93-F5A16BAAC939}" type="presParOf" srcId="{6A406F6C-BA12-441A-B742-04D14D55B2F1}" destId="{D8ADE18A-660B-48D1-832A-F3C6D324D71C}" srcOrd="0" destOrd="0" presId="urn:microsoft.com/office/officeart/2008/layout/VerticalCurvedList"/>
    <dgm:cxn modelId="{E1F9980E-A988-4C6E-9F07-C7BFB77F2774}" type="presParOf" srcId="{6A406F6C-BA12-441A-B742-04D14D55B2F1}" destId="{9E806C68-CC64-433B-8E2E-2E0BF6E79286}" srcOrd="1" destOrd="0" presId="urn:microsoft.com/office/officeart/2008/layout/VerticalCurvedList"/>
    <dgm:cxn modelId="{13533186-2B16-4470-A071-5DFDC8A0AB66}" type="presParOf" srcId="{6A406F6C-BA12-441A-B742-04D14D55B2F1}" destId="{2FB6E2A7-0CCD-421C-A67E-7ED1CA839E6F}" srcOrd="2" destOrd="0" presId="urn:microsoft.com/office/officeart/2008/layout/VerticalCurvedList"/>
    <dgm:cxn modelId="{5AC7C021-FCD2-46BE-B9C5-2EA1D34D2604}" type="presParOf" srcId="{6A406F6C-BA12-441A-B742-04D14D55B2F1}" destId="{04087ED1-B7F5-45FE-B0CD-4FC629D3ABF5}" srcOrd="3" destOrd="0" presId="urn:microsoft.com/office/officeart/2008/layout/VerticalCurvedList"/>
    <dgm:cxn modelId="{35C4903C-1C71-4037-8972-166EA82F9FDA}" type="presParOf" srcId="{10B05BAD-341A-4B06-AE92-BB332E937FD7}" destId="{1241FB19-16A9-4AD0-8EEE-7821F8B8EF7C}" srcOrd="1" destOrd="0" presId="urn:microsoft.com/office/officeart/2008/layout/VerticalCurvedList"/>
    <dgm:cxn modelId="{7CC05880-C7FC-4CED-9EBD-F13DA4E24AA9}" type="presParOf" srcId="{10B05BAD-341A-4B06-AE92-BB332E937FD7}" destId="{6C4EF2BB-D9D8-4BF6-989F-791AEC86B525}" srcOrd="2" destOrd="0" presId="urn:microsoft.com/office/officeart/2008/layout/VerticalCurvedList"/>
    <dgm:cxn modelId="{256B6F56-A71B-44D2-AA45-A95EB3FF9A03}" type="presParOf" srcId="{6C4EF2BB-D9D8-4BF6-989F-791AEC86B525}" destId="{E8DE6922-88EA-4D0A-89A0-2ED3AEC2C84C}" srcOrd="0" destOrd="0" presId="urn:microsoft.com/office/officeart/2008/layout/VerticalCurvedList"/>
    <dgm:cxn modelId="{1F28D1AB-4E74-45F1-8FF8-DFF4FB979330}" type="presParOf" srcId="{10B05BAD-341A-4B06-AE92-BB332E937FD7}" destId="{5BC9217D-51B7-4CF5-9C25-B3EE6CC4B3DD}" srcOrd="3" destOrd="0" presId="urn:microsoft.com/office/officeart/2008/layout/VerticalCurvedList"/>
    <dgm:cxn modelId="{48908397-6D86-4F07-AE2B-BD1E3551735A}" type="presParOf" srcId="{10B05BAD-341A-4B06-AE92-BB332E937FD7}" destId="{5F5D5C2A-F785-4E83-8286-C028983F4249}" srcOrd="4" destOrd="0" presId="urn:microsoft.com/office/officeart/2008/layout/VerticalCurvedList"/>
    <dgm:cxn modelId="{2B232BBA-B978-492C-9B5A-4F0C1FB2B8DA}" type="presParOf" srcId="{5F5D5C2A-F785-4E83-8286-C028983F4249}" destId="{7955969A-6AB1-455D-991F-B2C0DA73E3D0}" srcOrd="0" destOrd="0" presId="urn:microsoft.com/office/officeart/2008/layout/VerticalCurvedList"/>
    <dgm:cxn modelId="{4DC8BE4F-34B8-4443-BAA0-D4B821DEA1F1}" type="presParOf" srcId="{10B05BAD-341A-4B06-AE92-BB332E937FD7}" destId="{5BDC19A4-E1E9-445B-9AF5-B6BE386A5598}" srcOrd="5" destOrd="0" presId="urn:microsoft.com/office/officeart/2008/layout/VerticalCurvedList"/>
    <dgm:cxn modelId="{34903434-6F8E-486A-947F-BBD75184F2F3}" type="presParOf" srcId="{10B05BAD-341A-4B06-AE92-BB332E937FD7}" destId="{49E9CBC4-5475-449F-A4F5-148129ADC859}" srcOrd="6" destOrd="0" presId="urn:microsoft.com/office/officeart/2008/layout/VerticalCurvedList"/>
    <dgm:cxn modelId="{522ECD51-2DE7-4DE3-B6B3-A5E3AD198504}" type="presParOf" srcId="{49E9CBC4-5475-449F-A4F5-148129ADC859}" destId="{14E80AA0-E787-4100-A5A1-A7D2FE1C6FD0}" srcOrd="0" destOrd="0" presId="urn:microsoft.com/office/officeart/2008/layout/VerticalCurvedList"/>
    <dgm:cxn modelId="{75055A4B-EA3D-4390-967B-4909FFB86CF7}" type="presParOf" srcId="{10B05BAD-341A-4B06-AE92-BB332E937FD7}" destId="{4DA449FE-5BCF-4B1F-B1BC-D6B5FC155601}" srcOrd="7" destOrd="0" presId="urn:microsoft.com/office/officeart/2008/layout/VerticalCurvedList"/>
    <dgm:cxn modelId="{DDBD7678-E61D-4B40-AE3E-341B7483D372}" type="presParOf" srcId="{10B05BAD-341A-4B06-AE92-BB332E937FD7}" destId="{D4AE7B1E-5E37-4A1E-8EA9-6860383ED1C8}" srcOrd="8" destOrd="0" presId="urn:microsoft.com/office/officeart/2008/layout/VerticalCurvedList"/>
    <dgm:cxn modelId="{E245CBB8-0151-41C1-9ED8-975DED68F3DB}" type="presParOf" srcId="{D4AE7B1E-5E37-4A1E-8EA9-6860383ED1C8}" destId="{CF984390-E634-472E-87FC-73B323AFB01A}" srcOrd="0" destOrd="0" presId="urn:microsoft.com/office/officeart/2008/layout/VerticalCurvedList"/>
    <dgm:cxn modelId="{397A9052-3CFE-453A-8C0A-97437F93DC7C}" type="presParOf" srcId="{10B05BAD-341A-4B06-AE92-BB332E937FD7}" destId="{D938A3D4-68E8-46BD-A4FA-8B9046502F11}" srcOrd="9" destOrd="0" presId="urn:microsoft.com/office/officeart/2008/layout/VerticalCurvedList"/>
    <dgm:cxn modelId="{9CD4EE78-5E58-4FF3-995B-93E8B95BEA17}" type="presParOf" srcId="{10B05BAD-341A-4B06-AE92-BB332E937FD7}" destId="{56BCA123-B93C-4B2D-86BF-D55F5F37FEFF}" srcOrd="10" destOrd="0" presId="urn:microsoft.com/office/officeart/2008/layout/VerticalCurvedList"/>
    <dgm:cxn modelId="{87D196D2-72CB-43C5-8400-D37E25439A6F}" type="presParOf" srcId="{56BCA123-B93C-4B2D-86BF-D55F5F37FEFF}" destId="{FA8F0254-321C-4386-A827-116D49A7B96F}"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015988-A145-4054-BEAE-3570463E87B9}" type="doc">
      <dgm:prSet loTypeId="urn:microsoft.com/office/officeart/2008/layout/VerticalCurvedList" loCatId="list" qsTypeId="urn:microsoft.com/office/officeart/2005/8/quickstyle/simple1" qsCatId="simple" csTypeId="urn:microsoft.com/office/officeart/2005/8/colors/accent3_3" csCatId="accent3" phldr="1"/>
      <dgm:spPr/>
      <dgm:t>
        <a:bodyPr/>
        <a:lstStyle/>
        <a:p>
          <a:endParaRPr lang="en-GB"/>
        </a:p>
      </dgm:t>
    </dgm:pt>
    <dgm:pt modelId="{47FC1C53-C7A9-487A-AE01-7E0A64035F8F}">
      <dgm:prSet phldrT="[Text]" custT="1"/>
      <dgm:spPr/>
      <dgm:t>
        <a:bodyPr/>
        <a:lstStyle/>
        <a:p>
          <a:r>
            <a:rPr lang="en-GB" sz="2800" dirty="0" smtClean="0"/>
            <a:t>What </a:t>
          </a:r>
          <a:r>
            <a:rPr lang="en-GB" sz="2800" dirty="0" err="1" smtClean="0"/>
            <a:t>StatDCAT</a:t>
          </a:r>
          <a:r>
            <a:rPr lang="en-GB" sz="2800" dirty="0" smtClean="0"/>
            <a:t>-AP is</a:t>
          </a:r>
          <a:endParaRPr lang="en-GB" sz="2800" dirty="0"/>
        </a:p>
      </dgm:t>
    </dgm:pt>
    <dgm:pt modelId="{94BB6224-AE72-4239-BFD0-3C48CDE98619}" type="parTrans" cxnId="{0E7E56DE-81C9-4BB8-A6AD-2EEF0DFD0722}">
      <dgm:prSet/>
      <dgm:spPr/>
      <dgm:t>
        <a:bodyPr/>
        <a:lstStyle/>
        <a:p>
          <a:endParaRPr lang="en-GB" sz="1600"/>
        </a:p>
      </dgm:t>
    </dgm:pt>
    <dgm:pt modelId="{AE68CF0E-1306-4C97-B3B5-55C3A57D22AA}" type="sibTrans" cxnId="{0E7E56DE-81C9-4BB8-A6AD-2EEF0DFD0722}">
      <dgm:prSet/>
      <dgm:spPr/>
      <dgm:t>
        <a:bodyPr/>
        <a:lstStyle/>
        <a:p>
          <a:endParaRPr lang="en-GB" sz="1600"/>
        </a:p>
      </dgm:t>
    </dgm:pt>
    <dgm:pt modelId="{5BF254C0-F83F-4578-94BE-B3CE7C867280}">
      <dgm:prSet phldrT="[Text]" custT="1"/>
      <dgm:spPr/>
      <dgm:t>
        <a:bodyPr/>
        <a:lstStyle/>
        <a:p>
          <a:r>
            <a:rPr lang="en-GB" sz="2800" dirty="0" smtClean="0"/>
            <a:t>Current status</a:t>
          </a:r>
          <a:r>
            <a:rPr lang="en-GB" sz="2800" i="0" dirty="0" smtClean="0"/>
            <a:t> </a:t>
          </a:r>
          <a:endParaRPr lang="en-GB" sz="2800" dirty="0"/>
        </a:p>
      </dgm:t>
    </dgm:pt>
    <dgm:pt modelId="{C0082ACC-74BA-41D9-BDB7-54D7F0FCB7F7}" type="parTrans" cxnId="{B7AEE475-4464-437C-97C3-A30806B49348}">
      <dgm:prSet/>
      <dgm:spPr/>
      <dgm:t>
        <a:bodyPr/>
        <a:lstStyle/>
        <a:p>
          <a:endParaRPr lang="en-GB" sz="1600"/>
        </a:p>
      </dgm:t>
    </dgm:pt>
    <dgm:pt modelId="{BEAE0F69-08D5-4704-8306-443718CF86DB}" type="sibTrans" cxnId="{B7AEE475-4464-437C-97C3-A30806B49348}">
      <dgm:prSet/>
      <dgm:spPr/>
      <dgm:t>
        <a:bodyPr/>
        <a:lstStyle/>
        <a:p>
          <a:endParaRPr lang="en-GB" sz="1600"/>
        </a:p>
      </dgm:t>
    </dgm:pt>
    <dgm:pt modelId="{EFB1A837-3E06-4E07-B80F-2071A335FA66}">
      <dgm:prSet phldrT="[Text]" custT="1"/>
      <dgm:spPr/>
      <dgm:t>
        <a:bodyPr/>
        <a:lstStyle/>
        <a:p>
          <a:r>
            <a:rPr lang="en-GB" sz="2800" dirty="0" smtClean="0"/>
            <a:t>Using </a:t>
          </a:r>
          <a:r>
            <a:rPr lang="en-GB" sz="2800" dirty="0" err="1" smtClean="0"/>
            <a:t>StatDCAT</a:t>
          </a:r>
          <a:r>
            <a:rPr lang="en-GB" sz="2800" dirty="0" smtClean="0"/>
            <a:t>-AP</a:t>
          </a:r>
          <a:endParaRPr lang="en-GB" sz="2800" dirty="0"/>
        </a:p>
      </dgm:t>
    </dgm:pt>
    <dgm:pt modelId="{59880A67-18F2-4B5A-9DAD-990E39AAA7F6}" type="parTrans" cxnId="{F6915097-DD85-44E9-B9FB-FF1D0948F949}">
      <dgm:prSet/>
      <dgm:spPr/>
      <dgm:t>
        <a:bodyPr/>
        <a:lstStyle/>
        <a:p>
          <a:endParaRPr lang="en-GB" sz="1600"/>
        </a:p>
      </dgm:t>
    </dgm:pt>
    <dgm:pt modelId="{01BF5203-20BE-4CB6-9855-45602181BAB2}" type="sibTrans" cxnId="{F6915097-DD85-44E9-B9FB-FF1D0948F949}">
      <dgm:prSet/>
      <dgm:spPr/>
      <dgm:t>
        <a:bodyPr/>
        <a:lstStyle/>
        <a:p>
          <a:endParaRPr lang="en-GB" sz="1600"/>
        </a:p>
      </dgm:t>
    </dgm:pt>
    <dgm:pt modelId="{2208EF2B-8FD8-49E8-8717-A734A6D15C7C}">
      <dgm:prSet custT="1"/>
      <dgm:spPr/>
      <dgm:t>
        <a:bodyPr/>
        <a:lstStyle/>
        <a:p>
          <a:r>
            <a:rPr lang="en-GB" sz="2800" i="0" dirty="0" err="1" smtClean="0"/>
            <a:t>StatDCAT</a:t>
          </a:r>
          <a:r>
            <a:rPr lang="en-GB" sz="2800" i="0" dirty="0" smtClean="0"/>
            <a:t>-AP and SDMX</a:t>
          </a:r>
        </a:p>
      </dgm:t>
    </dgm:pt>
    <dgm:pt modelId="{1CE5CDCD-BE4A-4CC2-9167-20240BBC5572}" type="parTrans" cxnId="{0E4F4B5A-138C-496D-AA2D-BFEFD507C307}">
      <dgm:prSet/>
      <dgm:spPr/>
      <dgm:t>
        <a:bodyPr/>
        <a:lstStyle/>
        <a:p>
          <a:endParaRPr lang="en-GB" sz="1600"/>
        </a:p>
      </dgm:t>
    </dgm:pt>
    <dgm:pt modelId="{B8AED1E8-896B-43A9-9FBA-730E43E2A5AB}" type="sibTrans" cxnId="{0E4F4B5A-138C-496D-AA2D-BFEFD507C307}">
      <dgm:prSet/>
      <dgm:spPr/>
      <dgm:t>
        <a:bodyPr/>
        <a:lstStyle/>
        <a:p>
          <a:endParaRPr lang="en-GB" sz="1600"/>
        </a:p>
      </dgm:t>
    </dgm:pt>
    <dgm:pt modelId="{A017539E-0849-43A3-9522-456BAF5A1A13}">
      <dgm:prSet/>
      <dgm:spPr/>
      <dgm:t>
        <a:bodyPr/>
        <a:lstStyle/>
        <a:p>
          <a:r>
            <a:rPr lang="en-GB" dirty="0" smtClean="0"/>
            <a:t>Future steps</a:t>
          </a:r>
          <a:endParaRPr lang="en-GB" dirty="0"/>
        </a:p>
      </dgm:t>
    </dgm:pt>
    <dgm:pt modelId="{6E1B39E0-6535-4B52-A3B9-7DA17FA86470}" type="parTrans" cxnId="{85D1E40D-CCF5-4FAA-A3BD-5A06D938B4DA}">
      <dgm:prSet/>
      <dgm:spPr/>
      <dgm:t>
        <a:bodyPr/>
        <a:lstStyle/>
        <a:p>
          <a:endParaRPr lang="en-GB"/>
        </a:p>
      </dgm:t>
    </dgm:pt>
    <dgm:pt modelId="{A8829299-D9A7-4757-8DFE-351082A20CA4}" type="sibTrans" cxnId="{85D1E40D-CCF5-4FAA-A3BD-5A06D938B4DA}">
      <dgm:prSet/>
      <dgm:spPr/>
      <dgm:t>
        <a:bodyPr/>
        <a:lstStyle/>
        <a:p>
          <a:endParaRPr lang="en-GB"/>
        </a:p>
      </dgm:t>
    </dgm:pt>
    <dgm:pt modelId="{4610E4CF-A78C-42AC-B647-91CD4D5154AD}" type="pres">
      <dgm:prSet presAssocID="{E3015988-A145-4054-BEAE-3570463E87B9}" presName="Name0" presStyleCnt="0">
        <dgm:presLayoutVars>
          <dgm:chMax val="7"/>
          <dgm:chPref val="7"/>
          <dgm:dir/>
        </dgm:presLayoutVars>
      </dgm:prSet>
      <dgm:spPr/>
      <dgm:t>
        <a:bodyPr/>
        <a:lstStyle/>
        <a:p>
          <a:endParaRPr lang="en-GB"/>
        </a:p>
      </dgm:t>
    </dgm:pt>
    <dgm:pt modelId="{10B05BAD-341A-4B06-AE92-BB332E937FD7}" type="pres">
      <dgm:prSet presAssocID="{E3015988-A145-4054-BEAE-3570463E87B9}" presName="Name1" presStyleCnt="0"/>
      <dgm:spPr/>
    </dgm:pt>
    <dgm:pt modelId="{6A406F6C-BA12-441A-B742-04D14D55B2F1}" type="pres">
      <dgm:prSet presAssocID="{E3015988-A145-4054-BEAE-3570463E87B9}" presName="cycle" presStyleCnt="0"/>
      <dgm:spPr/>
    </dgm:pt>
    <dgm:pt modelId="{D8ADE18A-660B-48D1-832A-F3C6D324D71C}" type="pres">
      <dgm:prSet presAssocID="{E3015988-A145-4054-BEAE-3570463E87B9}" presName="srcNode" presStyleLbl="node1" presStyleIdx="0" presStyleCnt="5"/>
      <dgm:spPr/>
    </dgm:pt>
    <dgm:pt modelId="{9E806C68-CC64-433B-8E2E-2E0BF6E79286}" type="pres">
      <dgm:prSet presAssocID="{E3015988-A145-4054-BEAE-3570463E87B9}" presName="conn" presStyleLbl="parChTrans1D2" presStyleIdx="0" presStyleCnt="1"/>
      <dgm:spPr/>
      <dgm:t>
        <a:bodyPr/>
        <a:lstStyle/>
        <a:p>
          <a:endParaRPr lang="en-GB"/>
        </a:p>
      </dgm:t>
    </dgm:pt>
    <dgm:pt modelId="{2FB6E2A7-0CCD-421C-A67E-7ED1CA839E6F}" type="pres">
      <dgm:prSet presAssocID="{E3015988-A145-4054-BEAE-3570463E87B9}" presName="extraNode" presStyleLbl="node1" presStyleIdx="0" presStyleCnt="5"/>
      <dgm:spPr/>
    </dgm:pt>
    <dgm:pt modelId="{04087ED1-B7F5-45FE-B0CD-4FC629D3ABF5}" type="pres">
      <dgm:prSet presAssocID="{E3015988-A145-4054-BEAE-3570463E87B9}" presName="dstNode" presStyleLbl="node1" presStyleIdx="0" presStyleCnt="5"/>
      <dgm:spPr/>
    </dgm:pt>
    <dgm:pt modelId="{1241FB19-16A9-4AD0-8EEE-7821F8B8EF7C}" type="pres">
      <dgm:prSet presAssocID="{47FC1C53-C7A9-487A-AE01-7E0A64035F8F}" presName="text_1" presStyleLbl="node1" presStyleIdx="0" presStyleCnt="5">
        <dgm:presLayoutVars>
          <dgm:bulletEnabled val="1"/>
        </dgm:presLayoutVars>
      </dgm:prSet>
      <dgm:spPr/>
      <dgm:t>
        <a:bodyPr/>
        <a:lstStyle/>
        <a:p>
          <a:endParaRPr lang="en-GB"/>
        </a:p>
      </dgm:t>
    </dgm:pt>
    <dgm:pt modelId="{6C4EF2BB-D9D8-4BF6-989F-791AEC86B525}" type="pres">
      <dgm:prSet presAssocID="{47FC1C53-C7A9-487A-AE01-7E0A64035F8F}" presName="accent_1" presStyleCnt="0"/>
      <dgm:spPr/>
    </dgm:pt>
    <dgm:pt modelId="{E8DE6922-88EA-4D0A-89A0-2ED3AEC2C84C}" type="pres">
      <dgm:prSet presAssocID="{47FC1C53-C7A9-487A-AE01-7E0A64035F8F}" presName="accentRepeatNode" presStyleLbl="solidFgAcc1" presStyleIdx="0" presStyleCnt="5"/>
      <dgm:spPr/>
    </dgm:pt>
    <dgm:pt modelId="{5BC9217D-51B7-4CF5-9C25-B3EE6CC4B3DD}" type="pres">
      <dgm:prSet presAssocID="{5BF254C0-F83F-4578-94BE-B3CE7C867280}" presName="text_2" presStyleLbl="node1" presStyleIdx="1" presStyleCnt="5">
        <dgm:presLayoutVars>
          <dgm:bulletEnabled val="1"/>
        </dgm:presLayoutVars>
      </dgm:prSet>
      <dgm:spPr/>
      <dgm:t>
        <a:bodyPr/>
        <a:lstStyle/>
        <a:p>
          <a:endParaRPr lang="en-GB"/>
        </a:p>
      </dgm:t>
    </dgm:pt>
    <dgm:pt modelId="{5F5D5C2A-F785-4E83-8286-C028983F4249}" type="pres">
      <dgm:prSet presAssocID="{5BF254C0-F83F-4578-94BE-B3CE7C867280}" presName="accent_2" presStyleCnt="0"/>
      <dgm:spPr/>
    </dgm:pt>
    <dgm:pt modelId="{7955969A-6AB1-455D-991F-B2C0DA73E3D0}" type="pres">
      <dgm:prSet presAssocID="{5BF254C0-F83F-4578-94BE-B3CE7C867280}" presName="accentRepeatNode" presStyleLbl="solidFgAcc1" presStyleIdx="1" presStyleCnt="5"/>
      <dgm:spPr/>
    </dgm:pt>
    <dgm:pt modelId="{5BDC19A4-E1E9-445B-9AF5-B6BE386A5598}" type="pres">
      <dgm:prSet presAssocID="{EFB1A837-3E06-4E07-B80F-2071A335FA66}" presName="text_3" presStyleLbl="node1" presStyleIdx="2" presStyleCnt="5">
        <dgm:presLayoutVars>
          <dgm:bulletEnabled val="1"/>
        </dgm:presLayoutVars>
      </dgm:prSet>
      <dgm:spPr/>
      <dgm:t>
        <a:bodyPr/>
        <a:lstStyle/>
        <a:p>
          <a:endParaRPr lang="en-GB"/>
        </a:p>
      </dgm:t>
    </dgm:pt>
    <dgm:pt modelId="{49E9CBC4-5475-449F-A4F5-148129ADC859}" type="pres">
      <dgm:prSet presAssocID="{EFB1A837-3E06-4E07-B80F-2071A335FA66}" presName="accent_3" presStyleCnt="0"/>
      <dgm:spPr/>
    </dgm:pt>
    <dgm:pt modelId="{14E80AA0-E787-4100-A5A1-A7D2FE1C6FD0}" type="pres">
      <dgm:prSet presAssocID="{EFB1A837-3E06-4E07-B80F-2071A335FA66}" presName="accentRepeatNode" presStyleLbl="solidFgAcc1" presStyleIdx="2" presStyleCnt="5"/>
      <dgm:spPr>
        <a:solidFill>
          <a:schemeClr val="bg1"/>
        </a:solidFill>
        <a:ln>
          <a:solidFill>
            <a:srgbClr val="6BA9E5"/>
          </a:solidFill>
        </a:ln>
      </dgm:spPr>
    </dgm:pt>
    <dgm:pt modelId="{4DA449FE-5BCF-4B1F-B1BC-D6B5FC155601}" type="pres">
      <dgm:prSet presAssocID="{2208EF2B-8FD8-49E8-8717-A734A6D15C7C}" presName="text_4" presStyleLbl="node1" presStyleIdx="3" presStyleCnt="5">
        <dgm:presLayoutVars>
          <dgm:bulletEnabled val="1"/>
        </dgm:presLayoutVars>
      </dgm:prSet>
      <dgm:spPr/>
      <dgm:t>
        <a:bodyPr/>
        <a:lstStyle/>
        <a:p>
          <a:endParaRPr lang="en-GB"/>
        </a:p>
      </dgm:t>
    </dgm:pt>
    <dgm:pt modelId="{D4AE7B1E-5E37-4A1E-8EA9-6860383ED1C8}" type="pres">
      <dgm:prSet presAssocID="{2208EF2B-8FD8-49E8-8717-A734A6D15C7C}" presName="accent_4" presStyleCnt="0"/>
      <dgm:spPr/>
    </dgm:pt>
    <dgm:pt modelId="{CF984390-E634-472E-87FC-73B323AFB01A}" type="pres">
      <dgm:prSet presAssocID="{2208EF2B-8FD8-49E8-8717-A734A6D15C7C}" presName="accentRepeatNode" presStyleLbl="solidFgAcc1" presStyleIdx="3" presStyleCnt="5"/>
      <dgm:spPr>
        <a:solidFill>
          <a:schemeClr val="bg1">
            <a:lumMod val="75000"/>
          </a:schemeClr>
        </a:solidFill>
      </dgm:spPr>
    </dgm:pt>
    <dgm:pt modelId="{D938A3D4-68E8-46BD-A4FA-8B9046502F11}" type="pres">
      <dgm:prSet presAssocID="{A017539E-0849-43A3-9522-456BAF5A1A13}" presName="text_5" presStyleLbl="node1" presStyleIdx="4" presStyleCnt="5">
        <dgm:presLayoutVars>
          <dgm:bulletEnabled val="1"/>
        </dgm:presLayoutVars>
      </dgm:prSet>
      <dgm:spPr/>
      <dgm:t>
        <a:bodyPr/>
        <a:lstStyle/>
        <a:p>
          <a:endParaRPr lang="en-GB"/>
        </a:p>
      </dgm:t>
    </dgm:pt>
    <dgm:pt modelId="{56BCA123-B93C-4B2D-86BF-D55F5F37FEFF}" type="pres">
      <dgm:prSet presAssocID="{A017539E-0849-43A3-9522-456BAF5A1A13}" presName="accent_5" presStyleCnt="0"/>
      <dgm:spPr/>
    </dgm:pt>
    <dgm:pt modelId="{FA8F0254-321C-4386-A827-116D49A7B96F}" type="pres">
      <dgm:prSet presAssocID="{A017539E-0849-43A3-9522-456BAF5A1A13}" presName="accentRepeatNode" presStyleLbl="solidFgAcc1" presStyleIdx="4" presStyleCnt="5"/>
      <dgm:spPr/>
    </dgm:pt>
  </dgm:ptLst>
  <dgm:cxnLst>
    <dgm:cxn modelId="{7513FE82-E5A3-40D4-A392-358B7F0098EA}" type="presOf" srcId="{EFB1A837-3E06-4E07-B80F-2071A335FA66}" destId="{5BDC19A4-E1E9-445B-9AF5-B6BE386A5598}" srcOrd="0" destOrd="0" presId="urn:microsoft.com/office/officeart/2008/layout/VerticalCurvedList"/>
    <dgm:cxn modelId="{0E7E56DE-81C9-4BB8-A6AD-2EEF0DFD0722}" srcId="{E3015988-A145-4054-BEAE-3570463E87B9}" destId="{47FC1C53-C7A9-487A-AE01-7E0A64035F8F}" srcOrd="0" destOrd="0" parTransId="{94BB6224-AE72-4239-BFD0-3C48CDE98619}" sibTransId="{AE68CF0E-1306-4C97-B3B5-55C3A57D22AA}"/>
    <dgm:cxn modelId="{3F9A23E1-225F-441F-8532-D0B4AB900329}" type="presOf" srcId="{AE68CF0E-1306-4C97-B3B5-55C3A57D22AA}" destId="{9E806C68-CC64-433B-8E2E-2E0BF6E79286}" srcOrd="0" destOrd="0" presId="urn:microsoft.com/office/officeart/2008/layout/VerticalCurvedList"/>
    <dgm:cxn modelId="{5421BD4C-3297-46EB-9AC8-B4C474AE9F31}" type="presOf" srcId="{A017539E-0849-43A3-9522-456BAF5A1A13}" destId="{D938A3D4-68E8-46BD-A4FA-8B9046502F11}" srcOrd="0" destOrd="0" presId="urn:microsoft.com/office/officeart/2008/layout/VerticalCurvedList"/>
    <dgm:cxn modelId="{B7AEE475-4464-437C-97C3-A30806B49348}" srcId="{E3015988-A145-4054-BEAE-3570463E87B9}" destId="{5BF254C0-F83F-4578-94BE-B3CE7C867280}" srcOrd="1" destOrd="0" parTransId="{C0082ACC-74BA-41D9-BDB7-54D7F0FCB7F7}" sibTransId="{BEAE0F69-08D5-4704-8306-443718CF86DB}"/>
    <dgm:cxn modelId="{A0E9B383-A1D9-4053-B682-1FF11296D897}" type="presOf" srcId="{5BF254C0-F83F-4578-94BE-B3CE7C867280}" destId="{5BC9217D-51B7-4CF5-9C25-B3EE6CC4B3DD}" srcOrd="0" destOrd="0" presId="urn:microsoft.com/office/officeart/2008/layout/VerticalCurvedList"/>
    <dgm:cxn modelId="{85D1E40D-CCF5-4FAA-A3BD-5A06D938B4DA}" srcId="{E3015988-A145-4054-BEAE-3570463E87B9}" destId="{A017539E-0849-43A3-9522-456BAF5A1A13}" srcOrd="4" destOrd="0" parTransId="{6E1B39E0-6535-4B52-A3B9-7DA17FA86470}" sibTransId="{A8829299-D9A7-4757-8DFE-351082A20CA4}"/>
    <dgm:cxn modelId="{7953C94E-3490-4CDD-8912-ADC28D051B3E}" type="presOf" srcId="{2208EF2B-8FD8-49E8-8717-A734A6D15C7C}" destId="{4DA449FE-5BCF-4B1F-B1BC-D6B5FC155601}" srcOrd="0" destOrd="0" presId="urn:microsoft.com/office/officeart/2008/layout/VerticalCurvedList"/>
    <dgm:cxn modelId="{0E4F4B5A-138C-496D-AA2D-BFEFD507C307}" srcId="{E3015988-A145-4054-BEAE-3570463E87B9}" destId="{2208EF2B-8FD8-49E8-8717-A734A6D15C7C}" srcOrd="3" destOrd="0" parTransId="{1CE5CDCD-BE4A-4CC2-9167-20240BBC5572}" sibTransId="{B8AED1E8-896B-43A9-9FBA-730E43E2A5AB}"/>
    <dgm:cxn modelId="{5A4A37C3-B8CC-4C36-AF16-46F2BAF9E97C}" type="presOf" srcId="{E3015988-A145-4054-BEAE-3570463E87B9}" destId="{4610E4CF-A78C-42AC-B647-91CD4D5154AD}" srcOrd="0" destOrd="0" presId="urn:microsoft.com/office/officeart/2008/layout/VerticalCurvedList"/>
    <dgm:cxn modelId="{D8759AE6-B745-4B67-A26D-E12CD4C39A5B}" type="presOf" srcId="{47FC1C53-C7A9-487A-AE01-7E0A64035F8F}" destId="{1241FB19-16A9-4AD0-8EEE-7821F8B8EF7C}" srcOrd="0" destOrd="0" presId="urn:microsoft.com/office/officeart/2008/layout/VerticalCurvedList"/>
    <dgm:cxn modelId="{F6915097-DD85-44E9-B9FB-FF1D0948F949}" srcId="{E3015988-A145-4054-BEAE-3570463E87B9}" destId="{EFB1A837-3E06-4E07-B80F-2071A335FA66}" srcOrd="2" destOrd="0" parTransId="{59880A67-18F2-4B5A-9DAD-990E39AAA7F6}" sibTransId="{01BF5203-20BE-4CB6-9855-45602181BAB2}"/>
    <dgm:cxn modelId="{E61E2836-A7EA-46C5-8F65-F50DAD902CAB}" type="presParOf" srcId="{4610E4CF-A78C-42AC-B647-91CD4D5154AD}" destId="{10B05BAD-341A-4B06-AE92-BB332E937FD7}" srcOrd="0" destOrd="0" presId="urn:microsoft.com/office/officeart/2008/layout/VerticalCurvedList"/>
    <dgm:cxn modelId="{824D4725-E2C8-4EFD-80CA-DCDA7ECC08C7}" type="presParOf" srcId="{10B05BAD-341A-4B06-AE92-BB332E937FD7}" destId="{6A406F6C-BA12-441A-B742-04D14D55B2F1}" srcOrd="0" destOrd="0" presId="urn:microsoft.com/office/officeart/2008/layout/VerticalCurvedList"/>
    <dgm:cxn modelId="{E7A879C7-A0DC-42EC-98B6-728E15210917}" type="presParOf" srcId="{6A406F6C-BA12-441A-B742-04D14D55B2F1}" destId="{D8ADE18A-660B-48D1-832A-F3C6D324D71C}" srcOrd="0" destOrd="0" presId="urn:microsoft.com/office/officeart/2008/layout/VerticalCurvedList"/>
    <dgm:cxn modelId="{65A05FEC-9036-46EF-89D1-19108356D41A}" type="presParOf" srcId="{6A406F6C-BA12-441A-B742-04D14D55B2F1}" destId="{9E806C68-CC64-433B-8E2E-2E0BF6E79286}" srcOrd="1" destOrd="0" presId="urn:microsoft.com/office/officeart/2008/layout/VerticalCurvedList"/>
    <dgm:cxn modelId="{0338A37C-B8DB-4FB5-8D51-65DDFD769219}" type="presParOf" srcId="{6A406F6C-BA12-441A-B742-04D14D55B2F1}" destId="{2FB6E2A7-0CCD-421C-A67E-7ED1CA839E6F}" srcOrd="2" destOrd="0" presId="urn:microsoft.com/office/officeart/2008/layout/VerticalCurvedList"/>
    <dgm:cxn modelId="{E67EDC5B-0E95-4107-B5C7-C5BAEA2891F6}" type="presParOf" srcId="{6A406F6C-BA12-441A-B742-04D14D55B2F1}" destId="{04087ED1-B7F5-45FE-B0CD-4FC629D3ABF5}" srcOrd="3" destOrd="0" presId="urn:microsoft.com/office/officeart/2008/layout/VerticalCurvedList"/>
    <dgm:cxn modelId="{456C6CC2-A323-4F3A-9C8F-99B4B91D640C}" type="presParOf" srcId="{10B05BAD-341A-4B06-AE92-BB332E937FD7}" destId="{1241FB19-16A9-4AD0-8EEE-7821F8B8EF7C}" srcOrd="1" destOrd="0" presId="urn:microsoft.com/office/officeart/2008/layout/VerticalCurvedList"/>
    <dgm:cxn modelId="{063B940E-A0F4-493E-94B1-3869D18C08EE}" type="presParOf" srcId="{10B05BAD-341A-4B06-AE92-BB332E937FD7}" destId="{6C4EF2BB-D9D8-4BF6-989F-791AEC86B525}" srcOrd="2" destOrd="0" presId="urn:microsoft.com/office/officeart/2008/layout/VerticalCurvedList"/>
    <dgm:cxn modelId="{0C9D4257-39C2-4DBA-ABA4-70D572EE4B1E}" type="presParOf" srcId="{6C4EF2BB-D9D8-4BF6-989F-791AEC86B525}" destId="{E8DE6922-88EA-4D0A-89A0-2ED3AEC2C84C}" srcOrd="0" destOrd="0" presId="urn:microsoft.com/office/officeart/2008/layout/VerticalCurvedList"/>
    <dgm:cxn modelId="{BDACC06E-FAE4-4012-A24C-BF0E5D8B06FE}" type="presParOf" srcId="{10B05BAD-341A-4B06-AE92-BB332E937FD7}" destId="{5BC9217D-51B7-4CF5-9C25-B3EE6CC4B3DD}" srcOrd="3" destOrd="0" presId="urn:microsoft.com/office/officeart/2008/layout/VerticalCurvedList"/>
    <dgm:cxn modelId="{304A37B5-DF5B-4491-AB69-A430E9C849E9}" type="presParOf" srcId="{10B05BAD-341A-4B06-AE92-BB332E937FD7}" destId="{5F5D5C2A-F785-4E83-8286-C028983F4249}" srcOrd="4" destOrd="0" presId="urn:microsoft.com/office/officeart/2008/layout/VerticalCurvedList"/>
    <dgm:cxn modelId="{6ED08D73-2BC0-44F4-BD0B-E6FB183A291F}" type="presParOf" srcId="{5F5D5C2A-F785-4E83-8286-C028983F4249}" destId="{7955969A-6AB1-455D-991F-B2C0DA73E3D0}" srcOrd="0" destOrd="0" presId="urn:microsoft.com/office/officeart/2008/layout/VerticalCurvedList"/>
    <dgm:cxn modelId="{DAC07048-5DFB-429F-ADC1-84F6976D8049}" type="presParOf" srcId="{10B05BAD-341A-4B06-AE92-BB332E937FD7}" destId="{5BDC19A4-E1E9-445B-9AF5-B6BE386A5598}" srcOrd="5" destOrd="0" presId="urn:microsoft.com/office/officeart/2008/layout/VerticalCurvedList"/>
    <dgm:cxn modelId="{1496595E-032E-413B-AEA3-6B19FE16BFFC}" type="presParOf" srcId="{10B05BAD-341A-4B06-AE92-BB332E937FD7}" destId="{49E9CBC4-5475-449F-A4F5-148129ADC859}" srcOrd="6" destOrd="0" presId="urn:microsoft.com/office/officeart/2008/layout/VerticalCurvedList"/>
    <dgm:cxn modelId="{3F4E32B2-8CB4-450D-ACED-EB3E0181C691}" type="presParOf" srcId="{49E9CBC4-5475-449F-A4F5-148129ADC859}" destId="{14E80AA0-E787-4100-A5A1-A7D2FE1C6FD0}" srcOrd="0" destOrd="0" presId="urn:microsoft.com/office/officeart/2008/layout/VerticalCurvedList"/>
    <dgm:cxn modelId="{21166A4B-1AA5-438E-836A-F9CC8404F126}" type="presParOf" srcId="{10B05BAD-341A-4B06-AE92-BB332E937FD7}" destId="{4DA449FE-5BCF-4B1F-B1BC-D6B5FC155601}" srcOrd="7" destOrd="0" presId="urn:microsoft.com/office/officeart/2008/layout/VerticalCurvedList"/>
    <dgm:cxn modelId="{D4D7FB2F-739C-410A-AE35-E37E7E4CE41B}" type="presParOf" srcId="{10B05BAD-341A-4B06-AE92-BB332E937FD7}" destId="{D4AE7B1E-5E37-4A1E-8EA9-6860383ED1C8}" srcOrd="8" destOrd="0" presId="urn:microsoft.com/office/officeart/2008/layout/VerticalCurvedList"/>
    <dgm:cxn modelId="{54401EF7-7215-4D67-9637-16059FE52951}" type="presParOf" srcId="{D4AE7B1E-5E37-4A1E-8EA9-6860383ED1C8}" destId="{CF984390-E634-472E-87FC-73B323AFB01A}" srcOrd="0" destOrd="0" presId="urn:microsoft.com/office/officeart/2008/layout/VerticalCurvedList"/>
    <dgm:cxn modelId="{569E47A5-9831-4920-9ADB-01F3039D026D}" type="presParOf" srcId="{10B05BAD-341A-4B06-AE92-BB332E937FD7}" destId="{D938A3D4-68E8-46BD-A4FA-8B9046502F11}" srcOrd="9" destOrd="0" presId="urn:microsoft.com/office/officeart/2008/layout/VerticalCurvedList"/>
    <dgm:cxn modelId="{7732AD59-844D-4564-BB39-AC872E44DE01}" type="presParOf" srcId="{10B05BAD-341A-4B06-AE92-BB332E937FD7}" destId="{56BCA123-B93C-4B2D-86BF-D55F5F37FEFF}" srcOrd="10" destOrd="0" presId="urn:microsoft.com/office/officeart/2008/layout/VerticalCurvedList"/>
    <dgm:cxn modelId="{414DFA4A-8C55-450B-BA8A-36696607D519}" type="presParOf" srcId="{56BCA123-B93C-4B2D-86BF-D55F5F37FEFF}" destId="{FA8F0254-321C-4386-A827-116D49A7B96F}"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806C68-CC64-433B-8E2E-2E0BF6E79286}">
      <dsp:nvSpPr>
        <dsp:cNvPr id="0" name=""/>
        <dsp:cNvSpPr/>
      </dsp:nvSpPr>
      <dsp:spPr>
        <a:xfrm>
          <a:off x="-4105524" y="-630095"/>
          <a:ext cx="4892143" cy="4892143"/>
        </a:xfrm>
        <a:prstGeom prst="blockArc">
          <a:avLst>
            <a:gd name="adj1" fmla="val 18900000"/>
            <a:gd name="adj2" fmla="val 2700000"/>
            <a:gd name="adj3" fmla="val 442"/>
          </a:avLst>
        </a:pr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1FB19-16A9-4AD0-8EEE-7821F8B8EF7C}">
      <dsp:nvSpPr>
        <dsp:cNvPr id="0" name=""/>
        <dsp:cNvSpPr/>
      </dsp:nvSpPr>
      <dsp:spPr>
        <a:xfrm>
          <a:off x="344614" y="226924"/>
          <a:ext cx="6447782" cy="454139"/>
        </a:xfrm>
        <a:prstGeom prst="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What </a:t>
          </a:r>
          <a:r>
            <a:rPr lang="en-GB" sz="2800" kern="1200" dirty="0" err="1" smtClean="0"/>
            <a:t>StatDCAT</a:t>
          </a:r>
          <a:r>
            <a:rPr lang="en-GB" sz="2800" kern="1200" dirty="0" smtClean="0"/>
            <a:t>-AP is</a:t>
          </a:r>
          <a:endParaRPr lang="en-GB" sz="2800" kern="1200" dirty="0"/>
        </a:p>
      </dsp:txBody>
      <dsp:txXfrm>
        <a:off x="344614" y="226924"/>
        <a:ext cx="6447782" cy="454139"/>
      </dsp:txXfrm>
    </dsp:sp>
    <dsp:sp modelId="{E8DE6922-88EA-4D0A-89A0-2ED3AEC2C84C}">
      <dsp:nvSpPr>
        <dsp:cNvPr id="0" name=""/>
        <dsp:cNvSpPr/>
      </dsp:nvSpPr>
      <dsp:spPr>
        <a:xfrm>
          <a:off x="60777" y="170156"/>
          <a:ext cx="567674" cy="567674"/>
        </a:xfrm>
        <a:prstGeom prst="ellipse">
          <a:avLst/>
        </a:prstGeom>
        <a:solidFill>
          <a:schemeClr val="bg1">
            <a:lumMod val="7500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C9217D-51B7-4CF5-9C25-B3EE6CC4B3DD}">
      <dsp:nvSpPr>
        <dsp:cNvPr id="0" name=""/>
        <dsp:cNvSpPr/>
      </dsp:nvSpPr>
      <dsp:spPr>
        <a:xfrm>
          <a:off x="670037" y="907915"/>
          <a:ext cx="6122359" cy="454139"/>
        </a:xfrm>
        <a:prstGeom prst="rect">
          <a:avLst/>
        </a:prstGeom>
        <a:solidFill>
          <a:schemeClr val="accent3">
            <a:shade val="80000"/>
            <a:hueOff val="129627"/>
            <a:satOff val="-1518"/>
            <a:lumOff val="74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Current status</a:t>
          </a:r>
          <a:r>
            <a:rPr lang="en-GB" sz="2800" i="0" kern="1200" dirty="0" smtClean="0"/>
            <a:t> </a:t>
          </a:r>
          <a:endParaRPr lang="en-GB" sz="2800" kern="1200" dirty="0"/>
        </a:p>
      </dsp:txBody>
      <dsp:txXfrm>
        <a:off x="670037" y="907915"/>
        <a:ext cx="6122359" cy="454139"/>
      </dsp:txXfrm>
    </dsp:sp>
    <dsp:sp modelId="{7955969A-6AB1-455D-991F-B2C0DA73E3D0}">
      <dsp:nvSpPr>
        <dsp:cNvPr id="0" name=""/>
        <dsp:cNvSpPr/>
      </dsp:nvSpPr>
      <dsp:spPr>
        <a:xfrm>
          <a:off x="386200" y="851147"/>
          <a:ext cx="567674" cy="567674"/>
        </a:xfrm>
        <a:prstGeom prst="ellipse">
          <a:avLst/>
        </a:prstGeom>
        <a:solidFill>
          <a:schemeClr val="lt1">
            <a:hueOff val="0"/>
            <a:satOff val="0"/>
            <a:lumOff val="0"/>
            <a:alphaOff val="0"/>
          </a:schemeClr>
        </a:solidFill>
        <a:ln w="25400" cap="flat" cmpd="sng" algn="ctr">
          <a:solidFill>
            <a:schemeClr val="accent3">
              <a:shade val="80000"/>
              <a:hueOff val="129627"/>
              <a:satOff val="-1518"/>
              <a:lumOff val="7420"/>
              <a:alphaOff val="0"/>
            </a:schemeClr>
          </a:solidFill>
          <a:prstDash val="solid"/>
        </a:ln>
        <a:effectLst/>
      </dsp:spPr>
      <dsp:style>
        <a:lnRef idx="2">
          <a:scrgbClr r="0" g="0" b="0"/>
        </a:lnRef>
        <a:fillRef idx="1">
          <a:scrgbClr r="0" g="0" b="0"/>
        </a:fillRef>
        <a:effectRef idx="0">
          <a:scrgbClr r="0" g="0" b="0"/>
        </a:effectRef>
        <a:fontRef idx="minor"/>
      </dsp:style>
    </dsp:sp>
    <dsp:sp modelId="{5BDC19A4-E1E9-445B-9AF5-B6BE386A5598}">
      <dsp:nvSpPr>
        <dsp:cNvPr id="0" name=""/>
        <dsp:cNvSpPr/>
      </dsp:nvSpPr>
      <dsp:spPr>
        <a:xfrm>
          <a:off x="769915" y="1588906"/>
          <a:ext cx="6022481" cy="454139"/>
        </a:xfrm>
        <a:prstGeom prst="rect">
          <a:avLst/>
        </a:prstGeom>
        <a:solidFill>
          <a:schemeClr val="accent3">
            <a:shade val="80000"/>
            <a:hueOff val="259255"/>
            <a:satOff val="-3036"/>
            <a:lumOff val="14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Using </a:t>
          </a:r>
          <a:r>
            <a:rPr lang="en-GB" sz="2800" kern="1200" dirty="0" err="1" smtClean="0"/>
            <a:t>StatDCAT</a:t>
          </a:r>
          <a:r>
            <a:rPr lang="en-GB" sz="2800" kern="1200" dirty="0" smtClean="0"/>
            <a:t>-AP</a:t>
          </a:r>
          <a:endParaRPr lang="en-GB" sz="2800" kern="1200" dirty="0"/>
        </a:p>
      </dsp:txBody>
      <dsp:txXfrm>
        <a:off x="769915" y="1588906"/>
        <a:ext cx="6022481" cy="454139"/>
      </dsp:txXfrm>
    </dsp:sp>
    <dsp:sp modelId="{14E80AA0-E787-4100-A5A1-A7D2FE1C6FD0}">
      <dsp:nvSpPr>
        <dsp:cNvPr id="0" name=""/>
        <dsp:cNvSpPr/>
      </dsp:nvSpPr>
      <dsp:spPr>
        <a:xfrm>
          <a:off x="486078" y="1532138"/>
          <a:ext cx="567674" cy="567674"/>
        </a:xfrm>
        <a:prstGeom prst="ellipse">
          <a:avLst/>
        </a:prstGeom>
        <a:solidFill>
          <a:schemeClr val="bg1"/>
        </a:solidFill>
        <a:ln w="25400" cap="flat" cmpd="sng" algn="ctr">
          <a:solidFill>
            <a:srgbClr val="6BA9E5"/>
          </a:solidFill>
          <a:prstDash val="solid"/>
        </a:ln>
        <a:effectLst/>
      </dsp:spPr>
      <dsp:style>
        <a:lnRef idx="2">
          <a:scrgbClr r="0" g="0" b="0"/>
        </a:lnRef>
        <a:fillRef idx="1">
          <a:scrgbClr r="0" g="0" b="0"/>
        </a:fillRef>
        <a:effectRef idx="0">
          <a:scrgbClr r="0" g="0" b="0"/>
        </a:effectRef>
        <a:fontRef idx="minor"/>
      </dsp:style>
    </dsp:sp>
    <dsp:sp modelId="{4DA449FE-5BCF-4B1F-B1BC-D6B5FC155601}">
      <dsp:nvSpPr>
        <dsp:cNvPr id="0" name=""/>
        <dsp:cNvSpPr/>
      </dsp:nvSpPr>
      <dsp:spPr>
        <a:xfrm>
          <a:off x="670037" y="2269897"/>
          <a:ext cx="6122359" cy="454139"/>
        </a:xfrm>
        <a:prstGeom prst="rect">
          <a:avLst/>
        </a:prstGeom>
        <a:solidFill>
          <a:schemeClr val="accent3">
            <a:shade val="80000"/>
            <a:hueOff val="388882"/>
            <a:satOff val="-4553"/>
            <a:lumOff val="222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i="0" kern="1200" dirty="0" err="1" smtClean="0"/>
            <a:t>StatDCAT</a:t>
          </a:r>
          <a:r>
            <a:rPr lang="en-GB" sz="2800" i="0" kern="1200" dirty="0" smtClean="0"/>
            <a:t>-AP and SDMX</a:t>
          </a:r>
        </a:p>
      </dsp:txBody>
      <dsp:txXfrm>
        <a:off x="670037" y="2269897"/>
        <a:ext cx="6122359" cy="454139"/>
      </dsp:txXfrm>
    </dsp:sp>
    <dsp:sp modelId="{CF984390-E634-472E-87FC-73B323AFB01A}">
      <dsp:nvSpPr>
        <dsp:cNvPr id="0" name=""/>
        <dsp:cNvSpPr/>
      </dsp:nvSpPr>
      <dsp:spPr>
        <a:xfrm>
          <a:off x="386200" y="2213129"/>
          <a:ext cx="567674" cy="567674"/>
        </a:xfrm>
        <a:prstGeom prst="ellipse">
          <a:avLst/>
        </a:prstGeom>
        <a:solidFill>
          <a:schemeClr val="bg1"/>
        </a:solidFill>
        <a:ln w="25400" cap="flat" cmpd="sng" algn="ctr">
          <a:solidFill>
            <a:schemeClr val="accent3">
              <a:shade val="80000"/>
              <a:hueOff val="388882"/>
              <a:satOff val="-4553"/>
              <a:lumOff val="22259"/>
              <a:alphaOff val="0"/>
            </a:schemeClr>
          </a:solidFill>
          <a:prstDash val="solid"/>
        </a:ln>
        <a:effectLst/>
      </dsp:spPr>
      <dsp:style>
        <a:lnRef idx="2">
          <a:scrgbClr r="0" g="0" b="0"/>
        </a:lnRef>
        <a:fillRef idx="1">
          <a:scrgbClr r="0" g="0" b="0"/>
        </a:fillRef>
        <a:effectRef idx="0">
          <a:scrgbClr r="0" g="0" b="0"/>
        </a:effectRef>
        <a:fontRef idx="minor"/>
      </dsp:style>
    </dsp:sp>
    <dsp:sp modelId="{D938A3D4-68E8-46BD-A4FA-8B9046502F11}">
      <dsp:nvSpPr>
        <dsp:cNvPr id="0" name=""/>
        <dsp:cNvSpPr/>
      </dsp:nvSpPr>
      <dsp:spPr>
        <a:xfrm>
          <a:off x="344614" y="2950888"/>
          <a:ext cx="6447782" cy="454139"/>
        </a:xfrm>
        <a:prstGeom prst="rect">
          <a:avLst/>
        </a:prstGeom>
        <a:solidFill>
          <a:schemeClr val="accent3">
            <a:shade val="80000"/>
            <a:hueOff val="518510"/>
            <a:satOff val="-6071"/>
            <a:lumOff val="296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58420" rIns="58420" bIns="58420" numCol="1" spcCol="1270" anchor="ctr" anchorCtr="0">
          <a:noAutofit/>
        </a:bodyPr>
        <a:lstStyle/>
        <a:p>
          <a:pPr lvl="0" algn="l" defTabSz="1022350">
            <a:lnSpc>
              <a:spcPct val="90000"/>
            </a:lnSpc>
            <a:spcBef>
              <a:spcPct val="0"/>
            </a:spcBef>
            <a:spcAft>
              <a:spcPct val="35000"/>
            </a:spcAft>
          </a:pPr>
          <a:r>
            <a:rPr lang="en-GB" sz="2300" kern="1200" dirty="0" smtClean="0"/>
            <a:t>Future steps</a:t>
          </a:r>
          <a:endParaRPr lang="en-GB" sz="2300" kern="1200" dirty="0"/>
        </a:p>
      </dsp:txBody>
      <dsp:txXfrm>
        <a:off x="344614" y="2950888"/>
        <a:ext cx="6447782" cy="454139"/>
      </dsp:txXfrm>
    </dsp:sp>
    <dsp:sp modelId="{FA8F0254-321C-4386-A827-116D49A7B96F}">
      <dsp:nvSpPr>
        <dsp:cNvPr id="0" name=""/>
        <dsp:cNvSpPr/>
      </dsp:nvSpPr>
      <dsp:spPr>
        <a:xfrm>
          <a:off x="60777" y="2894120"/>
          <a:ext cx="567674" cy="567674"/>
        </a:xfrm>
        <a:prstGeom prst="ellipse">
          <a:avLst/>
        </a:prstGeom>
        <a:solidFill>
          <a:schemeClr val="lt1">
            <a:hueOff val="0"/>
            <a:satOff val="0"/>
            <a:lumOff val="0"/>
            <a:alphaOff val="0"/>
          </a:schemeClr>
        </a:solidFill>
        <a:ln w="25400" cap="flat" cmpd="sng" algn="ctr">
          <a:solidFill>
            <a:schemeClr val="accent3">
              <a:shade val="80000"/>
              <a:hueOff val="518510"/>
              <a:satOff val="-6071"/>
              <a:lumOff val="2967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806C68-CC64-433B-8E2E-2E0BF6E79286}">
      <dsp:nvSpPr>
        <dsp:cNvPr id="0" name=""/>
        <dsp:cNvSpPr/>
      </dsp:nvSpPr>
      <dsp:spPr>
        <a:xfrm>
          <a:off x="-4105524" y="-630095"/>
          <a:ext cx="4892143" cy="4892143"/>
        </a:xfrm>
        <a:prstGeom prst="blockArc">
          <a:avLst>
            <a:gd name="adj1" fmla="val 18900000"/>
            <a:gd name="adj2" fmla="val 2700000"/>
            <a:gd name="adj3" fmla="val 442"/>
          </a:avLst>
        </a:pr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1FB19-16A9-4AD0-8EEE-7821F8B8EF7C}">
      <dsp:nvSpPr>
        <dsp:cNvPr id="0" name=""/>
        <dsp:cNvSpPr/>
      </dsp:nvSpPr>
      <dsp:spPr>
        <a:xfrm>
          <a:off x="344614" y="226924"/>
          <a:ext cx="6447782" cy="454139"/>
        </a:xfrm>
        <a:prstGeom prst="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What </a:t>
          </a:r>
          <a:r>
            <a:rPr lang="en-GB" sz="2800" kern="1200" dirty="0" err="1" smtClean="0"/>
            <a:t>StatDCAT</a:t>
          </a:r>
          <a:r>
            <a:rPr lang="en-GB" sz="2800" kern="1200" dirty="0" smtClean="0"/>
            <a:t>-AP is</a:t>
          </a:r>
          <a:endParaRPr lang="en-GB" sz="2800" kern="1200" dirty="0"/>
        </a:p>
      </dsp:txBody>
      <dsp:txXfrm>
        <a:off x="344614" y="226924"/>
        <a:ext cx="6447782" cy="454139"/>
      </dsp:txXfrm>
    </dsp:sp>
    <dsp:sp modelId="{E8DE6922-88EA-4D0A-89A0-2ED3AEC2C84C}">
      <dsp:nvSpPr>
        <dsp:cNvPr id="0" name=""/>
        <dsp:cNvSpPr/>
      </dsp:nvSpPr>
      <dsp:spPr>
        <a:xfrm>
          <a:off x="60777" y="170156"/>
          <a:ext cx="567674" cy="567674"/>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C9217D-51B7-4CF5-9C25-B3EE6CC4B3DD}">
      <dsp:nvSpPr>
        <dsp:cNvPr id="0" name=""/>
        <dsp:cNvSpPr/>
      </dsp:nvSpPr>
      <dsp:spPr>
        <a:xfrm>
          <a:off x="670037" y="907915"/>
          <a:ext cx="6122359" cy="454139"/>
        </a:xfrm>
        <a:prstGeom prst="rect">
          <a:avLst/>
        </a:prstGeom>
        <a:solidFill>
          <a:schemeClr val="accent3">
            <a:shade val="80000"/>
            <a:hueOff val="129627"/>
            <a:satOff val="-1518"/>
            <a:lumOff val="74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Current status</a:t>
          </a:r>
          <a:r>
            <a:rPr lang="en-GB" sz="2800" i="0" kern="1200" dirty="0" smtClean="0"/>
            <a:t> </a:t>
          </a:r>
          <a:endParaRPr lang="en-GB" sz="2800" kern="1200" dirty="0"/>
        </a:p>
      </dsp:txBody>
      <dsp:txXfrm>
        <a:off x="670037" y="907915"/>
        <a:ext cx="6122359" cy="454139"/>
      </dsp:txXfrm>
    </dsp:sp>
    <dsp:sp modelId="{7955969A-6AB1-455D-991F-B2C0DA73E3D0}">
      <dsp:nvSpPr>
        <dsp:cNvPr id="0" name=""/>
        <dsp:cNvSpPr/>
      </dsp:nvSpPr>
      <dsp:spPr>
        <a:xfrm>
          <a:off x="386200" y="851147"/>
          <a:ext cx="567674" cy="567674"/>
        </a:xfrm>
        <a:prstGeom prst="ellipse">
          <a:avLst/>
        </a:prstGeom>
        <a:solidFill>
          <a:schemeClr val="bg1">
            <a:lumMod val="75000"/>
          </a:schemeClr>
        </a:solidFill>
        <a:ln w="25400" cap="flat" cmpd="sng" algn="ctr">
          <a:solidFill>
            <a:schemeClr val="accent3">
              <a:shade val="80000"/>
              <a:hueOff val="129627"/>
              <a:satOff val="-1518"/>
              <a:lumOff val="7420"/>
              <a:alphaOff val="0"/>
            </a:schemeClr>
          </a:solidFill>
          <a:prstDash val="solid"/>
        </a:ln>
        <a:effectLst/>
      </dsp:spPr>
      <dsp:style>
        <a:lnRef idx="2">
          <a:scrgbClr r="0" g="0" b="0"/>
        </a:lnRef>
        <a:fillRef idx="1">
          <a:scrgbClr r="0" g="0" b="0"/>
        </a:fillRef>
        <a:effectRef idx="0">
          <a:scrgbClr r="0" g="0" b="0"/>
        </a:effectRef>
        <a:fontRef idx="minor"/>
      </dsp:style>
    </dsp:sp>
    <dsp:sp modelId="{5BDC19A4-E1E9-445B-9AF5-B6BE386A5598}">
      <dsp:nvSpPr>
        <dsp:cNvPr id="0" name=""/>
        <dsp:cNvSpPr/>
      </dsp:nvSpPr>
      <dsp:spPr>
        <a:xfrm>
          <a:off x="769915" y="1588906"/>
          <a:ext cx="6022481" cy="454139"/>
        </a:xfrm>
        <a:prstGeom prst="rect">
          <a:avLst/>
        </a:prstGeom>
        <a:solidFill>
          <a:schemeClr val="accent3">
            <a:shade val="80000"/>
            <a:hueOff val="259255"/>
            <a:satOff val="-3036"/>
            <a:lumOff val="14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Using </a:t>
          </a:r>
          <a:r>
            <a:rPr lang="en-GB" sz="2800" kern="1200" dirty="0" err="1" smtClean="0"/>
            <a:t>StatDCAT</a:t>
          </a:r>
          <a:r>
            <a:rPr lang="en-GB" sz="2800" kern="1200" dirty="0" smtClean="0"/>
            <a:t>-AP</a:t>
          </a:r>
          <a:endParaRPr lang="en-GB" sz="2800" kern="1200" dirty="0"/>
        </a:p>
      </dsp:txBody>
      <dsp:txXfrm>
        <a:off x="769915" y="1588906"/>
        <a:ext cx="6022481" cy="454139"/>
      </dsp:txXfrm>
    </dsp:sp>
    <dsp:sp modelId="{14E80AA0-E787-4100-A5A1-A7D2FE1C6FD0}">
      <dsp:nvSpPr>
        <dsp:cNvPr id="0" name=""/>
        <dsp:cNvSpPr/>
      </dsp:nvSpPr>
      <dsp:spPr>
        <a:xfrm>
          <a:off x="486078" y="1532138"/>
          <a:ext cx="567674" cy="567674"/>
        </a:xfrm>
        <a:prstGeom prst="ellipse">
          <a:avLst/>
        </a:prstGeom>
        <a:solidFill>
          <a:schemeClr val="bg1"/>
        </a:solidFill>
        <a:ln w="25400" cap="flat" cmpd="sng" algn="ctr">
          <a:solidFill>
            <a:srgbClr val="6BA9E5"/>
          </a:solidFill>
          <a:prstDash val="solid"/>
        </a:ln>
        <a:effectLst/>
      </dsp:spPr>
      <dsp:style>
        <a:lnRef idx="2">
          <a:scrgbClr r="0" g="0" b="0"/>
        </a:lnRef>
        <a:fillRef idx="1">
          <a:scrgbClr r="0" g="0" b="0"/>
        </a:fillRef>
        <a:effectRef idx="0">
          <a:scrgbClr r="0" g="0" b="0"/>
        </a:effectRef>
        <a:fontRef idx="minor"/>
      </dsp:style>
    </dsp:sp>
    <dsp:sp modelId="{4DA449FE-5BCF-4B1F-B1BC-D6B5FC155601}">
      <dsp:nvSpPr>
        <dsp:cNvPr id="0" name=""/>
        <dsp:cNvSpPr/>
      </dsp:nvSpPr>
      <dsp:spPr>
        <a:xfrm>
          <a:off x="670037" y="2269897"/>
          <a:ext cx="6122359" cy="454139"/>
        </a:xfrm>
        <a:prstGeom prst="rect">
          <a:avLst/>
        </a:prstGeom>
        <a:solidFill>
          <a:schemeClr val="accent3">
            <a:shade val="80000"/>
            <a:hueOff val="388882"/>
            <a:satOff val="-4553"/>
            <a:lumOff val="222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i="0" kern="1200" dirty="0" err="1" smtClean="0"/>
            <a:t>StatDCAT</a:t>
          </a:r>
          <a:r>
            <a:rPr lang="en-GB" sz="2800" i="0" kern="1200" dirty="0" smtClean="0"/>
            <a:t>-AP and SDMX</a:t>
          </a:r>
        </a:p>
      </dsp:txBody>
      <dsp:txXfrm>
        <a:off x="670037" y="2269897"/>
        <a:ext cx="6122359" cy="454139"/>
      </dsp:txXfrm>
    </dsp:sp>
    <dsp:sp modelId="{CF984390-E634-472E-87FC-73B323AFB01A}">
      <dsp:nvSpPr>
        <dsp:cNvPr id="0" name=""/>
        <dsp:cNvSpPr/>
      </dsp:nvSpPr>
      <dsp:spPr>
        <a:xfrm>
          <a:off x="386200" y="2213129"/>
          <a:ext cx="567674" cy="567674"/>
        </a:xfrm>
        <a:prstGeom prst="ellipse">
          <a:avLst/>
        </a:prstGeom>
        <a:solidFill>
          <a:schemeClr val="bg1"/>
        </a:solidFill>
        <a:ln w="25400" cap="flat" cmpd="sng" algn="ctr">
          <a:solidFill>
            <a:schemeClr val="accent3">
              <a:shade val="80000"/>
              <a:hueOff val="388882"/>
              <a:satOff val="-4553"/>
              <a:lumOff val="22259"/>
              <a:alphaOff val="0"/>
            </a:schemeClr>
          </a:solidFill>
          <a:prstDash val="solid"/>
        </a:ln>
        <a:effectLst/>
      </dsp:spPr>
      <dsp:style>
        <a:lnRef idx="2">
          <a:scrgbClr r="0" g="0" b="0"/>
        </a:lnRef>
        <a:fillRef idx="1">
          <a:scrgbClr r="0" g="0" b="0"/>
        </a:fillRef>
        <a:effectRef idx="0">
          <a:scrgbClr r="0" g="0" b="0"/>
        </a:effectRef>
        <a:fontRef idx="minor"/>
      </dsp:style>
    </dsp:sp>
    <dsp:sp modelId="{D938A3D4-68E8-46BD-A4FA-8B9046502F11}">
      <dsp:nvSpPr>
        <dsp:cNvPr id="0" name=""/>
        <dsp:cNvSpPr/>
      </dsp:nvSpPr>
      <dsp:spPr>
        <a:xfrm>
          <a:off x="344614" y="2950888"/>
          <a:ext cx="6447782" cy="454139"/>
        </a:xfrm>
        <a:prstGeom prst="rect">
          <a:avLst/>
        </a:prstGeom>
        <a:solidFill>
          <a:schemeClr val="accent3">
            <a:shade val="80000"/>
            <a:hueOff val="518510"/>
            <a:satOff val="-6071"/>
            <a:lumOff val="296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58420" rIns="58420" bIns="58420" numCol="1" spcCol="1270" anchor="ctr" anchorCtr="0">
          <a:noAutofit/>
        </a:bodyPr>
        <a:lstStyle/>
        <a:p>
          <a:pPr lvl="0" algn="l" defTabSz="1022350">
            <a:lnSpc>
              <a:spcPct val="90000"/>
            </a:lnSpc>
            <a:spcBef>
              <a:spcPct val="0"/>
            </a:spcBef>
            <a:spcAft>
              <a:spcPct val="35000"/>
            </a:spcAft>
          </a:pPr>
          <a:r>
            <a:rPr lang="en-GB" sz="2300" kern="1200" dirty="0" smtClean="0"/>
            <a:t>Future steps</a:t>
          </a:r>
          <a:endParaRPr lang="en-GB" sz="2300" kern="1200" dirty="0"/>
        </a:p>
      </dsp:txBody>
      <dsp:txXfrm>
        <a:off x="344614" y="2950888"/>
        <a:ext cx="6447782" cy="454139"/>
      </dsp:txXfrm>
    </dsp:sp>
    <dsp:sp modelId="{FA8F0254-321C-4386-A827-116D49A7B96F}">
      <dsp:nvSpPr>
        <dsp:cNvPr id="0" name=""/>
        <dsp:cNvSpPr/>
      </dsp:nvSpPr>
      <dsp:spPr>
        <a:xfrm>
          <a:off x="60777" y="2894120"/>
          <a:ext cx="567674" cy="567674"/>
        </a:xfrm>
        <a:prstGeom prst="ellipse">
          <a:avLst/>
        </a:prstGeom>
        <a:solidFill>
          <a:schemeClr val="lt1">
            <a:hueOff val="0"/>
            <a:satOff val="0"/>
            <a:lumOff val="0"/>
            <a:alphaOff val="0"/>
          </a:schemeClr>
        </a:solidFill>
        <a:ln w="25400" cap="flat" cmpd="sng" algn="ctr">
          <a:solidFill>
            <a:schemeClr val="accent3">
              <a:shade val="80000"/>
              <a:hueOff val="518510"/>
              <a:satOff val="-6071"/>
              <a:lumOff val="2967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806C68-CC64-433B-8E2E-2E0BF6E79286}">
      <dsp:nvSpPr>
        <dsp:cNvPr id="0" name=""/>
        <dsp:cNvSpPr/>
      </dsp:nvSpPr>
      <dsp:spPr>
        <a:xfrm>
          <a:off x="-4105524" y="-630095"/>
          <a:ext cx="4892143" cy="4892143"/>
        </a:xfrm>
        <a:prstGeom prst="blockArc">
          <a:avLst>
            <a:gd name="adj1" fmla="val 18900000"/>
            <a:gd name="adj2" fmla="val 2700000"/>
            <a:gd name="adj3" fmla="val 442"/>
          </a:avLst>
        </a:pr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1FB19-16A9-4AD0-8EEE-7821F8B8EF7C}">
      <dsp:nvSpPr>
        <dsp:cNvPr id="0" name=""/>
        <dsp:cNvSpPr/>
      </dsp:nvSpPr>
      <dsp:spPr>
        <a:xfrm>
          <a:off x="344614" y="226924"/>
          <a:ext cx="6447782" cy="454139"/>
        </a:xfrm>
        <a:prstGeom prst="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What </a:t>
          </a:r>
          <a:r>
            <a:rPr lang="en-GB" sz="2800" kern="1200" dirty="0" err="1" smtClean="0"/>
            <a:t>StatDCAT</a:t>
          </a:r>
          <a:r>
            <a:rPr lang="en-GB" sz="2800" kern="1200" dirty="0" smtClean="0"/>
            <a:t>-AP is</a:t>
          </a:r>
          <a:endParaRPr lang="en-GB" sz="2800" kern="1200" dirty="0"/>
        </a:p>
      </dsp:txBody>
      <dsp:txXfrm>
        <a:off x="344614" y="226924"/>
        <a:ext cx="6447782" cy="454139"/>
      </dsp:txXfrm>
    </dsp:sp>
    <dsp:sp modelId="{E8DE6922-88EA-4D0A-89A0-2ED3AEC2C84C}">
      <dsp:nvSpPr>
        <dsp:cNvPr id="0" name=""/>
        <dsp:cNvSpPr/>
      </dsp:nvSpPr>
      <dsp:spPr>
        <a:xfrm>
          <a:off x="60777" y="170156"/>
          <a:ext cx="567674" cy="567674"/>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C9217D-51B7-4CF5-9C25-B3EE6CC4B3DD}">
      <dsp:nvSpPr>
        <dsp:cNvPr id="0" name=""/>
        <dsp:cNvSpPr/>
      </dsp:nvSpPr>
      <dsp:spPr>
        <a:xfrm>
          <a:off x="670037" y="907915"/>
          <a:ext cx="6122359" cy="454139"/>
        </a:xfrm>
        <a:prstGeom prst="rect">
          <a:avLst/>
        </a:prstGeom>
        <a:solidFill>
          <a:schemeClr val="accent3">
            <a:shade val="80000"/>
            <a:hueOff val="129627"/>
            <a:satOff val="-1518"/>
            <a:lumOff val="74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Current status</a:t>
          </a:r>
          <a:r>
            <a:rPr lang="en-GB" sz="2800" i="0" kern="1200" dirty="0" smtClean="0"/>
            <a:t> </a:t>
          </a:r>
          <a:endParaRPr lang="en-GB" sz="2800" kern="1200" dirty="0"/>
        </a:p>
      </dsp:txBody>
      <dsp:txXfrm>
        <a:off x="670037" y="907915"/>
        <a:ext cx="6122359" cy="454139"/>
      </dsp:txXfrm>
    </dsp:sp>
    <dsp:sp modelId="{7955969A-6AB1-455D-991F-B2C0DA73E3D0}">
      <dsp:nvSpPr>
        <dsp:cNvPr id="0" name=""/>
        <dsp:cNvSpPr/>
      </dsp:nvSpPr>
      <dsp:spPr>
        <a:xfrm>
          <a:off x="386200" y="851147"/>
          <a:ext cx="567674" cy="567674"/>
        </a:xfrm>
        <a:prstGeom prst="ellipse">
          <a:avLst/>
        </a:prstGeom>
        <a:solidFill>
          <a:schemeClr val="bg1"/>
        </a:solidFill>
        <a:ln w="25400" cap="flat" cmpd="sng" algn="ctr">
          <a:solidFill>
            <a:schemeClr val="accent3">
              <a:shade val="80000"/>
              <a:hueOff val="129627"/>
              <a:satOff val="-1518"/>
              <a:lumOff val="7420"/>
              <a:alphaOff val="0"/>
            </a:schemeClr>
          </a:solidFill>
          <a:prstDash val="solid"/>
        </a:ln>
        <a:effectLst/>
      </dsp:spPr>
      <dsp:style>
        <a:lnRef idx="2">
          <a:scrgbClr r="0" g="0" b="0"/>
        </a:lnRef>
        <a:fillRef idx="1">
          <a:scrgbClr r="0" g="0" b="0"/>
        </a:fillRef>
        <a:effectRef idx="0">
          <a:scrgbClr r="0" g="0" b="0"/>
        </a:effectRef>
        <a:fontRef idx="minor"/>
      </dsp:style>
    </dsp:sp>
    <dsp:sp modelId="{5BDC19A4-E1E9-445B-9AF5-B6BE386A5598}">
      <dsp:nvSpPr>
        <dsp:cNvPr id="0" name=""/>
        <dsp:cNvSpPr/>
      </dsp:nvSpPr>
      <dsp:spPr>
        <a:xfrm>
          <a:off x="769915" y="1588906"/>
          <a:ext cx="6022481" cy="454139"/>
        </a:xfrm>
        <a:prstGeom prst="rect">
          <a:avLst/>
        </a:prstGeom>
        <a:solidFill>
          <a:schemeClr val="accent3">
            <a:shade val="80000"/>
            <a:hueOff val="259255"/>
            <a:satOff val="-3036"/>
            <a:lumOff val="14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Using </a:t>
          </a:r>
          <a:r>
            <a:rPr lang="en-GB" sz="2800" kern="1200" dirty="0" err="1" smtClean="0"/>
            <a:t>StatDCAT</a:t>
          </a:r>
          <a:r>
            <a:rPr lang="en-GB" sz="2800" kern="1200" dirty="0" smtClean="0"/>
            <a:t>-AP</a:t>
          </a:r>
          <a:endParaRPr lang="en-GB" sz="2800" kern="1200" dirty="0"/>
        </a:p>
      </dsp:txBody>
      <dsp:txXfrm>
        <a:off x="769915" y="1588906"/>
        <a:ext cx="6022481" cy="454139"/>
      </dsp:txXfrm>
    </dsp:sp>
    <dsp:sp modelId="{14E80AA0-E787-4100-A5A1-A7D2FE1C6FD0}">
      <dsp:nvSpPr>
        <dsp:cNvPr id="0" name=""/>
        <dsp:cNvSpPr/>
      </dsp:nvSpPr>
      <dsp:spPr>
        <a:xfrm>
          <a:off x="486078" y="1532138"/>
          <a:ext cx="567674" cy="567674"/>
        </a:xfrm>
        <a:prstGeom prst="ellipse">
          <a:avLst/>
        </a:prstGeom>
        <a:solidFill>
          <a:schemeClr val="bg1">
            <a:lumMod val="75000"/>
          </a:schemeClr>
        </a:solidFill>
        <a:ln w="25400" cap="flat" cmpd="sng" algn="ctr">
          <a:solidFill>
            <a:srgbClr val="6BA9E5"/>
          </a:solidFill>
          <a:prstDash val="solid"/>
        </a:ln>
        <a:effectLst/>
      </dsp:spPr>
      <dsp:style>
        <a:lnRef idx="2">
          <a:scrgbClr r="0" g="0" b="0"/>
        </a:lnRef>
        <a:fillRef idx="1">
          <a:scrgbClr r="0" g="0" b="0"/>
        </a:fillRef>
        <a:effectRef idx="0">
          <a:scrgbClr r="0" g="0" b="0"/>
        </a:effectRef>
        <a:fontRef idx="minor"/>
      </dsp:style>
    </dsp:sp>
    <dsp:sp modelId="{4DA449FE-5BCF-4B1F-B1BC-D6B5FC155601}">
      <dsp:nvSpPr>
        <dsp:cNvPr id="0" name=""/>
        <dsp:cNvSpPr/>
      </dsp:nvSpPr>
      <dsp:spPr>
        <a:xfrm>
          <a:off x="670037" y="2269897"/>
          <a:ext cx="6122359" cy="454139"/>
        </a:xfrm>
        <a:prstGeom prst="rect">
          <a:avLst/>
        </a:prstGeom>
        <a:solidFill>
          <a:schemeClr val="accent3">
            <a:shade val="80000"/>
            <a:hueOff val="388882"/>
            <a:satOff val="-4553"/>
            <a:lumOff val="222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i="0" kern="1200" dirty="0" err="1" smtClean="0"/>
            <a:t>StatDCAT</a:t>
          </a:r>
          <a:r>
            <a:rPr lang="en-GB" sz="2800" i="0" kern="1200" dirty="0" smtClean="0"/>
            <a:t>-AP and SDMX</a:t>
          </a:r>
        </a:p>
      </dsp:txBody>
      <dsp:txXfrm>
        <a:off x="670037" y="2269897"/>
        <a:ext cx="6122359" cy="454139"/>
      </dsp:txXfrm>
    </dsp:sp>
    <dsp:sp modelId="{CF984390-E634-472E-87FC-73B323AFB01A}">
      <dsp:nvSpPr>
        <dsp:cNvPr id="0" name=""/>
        <dsp:cNvSpPr/>
      </dsp:nvSpPr>
      <dsp:spPr>
        <a:xfrm>
          <a:off x="386200" y="2213129"/>
          <a:ext cx="567674" cy="567674"/>
        </a:xfrm>
        <a:prstGeom prst="ellipse">
          <a:avLst/>
        </a:prstGeom>
        <a:blipFill rotWithShape="0">
          <a:blip xmlns:r="http://schemas.openxmlformats.org/officeDocument/2006/relationships" r:embed="rId1"/>
          <a:stretch>
            <a:fillRect/>
          </a:stretch>
        </a:blipFill>
        <a:ln w="25400" cap="flat" cmpd="sng" algn="ctr">
          <a:solidFill>
            <a:schemeClr val="accent3">
              <a:shade val="80000"/>
              <a:hueOff val="388882"/>
              <a:satOff val="-4553"/>
              <a:lumOff val="22259"/>
              <a:alphaOff val="0"/>
            </a:schemeClr>
          </a:solidFill>
          <a:prstDash val="solid"/>
        </a:ln>
        <a:effectLst/>
      </dsp:spPr>
      <dsp:style>
        <a:lnRef idx="2">
          <a:scrgbClr r="0" g="0" b="0"/>
        </a:lnRef>
        <a:fillRef idx="1">
          <a:scrgbClr r="0" g="0" b="0"/>
        </a:fillRef>
        <a:effectRef idx="0">
          <a:scrgbClr r="0" g="0" b="0"/>
        </a:effectRef>
        <a:fontRef idx="minor"/>
      </dsp:style>
    </dsp:sp>
    <dsp:sp modelId="{D938A3D4-68E8-46BD-A4FA-8B9046502F11}">
      <dsp:nvSpPr>
        <dsp:cNvPr id="0" name=""/>
        <dsp:cNvSpPr/>
      </dsp:nvSpPr>
      <dsp:spPr>
        <a:xfrm>
          <a:off x="344614" y="2950888"/>
          <a:ext cx="6447782" cy="454139"/>
        </a:xfrm>
        <a:prstGeom prst="rect">
          <a:avLst/>
        </a:prstGeom>
        <a:solidFill>
          <a:schemeClr val="accent3">
            <a:shade val="80000"/>
            <a:hueOff val="518510"/>
            <a:satOff val="-6071"/>
            <a:lumOff val="296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58420" rIns="58420" bIns="58420" numCol="1" spcCol="1270" anchor="ctr" anchorCtr="0">
          <a:noAutofit/>
        </a:bodyPr>
        <a:lstStyle/>
        <a:p>
          <a:pPr lvl="0" algn="l" defTabSz="1022350">
            <a:lnSpc>
              <a:spcPct val="90000"/>
            </a:lnSpc>
            <a:spcBef>
              <a:spcPct val="0"/>
            </a:spcBef>
            <a:spcAft>
              <a:spcPct val="35000"/>
            </a:spcAft>
          </a:pPr>
          <a:r>
            <a:rPr lang="en-GB" sz="2300" kern="1200" dirty="0" smtClean="0"/>
            <a:t>Future steps</a:t>
          </a:r>
          <a:endParaRPr lang="en-GB" sz="2300" kern="1200" dirty="0"/>
        </a:p>
      </dsp:txBody>
      <dsp:txXfrm>
        <a:off x="344614" y="2950888"/>
        <a:ext cx="6447782" cy="454139"/>
      </dsp:txXfrm>
    </dsp:sp>
    <dsp:sp modelId="{FA8F0254-321C-4386-A827-116D49A7B96F}">
      <dsp:nvSpPr>
        <dsp:cNvPr id="0" name=""/>
        <dsp:cNvSpPr/>
      </dsp:nvSpPr>
      <dsp:spPr>
        <a:xfrm>
          <a:off x="60777" y="2894120"/>
          <a:ext cx="567674" cy="567674"/>
        </a:xfrm>
        <a:prstGeom prst="ellipse">
          <a:avLst/>
        </a:prstGeom>
        <a:solidFill>
          <a:schemeClr val="lt1">
            <a:hueOff val="0"/>
            <a:satOff val="0"/>
            <a:lumOff val="0"/>
            <a:alphaOff val="0"/>
          </a:schemeClr>
        </a:solidFill>
        <a:ln w="25400" cap="flat" cmpd="sng" algn="ctr">
          <a:solidFill>
            <a:schemeClr val="accent3">
              <a:shade val="80000"/>
              <a:hueOff val="518510"/>
              <a:satOff val="-6071"/>
              <a:lumOff val="2967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806C68-CC64-433B-8E2E-2E0BF6E79286}">
      <dsp:nvSpPr>
        <dsp:cNvPr id="0" name=""/>
        <dsp:cNvSpPr/>
      </dsp:nvSpPr>
      <dsp:spPr>
        <a:xfrm>
          <a:off x="-4105524" y="-630095"/>
          <a:ext cx="4892143" cy="4892143"/>
        </a:xfrm>
        <a:prstGeom prst="blockArc">
          <a:avLst>
            <a:gd name="adj1" fmla="val 18900000"/>
            <a:gd name="adj2" fmla="val 2700000"/>
            <a:gd name="adj3" fmla="val 442"/>
          </a:avLst>
        </a:pr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1FB19-16A9-4AD0-8EEE-7821F8B8EF7C}">
      <dsp:nvSpPr>
        <dsp:cNvPr id="0" name=""/>
        <dsp:cNvSpPr/>
      </dsp:nvSpPr>
      <dsp:spPr>
        <a:xfrm>
          <a:off x="344614" y="226924"/>
          <a:ext cx="6447782" cy="454139"/>
        </a:xfrm>
        <a:prstGeom prst="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What </a:t>
          </a:r>
          <a:r>
            <a:rPr lang="en-GB" sz="2800" kern="1200" dirty="0" err="1" smtClean="0"/>
            <a:t>StatDCAT</a:t>
          </a:r>
          <a:r>
            <a:rPr lang="en-GB" sz="2800" kern="1200" dirty="0" smtClean="0"/>
            <a:t>-AP is</a:t>
          </a:r>
          <a:endParaRPr lang="en-GB" sz="2800" kern="1200" dirty="0"/>
        </a:p>
      </dsp:txBody>
      <dsp:txXfrm>
        <a:off x="344614" y="226924"/>
        <a:ext cx="6447782" cy="454139"/>
      </dsp:txXfrm>
    </dsp:sp>
    <dsp:sp modelId="{E8DE6922-88EA-4D0A-89A0-2ED3AEC2C84C}">
      <dsp:nvSpPr>
        <dsp:cNvPr id="0" name=""/>
        <dsp:cNvSpPr/>
      </dsp:nvSpPr>
      <dsp:spPr>
        <a:xfrm>
          <a:off x="60777" y="170156"/>
          <a:ext cx="567674" cy="567674"/>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C9217D-51B7-4CF5-9C25-B3EE6CC4B3DD}">
      <dsp:nvSpPr>
        <dsp:cNvPr id="0" name=""/>
        <dsp:cNvSpPr/>
      </dsp:nvSpPr>
      <dsp:spPr>
        <a:xfrm>
          <a:off x="670037" y="907915"/>
          <a:ext cx="6122359" cy="454139"/>
        </a:xfrm>
        <a:prstGeom prst="rect">
          <a:avLst/>
        </a:prstGeom>
        <a:solidFill>
          <a:schemeClr val="accent3">
            <a:shade val="80000"/>
            <a:hueOff val="129627"/>
            <a:satOff val="-1518"/>
            <a:lumOff val="74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Current status</a:t>
          </a:r>
          <a:r>
            <a:rPr lang="en-GB" sz="2800" i="0" kern="1200" dirty="0" smtClean="0"/>
            <a:t> </a:t>
          </a:r>
          <a:endParaRPr lang="en-GB" sz="2800" kern="1200" dirty="0"/>
        </a:p>
      </dsp:txBody>
      <dsp:txXfrm>
        <a:off x="670037" y="907915"/>
        <a:ext cx="6122359" cy="454139"/>
      </dsp:txXfrm>
    </dsp:sp>
    <dsp:sp modelId="{7955969A-6AB1-455D-991F-B2C0DA73E3D0}">
      <dsp:nvSpPr>
        <dsp:cNvPr id="0" name=""/>
        <dsp:cNvSpPr/>
      </dsp:nvSpPr>
      <dsp:spPr>
        <a:xfrm>
          <a:off x="386200" y="851147"/>
          <a:ext cx="567674" cy="567674"/>
        </a:xfrm>
        <a:prstGeom prst="ellipse">
          <a:avLst/>
        </a:prstGeom>
        <a:solidFill>
          <a:schemeClr val="lt1">
            <a:hueOff val="0"/>
            <a:satOff val="0"/>
            <a:lumOff val="0"/>
            <a:alphaOff val="0"/>
          </a:schemeClr>
        </a:solidFill>
        <a:ln w="25400" cap="flat" cmpd="sng" algn="ctr">
          <a:solidFill>
            <a:schemeClr val="accent3">
              <a:shade val="80000"/>
              <a:hueOff val="129627"/>
              <a:satOff val="-1518"/>
              <a:lumOff val="7420"/>
              <a:alphaOff val="0"/>
            </a:schemeClr>
          </a:solidFill>
          <a:prstDash val="solid"/>
        </a:ln>
        <a:effectLst/>
      </dsp:spPr>
      <dsp:style>
        <a:lnRef idx="2">
          <a:scrgbClr r="0" g="0" b="0"/>
        </a:lnRef>
        <a:fillRef idx="1">
          <a:scrgbClr r="0" g="0" b="0"/>
        </a:fillRef>
        <a:effectRef idx="0">
          <a:scrgbClr r="0" g="0" b="0"/>
        </a:effectRef>
        <a:fontRef idx="minor"/>
      </dsp:style>
    </dsp:sp>
    <dsp:sp modelId="{5BDC19A4-E1E9-445B-9AF5-B6BE386A5598}">
      <dsp:nvSpPr>
        <dsp:cNvPr id="0" name=""/>
        <dsp:cNvSpPr/>
      </dsp:nvSpPr>
      <dsp:spPr>
        <a:xfrm>
          <a:off x="769915" y="1588906"/>
          <a:ext cx="6022481" cy="454139"/>
        </a:xfrm>
        <a:prstGeom prst="rect">
          <a:avLst/>
        </a:prstGeom>
        <a:solidFill>
          <a:schemeClr val="accent3">
            <a:shade val="80000"/>
            <a:hueOff val="259255"/>
            <a:satOff val="-3036"/>
            <a:lumOff val="14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Using </a:t>
          </a:r>
          <a:r>
            <a:rPr lang="en-GB" sz="2800" kern="1200" dirty="0" err="1" smtClean="0"/>
            <a:t>StatDCAT</a:t>
          </a:r>
          <a:r>
            <a:rPr lang="en-GB" sz="2800" kern="1200" dirty="0" smtClean="0"/>
            <a:t>-AP</a:t>
          </a:r>
          <a:endParaRPr lang="en-GB" sz="2800" kern="1200" dirty="0"/>
        </a:p>
      </dsp:txBody>
      <dsp:txXfrm>
        <a:off x="769915" y="1588906"/>
        <a:ext cx="6022481" cy="454139"/>
      </dsp:txXfrm>
    </dsp:sp>
    <dsp:sp modelId="{14E80AA0-E787-4100-A5A1-A7D2FE1C6FD0}">
      <dsp:nvSpPr>
        <dsp:cNvPr id="0" name=""/>
        <dsp:cNvSpPr/>
      </dsp:nvSpPr>
      <dsp:spPr>
        <a:xfrm>
          <a:off x="486078" y="1532138"/>
          <a:ext cx="567674" cy="567674"/>
        </a:xfrm>
        <a:prstGeom prst="ellipse">
          <a:avLst/>
        </a:prstGeom>
        <a:solidFill>
          <a:schemeClr val="bg1"/>
        </a:solidFill>
        <a:ln w="25400" cap="flat" cmpd="sng" algn="ctr">
          <a:solidFill>
            <a:srgbClr val="6BA9E5"/>
          </a:solidFill>
          <a:prstDash val="solid"/>
        </a:ln>
        <a:effectLst/>
      </dsp:spPr>
      <dsp:style>
        <a:lnRef idx="2">
          <a:scrgbClr r="0" g="0" b="0"/>
        </a:lnRef>
        <a:fillRef idx="1">
          <a:scrgbClr r="0" g="0" b="0"/>
        </a:fillRef>
        <a:effectRef idx="0">
          <a:scrgbClr r="0" g="0" b="0"/>
        </a:effectRef>
        <a:fontRef idx="minor"/>
      </dsp:style>
    </dsp:sp>
    <dsp:sp modelId="{4DA449FE-5BCF-4B1F-B1BC-D6B5FC155601}">
      <dsp:nvSpPr>
        <dsp:cNvPr id="0" name=""/>
        <dsp:cNvSpPr/>
      </dsp:nvSpPr>
      <dsp:spPr>
        <a:xfrm>
          <a:off x="670037" y="2269897"/>
          <a:ext cx="6122359" cy="454139"/>
        </a:xfrm>
        <a:prstGeom prst="rect">
          <a:avLst/>
        </a:prstGeom>
        <a:solidFill>
          <a:schemeClr val="accent3">
            <a:shade val="80000"/>
            <a:hueOff val="388882"/>
            <a:satOff val="-4553"/>
            <a:lumOff val="222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i="0" kern="1200" dirty="0" err="1" smtClean="0"/>
            <a:t>StatDCAT</a:t>
          </a:r>
          <a:r>
            <a:rPr lang="en-GB" sz="2800" i="0" kern="1200" dirty="0" smtClean="0"/>
            <a:t>-AP and SDMX</a:t>
          </a:r>
        </a:p>
      </dsp:txBody>
      <dsp:txXfrm>
        <a:off x="670037" y="2269897"/>
        <a:ext cx="6122359" cy="454139"/>
      </dsp:txXfrm>
    </dsp:sp>
    <dsp:sp modelId="{CF984390-E634-472E-87FC-73B323AFB01A}">
      <dsp:nvSpPr>
        <dsp:cNvPr id="0" name=""/>
        <dsp:cNvSpPr/>
      </dsp:nvSpPr>
      <dsp:spPr>
        <a:xfrm>
          <a:off x="386200" y="2213129"/>
          <a:ext cx="567674" cy="567674"/>
        </a:xfrm>
        <a:prstGeom prst="ellipse">
          <a:avLst/>
        </a:prstGeom>
        <a:solidFill>
          <a:schemeClr val="bg1"/>
        </a:solidFill>
        <a:ln w="25400" cap="flat" cmpd="sng" algn="ctr">
          <a:solidFill>
            <a:schemeClr val="accent3">
              <a:shade val="80000"/>
              <a:hueOff val="388882"/>
              <a:satOff val="-4553"/>
              <a:lumOff val="22259"/>
              <a:alphaOff val="0"/>
            </a:schemeClr>
          </a:solidFill>
          <a:prstDash val="solid"/>
        </a:ln>
        <a:effectLst/>
      </dsp:spPr>
      <dsp:style>
        <a:lnRef idx="2">
          <a:scrgbClr r="0" g="0" b="0"/>
        </a:lnRef>
        <a:fillRef idx="1">
          <a:scrgbClr r="0" g="0" b="0"/>
        </a:fillRef>
        <a:effectRef idx="0">
          <a:scrgbClr r="0" g="0" b="0"/>
        </a:effectRef>
        <a:fontRef idx="minor"/>
      </dsp:style>
    </dsp:sp>
    <dsp:sp modelId="{D938A3D4-68E8-46BD-A4FA-8B9046502F11}">
      <dsp:nvSpPr>
        <dsp:cNvPr id="0" name=""/>
        <dsp:cNvSpPr/>
      </dsp:nvSpPr>
      <dsp:spPr>
        <a:xfrm>
          <a:off x="344614" y="2950888"/>
          <a:ext cx="6447782" cy="454139"/>
        </a:xfrm>
        <a:prstGeom prst="rect">
          <a:avLst/>
        </a:prstGeom>
        <a:solidFill>
          <a:schemeClr val="accent3">
            <a:shade val="80000"/>
            <a:hueOff val="518510"/>
            <a:satOff val="-6071"/>
            <a:lumOff val="296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58420" rIns="58420" bIns="58420" numCol="1" spcCol="1270" anchor="ctr" anchorCtr="0">
          <a:noAutofit/>
        </a:bodyPr>
        <a:lstStyle/>
        <a:p>
          <a:pPr lvl="0" algn="l" defTabSz="1022350">
            <a:lnSpc>
              <a:spcPct val="90000"/>
            </a:lnSpc>
            <a:spcBef>
              <a:spcPct val="0"/>
            </a:spcBef>
            <a:spcAft>
              <a:spcPct val="35000"/>
            </a:spcAft>
          </a:pPr>
          <a:r>
            <a:rPr lang="en-GB" sz="2300" kern="1200" dirty="0" smtClean="0"/>
            <a:t>Future steps</a:t>
          </a:r>
          <a:endParaRPr lang="en-GB" sz="2300" kern="1200" dirty="0"/>
        </a:p>
      </dsp:txBody>
      <dsp:txXfrm>
        <a:off x="344614" y="2950888"/>
        <a:ext cx="6447782" cy="454139"/>
      </dsp:txXfrm>
    </dsp:sp>
    <dsp:sp modelId="{FA8F0254-321C-4386-A827-116D49A7B96F}">
      <dsp:nvSpPr>
        <dsp:cNvPr id="0" name=""/>
        <dsp:cNvSpPr/>
      </dsp:nvSpPr>
      <dsp:spPr>
        <a:xfrm>
          <a:off x="60777" y="2894120"/>
          <a:ext cx="567674" cy="567674"/>
        </a:xfrm>
        <a:prstGeom prst="ellipse">
          <a:avLst/>
        </a:prstGeom>
        <a:solidFill>
          <a:schemeClr val="bg1">
            <a:lumMod val="75000"/>
          </a:schemeClr>
        </a:solidFill>
        <a:ln w="25400" cap="flat" cmpd="sng" algn="ctr">
          <a:solidFill>
            <a:schemeClr val="accent3">
              <a:shade val="80000"/>
              <a:hueOff val="518510"/>
              <a:satOff val="-6071"/>
              <a:lumOff val="2967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806C68-CC64-433B-8E2E-2E0BF6E79286}">
      <dsp:nvSpPr>
        <dsp:cNvPr id="0" name=""/>
        <dsp:cNvSpPr/>
      </dsp:nvSpPr>
      <dsp:spPr>
        <a:xfrm>
          <a:off x="-4105524" y="-630095"/>
          <a:ext cx="4892143" cy="4892143"/>
        </a:xfrm>
        <a:prstGeom prst="blockArc">
          <a:avLst>
            <a:gd name="adj1" fmla="val 18900000"/>
            <a:gd name="adj2" fmla="val 2700000"/>
            <a:gd name="adj3" fmla="val 442"/>
          </a:avLst>
        </a:pr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1FB19-16A9-4AD0-8EEE-7821F8B8EF7C}">
      <dsp:nvSpPr>
        <dsp:cNvPr id="0" name=""/>
        <dsp:cNvSpPr/>
      </dsp:nvSpPr>
      <dsp:spPr>
        <a:xfrm>
          <a:off x="344614" y="226924"/>
          <a:ext cx="6447782" cy="454139"/>
        </a:xfrm>
        <a:prstGeom prst="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What </a:t>
          </a:r>
          <a:r>
            <a:rPr lang="en-GB" sz="2800" kern="1200" dirty="0" err="1" smtClean="0"/>
            <a:t>StatDCAT</a:t>
          </a:r>
          <a:r>
            <a:rPr lang="en-GB" sz="2800" kern="1200" dirty="0" smtClean="0"/>
            <a:t>-AP is</a:t>
          </a:r>
          <a:endParaRPr lang="en-GB" sz="2800" kern="1200" dirty="0"/>
        </a:p>
      </dsp:txBody>
      <dsp:txXfrm>
        <a:off x="344614" y="226924"/>
        <a:ext cx="6447782" cy="454139"/>
      </dsp:txXfrm>
    </dsp:sp>
    <dsp:sp modelId="{E8DE6922-88EA-4D0A-89A0-2ED3AEC2C84C}">
      <dsp:nvSpPr>
        <dsp:cNvPr id="0" name=""/>
        <dsp:cNvSpPr/>
      </dsp:nvSpPr>
      <dsp:spPr>
        <a:xfrm>
          <a:off x="60777" y="170156"/>
          <a:ext cx="567674" cy="567674"/>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C9217D-51B7-4CF5-9C25-B3EE6CC4B3DD}">
      <dsp:nvSpPr>
        <dsp:cNvPr id="0" name=""/>
        <dsp:cNvSpPr/>
      </dsp:nvSpPr>
      <dsp:spPr>
        <a:xfrm>
          <a:off x="670037" y="907915"/>
          <a:ext cx="6122359" cy="454139"/>
        </a:xfrm>
        <a:prstGeom prst="rect">
          <a:avLst/>
        </a:prstGeom>
        <a:solidFill>
          <a:schemeClr val="accent3">
            <a:shade val="80000"/>
            <a:hueOff val="129627"/>
            <a:satOff val="-1518"/>
            <a:lumOff val="74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Current status</a:t>
          </a:r>
          <a:r>
            <a:rPr lang="en-GB" sz="2800" i="0" kern="1200" dirty="0" smtClean="0"/>
            <a:t> </a:t>
          </a:r>
          <a:endParaRPr lang="en-GB" sz="2800" kern="1200" dirty="0"/>
        </a:p>
      </dsp:txBody>
      <dsp:txXfrm>
        <a:off x="670037" y="907915"/>
        <a:ext cx="6122359" cy="454139"/>
      </dsp:txXfrm>
    </dsp:sp>
    <dsp:sp modelId="{7955969A-6AB1-455D-991F-B2C0DA73E3D0}">
      <dsp:nvSpPr>
        <dsp:cNvPr id="0" name=""/>
        <dsp:cNvSpPr/>
      </dsp:nvSpPr>
      <dsp:spPr>
        <a:xfrm>
          <a:off x="386200" y="851147"/>
          <a:ext cx="567674" cy="567674"/>
        </a:xfrm>
        <a:prstGeom prst="ellipse">
          <a:avLst/>
        </a:prstGeom>
        <a:solidFill>
          <a:schemeClr val="lt1">
            <a:hueOff val="0"/>
            <a:satOff val="0"/>
            <a:lumOff val="0"/>
            <a:alphaOff val="0"/>
          </a:schemeClr>
        </a:solidFill>
        <a:ln w="25400" cap="flat" cmpd="sng" algn="ctr">
          <a:solidFill>
            <a:schemeClr val="accent3">
              <a:shade val="80000"/>
              <a:hueOff val="129627"/>
              <a:satOff val="-1518"/>
              <a:lumOff val="7420"/>
              <a:alphaOff val="0"/>
            </a:schemeClr>
          </a:solidFill>
          <a:prstDash val="solid"/>
        </a:ln>
        <a:effectLst/>
      </dsp:spPr>
      <dsp:style>
        <a:lnRef idx="2">
          <a:scrgbClr r="0" g="0" b="0"/>
        </a:lnRef>
        <a:fillRef idx="1">
          <a:scrgbClr r="0" g="0" b="0"/>
        </a:fillRef>
        <a:effectRef idx="0">
          <a:scrgbClr r="0" g="0" b="0"/>
        </a:effectRef>
        <a:fontRef idx="minor"/>
      </dsp:style>
    </dsp:sp>
    <dsp:sp modelId="{5BDC19A4-E1E9-445B-9AF5-B6BE386A5598}">
      <dsp:nvSpPr>
        <dsp:cNvPr id="0" name=""/>
        <dsp:cNvSpPr/>
      </dsp:nvSpPr>
      <dsp:spPr>
        <a:xfrm>
          <a:off x="769915" y="1588906"/>
          <a:ext cx="6022481" cy="454139"/>
        </a:xfrm>
        <a:prstGeom prst="rect">
          <a:avLst/>
        </a:prstGeom>
        <a:solidFill>
          <a:schemeClr val="accent3">
            <a:shade val="80000"/>
            <a:hueOff val="259255"/>
            <a:satOff val="-3036"/>
            <a:lumOff val="14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kern="1200" dirty="0" smtClean="0"/>
            <a:t>Using </a:t>
          </a:r>
          <a:r>
            <a:rPr lang="en-GB" sz="2800" kern="1200" dirty="0" err="1" smtClean="0"/>
            <a:t>StatDCAT</a:t>
          </a:r>
          <a:r>
            <a:rPr lang="en-GB" sz="2800" kern="1200" dirty="0" smtClean="0"/>
            <a:t>-AP</a:t>
          </a:r>
          <a:endParaRPr lang="en-GB" sz="2800" kern="1200" dirty="0"/>
        </a:p>
      </dsp:txBody>
      <dsp:txXfrm>
        <a:off x="769915" y="1588906"/>
        <a:ext cx="6022481" cy="454139"/>
      </dsp:txXfrm>
    </dsp:sp>
    <dsp:sp modelId="{14E80AA0-E787-4100-A5A1-A7D2FE1C6FD0}">
      <dsp:nvSpPr>
        <dsp:cNvPr id="0" name=""/>
        <dsp:cNvSpPr/>
      </dsp:nvSpPr>
      <dsp:spPr>
        <a:xfrm>
          <a:off x="486078" y="1532138"/>
          <a:ext cx="567674" cy="567674"/>
        </a:xfrm>
        <a:prstGeom prst="ellipse">
          <a:avLst/>
        </a:prstGeom>
        <a:solidFill>
          <a:schemeClr val="bg1"/>
        </a:solidFill>
        <a:ln w="25400" cap="flat" cmpd="sng" algn="ctr">
          <a:solidFill>
            <a:srgbClr val="6BA9E5"/>
          </a:solidFill>
          <a:prstDash val="solid"/>
        </a:ln>
        <a:effectLst/>
      </dsp:spPr>
      <dsp:style>
        <a:lnRef idx="2">
          <a:scrgbClr r="0" g="0" b="0"/>
        </a:lnRef>
        <a:fillRef idx="1">
          <a:scrgbClr r="0" g="0" b="0"/>
        </a:fillRef>
        <a:effectRef idx="0">
          <a:scrgbClr r="0" g="0" b="0"/>
        </a:effectRef>
        <a:fontRef idx="minor"/>
      </dsp:style>
    </dsp:sp>
    <dsp:sp modelId="{4DA449FE-5BCF-4B1F-B1BC-D6B5FC155601}">
      <dsp:nvSpPr>
        <dsp:cNvPr id="0" name=""/>
        <dsp:cNvSpPr/>
      </dsp:nvSpPr>
      <dsp:spPr>
        <a:xfrm>
          <a:off x="670037" y="2269897"/>
          <a:ext cx="6122359" cy="454139"/>
        </a:xfrm>
        <a:prstGeom prst="rect">
          <a:avLst/>
        </a:prstGeom>
        <a:solidFill>
          <a:schemeClr val="accent3">
            <a:shade val="80000"/>
            <a:hueOff val="388882"/>
            <a:satOff val="-4553"/>
            <a:lumOff val="222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71120" rIns="71120" bIns="71120" numCol="1" spcCol="1270" anchor="ctr" anchorCtr="0">
          <a:noAutofit/>
        </a:bodyPr>
        <a:lstStyle/>
        <a:p>
          <a:pPr lvl="0" algn="l" defTabSz="1244600">
            <a:lnSpc>
              <a:spcPct val="90000"/>
            </a:lnSpc>
            <a:spcBef>
              <a:spcPct val="0"/>
            </a:spcBef>
            <a:spcAft>
              <a:spcPct val="35000"/>
            </a:spcAft>
          </a:pPr>
          <a:r>
            <a:rPr lang="en-GB" sz="2800" i="0" kern="1200" dirty="0" err="1" smtClean="0"/>
            <a:t>StatDCAT</a:t>
          </a:r>
          <a:r>
            <a:rPr lang="en-GB" sz="2800" i="0" kern="1200" dirty="0" smtClean="0"/>
            <a:t>-AP and SDMX</a:t>
          </a:r>
        </a:p>
      </dsp:txBody>
      <dsp:txXfrm>
        <a:off x="670037" y="2269897"/>
        <a:ext cx="6122359" cy="454139"/>
      </dsp:txXfrm>
    </dsp:sp>
    <dsp:sp modelId="{CF984390-E634-472E-87FC-73B323AFB01A}">
      <dsp:nvSpPr>
        <dsp:cNvPr id="0" name=""/>
        <dsp:cNvSpPr/>
      </dsp:nvSpPr>
      <dsp:spPr>
        <a:xfrm>
          <a:off x="386200" y="2213129"/>
          <a:ext cx="567674" cy="567674"/>
        </a:xfrm>
        <a:prstGeom prst="ellipse">
          <a:avLst/>
        </a:prstGeom>
        <a:solidFill>
          <a:schemeClr val="bg1">
            <a:lumMod val="75000"/>
          </a:schemeClr>
        </a:solidFill>
        <a:ln w="25400" cap="flat" cmpd="sng" algn="ctr">
          <a:solidFill>
            <a:schemeClr val="accent3">
              <a:shade val="80000"/>
              <a:hueOff val="388882"/>
              <a:satOff val="-4553"/>
              <a:lumOff val="22259"/>
              <a:alphaOff val="0"/>
            </a:schemeClr>
          </a:solidFill>
          <a:prstDash val="solid"/>
        </a:ln>
        <a:effectLst/>
      </dsp:spPr>
      <dsp:style>
        <a:lnRef idx="2">
          <a:scrgbClr r="0" g="0" b="0"/>
        </a:lnRef>
        <a:fillRef idx="1">
          <a:scrgbClr r="0" g="0" b="0"/>
        </a:fillRef>
        <a:effectRef idx="0">
          <a:scrgbClr r="0" g="0" b="0"/>
        </a:effectRef>
        <a:fontRef idx="minor"/>
      </dsp:style>
    </dsp:sp>
    <dsp:sp modelId="{D938A3D4-68E8-46BD-A4FA-8B9046502F11}">
      <dsp:nvSpPr>
        <dsp:cNvPr id="0" name=""/>
        <dsp:cNvSpPr/>
      </dsp:nvSpPr>
      <dsp:spPr>
        <a:xfrm>
          <a:off x="344614" y="2950888"/>
          <a:ext cx="6447782" cy="454139"/>
        </a:xfrm>
        <a:prstGeom prst="rect">
          <a:avLst/>
        </a:prstGeom>
        <a:solidFill>
          <a:schemeClr val="accent3">
            <a:shade val="80000"/>
            <a:hueOff val="518510"/>
            <a:satOff val="-6071"/>
            <a:lumOff val="296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473" tIns="58420" rIns="58420" bIns="58420" numCol="1" spcCol="1270" anchor="ctr" anchorCtr="0">
          <a:noAutofit/>
        </a:bodyPr>
        <a:lstStyle/>
        <a:p>
          <a:pPr lvl="0" algn="l" defTabSz="1022350">
            <a:lnSpc>
              <a:spcPct val="90000"/>
            </a:lnSpc>
            <a:spcBef>
              <a:spcPct val="0"/>
            </a:spcBef>
            <a:spcAft>
              <a:spcPct val="35000"/>
            </a:spcAft>
          </a:pPr>
          <a:r>
            <a:rPr lang="en-GB" sz="2300" kern="1200" dirty="0" smtClean="0"/>
            <a:t>Future steps</a:t>
          </a:r>
          <a:endParaRPr lang="en-GB" sz="2300" kern="1200" dirty="0"/>
        </a:p>
      </dsp:txBody>
      <dsp:txXfrm>
        <a:off x="344614" y="2950888"/>
        <a:ext cx="6447782" cy="454139"/>
      </dsp:txXfrm>
    </dsp:sp>
    <dsp:sp modelId="{FA8F0254-321C-4386-A827-116D49A7B96F}">
      <dsp:nvSpPr>
        <dsp:cNvPr id="0" name=""/>
        <dsp:cNvSpPr/>
      </dsp:nvSpPr>
      <dsp:spPr>
        <a:xfrm>
          <a:off x="60777" y="2894120"/>
          <a:ext cx="567674" cy="567674"/>
        </a:xfrm>
        <a:prstGeom prst="ellipse">
          <a:avLst/>
        </a:prstGeom>
        <a:solidFill>
          <a:schemeClr val="lt1">
            <a:hueOff val="0"/>
            <a:satOff val="0"/>
            <a:lumOff val="0"/>
            <a:alphaOff val="0"/>
          </a:schemeClr>
        </a:solidFill>
        <a:ln w="25400" cap="flat" cmpd="sng" algn="ctr">
          <a:solidFill>
            <a:schemeClr val="accent3">
              <a:shade val="80000"/>
              <a:hueOff val="518510"/>
              <a:satOff val="-6071"/>
              <a:lumOff val="2967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9841" cy="497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defRPr>
                <a:solidFill>
                  <a:schemeClr val="tx1"/>
                </a:solidFill>
                <a:latin typeface="Arial" charset="0"/>
              </a:defRPr>
            </a:lvl1pPr>
          </a:lstStyle>
          <a:p>
            <a:endParaRPr lang="en-GB" altLang="en-US" dirty="0"/>
          </a:p>
        </p:txBody>
      </p:sp>
      <p:sp>
        <p:nvSpPr>
          <p:cNvPr id="37891" name="Rectangle 3"/>
          <p:cNvSpPr>
            <a:spLocks noGrp="1" noChangeArrowheads="1"/>
          </p:cNvSpPr>
          <p:nvPr>
            <p:ph type="dt" sz="quarter" idx="1"/>
          </p:nvPr>
        </p:nvSpPr>
        <p:spPr bwMode="auto">
          <a:xfrm>
            <a:off x="3854184" y="0"/>
            <a:ext cx="2949841" cy="497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lgn="r">
              <a:defRPr>
                <a:solidFill>
                  <a:schemeClr val="tx1"/>
                </a:solidFill>
                <a:latin typeface="Arial" charset="0"/>
              </a:defRPr>
            </a:lvl1pPr>
          </a:lstStyle>
          <a:p>
            <a:endParaRPr lang="en-GB" altLang="en-US" dirty="0"/>
          </a:p>
        </p:txBody>
      </p:sp>
      <p:sp>
        <p:nvSpPr>
          <p:cNvPr id="37892" name="Rectangle 4"/>
          <p:cNvSpPr>
            <a:spLocks noGrp="1" noChangeArrowheads="1"/>
          </p:cNvSpPr>
          <p:nvPr>
            <p:ph type="ftr" sz="quarter" idx="2"/>
          </p:nvPr>
        </p:nvSpPr>
        <p:spPr bwMode="auto">
          <a:xfrm>
            <a:off x="0" y="9444749"/>
            <a:ext cx="2949841" cy="497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defRPr>
                <a:solidFill>
                  <a:schemeClr val="tx1"/>
                </a:solidFill>
                <a:latin typeface="Arial" charset="0"/>
              </a:defRPr>
            </a:lvl1pPr>
          </a:lstStyle>
          <a:p>
            <a:endParaRPr lang="en-GB" altLang="en-US" dirty="0"/>
          </a:p>
        </p:txBody>
      </p:sp>
      <p:sp>
        <p:nvSpPr>
          <p:cNvPr id="37893" name="Rectangle 5"/>
          <p:cNvSpPr>
            <a:spLocks noGrp="1" noChangeArrowheads="1"/>
          </p:cNvSpPr>
          <p:nvPr>
            <p:ph type="sldNum" sz="quarter" idx="3"/>
          </p:nvPr>
        </p:nvSpPr>
        <p:spPr bwMode="auto">
          <a:xfrm>
            <a:off x="3854184" y="9444749"/>
            <a:ext cx="2949841" cy="497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lgn="r">
              <a:defRPr>
                <a:solidFill>
                  <a:schemeClr val="tx1"/>
                </a:solidFill>
                <a:latin typeface="Arial" charset="0"/>
              </a:defRPr>
            </a:lvl1pPr>
          </a:lstStyle>
          <a:p>
            <a:fld id="{1770C026-41F0-4684-94CE-7099258C8D1E}" type="slidenum">
              <a:rPr lang="en-GB" altLang="en-US"/>
              <a:pPr/>
              <a:t>‹#›</a:t>
            </a:fld>
            <a:endParaRPr lang="en-GB" altLang="en-US" dirty="0"/>
          </a:p>
        </p:txBody>
      </p:sp>
    </p:spTree>
    <p:extLst>
      <p:ext uri="{BB962C8B-B14F-4D97-AF65-F5344CB8AC3E}">
        <p14:creationId xmlns:p14="http://schemas.microsoft.com/office/powerpoint/2010/main" xmlns="" val="153089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49841" cy="497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defRPr>
                <a:solidFill>
                  <a:schemeClr val="tx1"/>
                </a:solidFill>
                <a:latin typeface="Arial" charset="0"/>
              </a:defRPr>
            </a:lvl1pPr>
          </a:lstStyle>
          <a:p>
            <a:endParaRPr lang="en-GB" altLang="en-US" dirty="0"/>
          </a:p>
        </p:txBody>
      </p:sp>
      <p:sp>
        <p:nvSpPr>
          <p:cNvPr id="36867" name="Rectangle 3"/>
          <p:cNvSpPr>
            <a:spLocks noGrp="1" noChangeArrowheads="1"/>
          </p:cNvSpPr>
          <p:nvPr>
            <p:ph type="dt" idx="1"/>
          </p:nvPr>
        </p:nvSpPr>
        <p:spPr bwMode="auto">
          <a:xfrm>
            <a:off x="3854184" y="0"/>
            <a:ext cx="2949841" cy="497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lgn="r">
              <a:defRPr>
                <a:solidFill>
                  <a:schemeClr val="tx1"/>
                </a:solidFill>
                <a:latin typeface="Arial" charset="0"/>
              </a:defRPr>
            </a:lvl1pPr>
          </a:lstStyle>
          <a:p>
            <a:endParaRPr lang="en-GB" altLang="en-US" dirty="0"/>
          </a:p>
        </p:txBody>
      </p:sp>
      <p:sp>
        <p:nvSpPr>
          <p:cNvPr id="36868" name="Rectangle 4"/>
          <p:cNvSpPr>
            <a:spLocks noGrp="1" noRot="1" noChangeAspect="1" noChangeArrowheads="1" noTextEdit="1"/>
          </p:cNvSpPr>
          <p:nvPr>
            <p:ph type="sldImg" idx="2"/>
          </p:nvPr>
        </p:nvSpPr>
        <p:spPr bwMode="auto">
          <a:xfrm>
            <a:off x="917575" y="746125"/>
            <a:ext cx="4972050" cy="372903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6869" name="Rectangle 5"/>
          <p:cNvSpPr>
            <a:spLocks noGrp="1" noChangeArrowheads="1"/>
          </p:cNvSpPr>
          <p:nvPr>
            <p:ph type="body" sz="quarter" idx="3"/>
          </p:nvPr>
        </p:nvSpPr>
        <p:spPr bwMode="auto">
          <a:xfrm>
            <a:off x="680243" y="4723170"/>
            <a:ext cx="5445127" cy="44750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70" name="Rectangle 6"/>
          <p:cNvSpPr>
            <a:spLocks noGrp="1" noChangeArrowheads="1"/>
          </p:cNvSpPr>
          <p:nvPr>
            <p:ph type="ftr" sz="quarter" idx="4"/>
          </p:nvPr>
        </p:nvSpPr>
        <p:spPr bwMode="auto">
          <a:xfrm>
            <a:off x="0" y="9444749"/>
            <a:ext cx="2949841" cy="497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defRPr>
                <a:solidFill>
                  <a:schemeClr val="tx1"/>
                </a:solidFill>
                <a:latin typeface="Arial" charset="0"/>
              </a:defRPr>
            </a:lvl1pPr>
          </a:lstStyle>
          <a:p>
            <a:endParaRPr lang="en-GB" altLang="en-US" dirty="0"/>
          </a:p>
        </p:txBody>
      </p:sp>
      <p:sp>
        <p:nvSpPr>
          <p:cNvPr id="36871" name="Rectangle 7"/>
          <p:cNvSpPr>
            <a:spLocks noGrp="1" noChangeArrowheads="1"/>
          </p:cNvSpPr>
          <p:nvPr>
            <p:ph type="sldNum" sz="quarter" idx="5"/>
          </p:nvPr>
        </p:nvSpPr>
        <p:spPr bwMode="auto">
          <a:xfrm>
            <a:off x="3854184" y="9444749"/>
            <a:ext cx="2949841" cy="497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lgn="r">
              <a:defRPr>
                <a:solidFill>
                  <a:schemeClr val="tx1"/>
                </a:solidFill>
                <a:latin typeface="Arial" charset="0"/>
              </a:defRPr>
            </a:lvl1pPr>
          </a:lstStyle>
          <a:p>
            <a:fld id="{16A9FC39-901C-4F2D-B8F3-1EF842967481}" type="slidenum">
              <a:rPr lang="en-GB" altLang="en-US"/>
              <a:pPr/>
              <a:t>‹#›</a:t>
            </a:fld>
            <a:endParaRPr lang="en-GB" altLang="en-US" dirty="0"/>
          </a:p>
        </p:txBody>
      </p:sp>
    </p:spTree>
    <p:extLst>
      <p:ext uri="{BB962C8B-B14F-4D97-AF65-F5344CB8AC3E}">
        <p14:creationId xmlns:p14="http://schemas.microsoft.com/office/powerpoint/2010/main" xmlns="" val="1840191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6 authors:</a:t>
            </a:r>
          </a:p>
          <a:p>
            <a:pPr marL="171450" indent="-171450">
              <a:buFontTx/>
              <a:buChar char="-"/>
            </a:pPr>
            <a:r>
              <a:rPr lang="en-GB" dirty="0" smtClean="0"/>
              <a:t>3 standards experts, involved in several worldwide initiatives (e.g. ISO, SDMX, RDF, DCAT, data quality vocabulary)</a:t>
            </a:r>
          </a:p>
          <a:p>
            <a:pPr marL="171450" indent="-171450">
              <a:buFontTx/>
              <a:buChar char="-"/>
            </a:pPr>
            <a:r>
              <a:rPr lang="en-GB" dirty="0" smtClean="0"/>
              <a:t>3 officials from EU institutions (Publication Office, Eurostat, DIGIT)</a:t>
            </a:r>
          </a:p>
          <a:p>
            <a:pPr marL="171450" indent="-171450">
              <a:buFontTx/>
              <a:buChar char="-"/>
            </a:pPr>
            <a:endParaRPr lang="en-GB" dirty="0" smtClean="0"/>
          </a:p>
          <a:p>
            <a:endParaRPr lang="en-GB"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a:t>
            </a:fld>
            <a:endParaRPr lang="en-GB" altLang="en-US" dirty="0"/>
          </a:p>
        </p:txBody>
      </p:sp>
    </p:spTree>
    <p:extLst>
      <p:ext uri="{BB962C8B-B14F-4D97-AF65-F5344CB8AC3E}">
        <p14:creationId xmlns:p14="http://schemas.microsoft.com/office/powerpoint/2010/main" xmlns="" val="702143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smtClean="0"/>
              <a:t>Focus on:  </a:t>
            </a:r>
          </a:p>
          <a:p>
            <a:r>
              <a:rPr lang="en-GB" sz="1400" b="1" dirty="0" smtClean="0"/>
              <a:t>enabling </a:t>
            </a:r>
            <a:r>
              <a:rPr lang="en-GB" sz="1400" b="1" dirty="0"/>
              <a:t>enhanced services</a:t>
            </a:r>
            <a:r>
              <a:rPr lang="en-GB" sz="1400" dirty="0"/>
              <a:t>, </a:t>
            </a:r>
            <a:endParaRPr lang="en-GB" sz="1400" dirty="0" smtClean="0"/>
          </a:p>
          <a:p>
            <a:r>
              <a:rPr lang="en-GB" sz="1400" b="1" dirty="0" smtClean="0"/>
              <a:t>increasing </a:t>
            </a:r>
            <a:r>
              <a:rPr lang="en-GB" sz="1400" b="1" dirty="0"/>
              <a:t>discoverability</a:t>
            </a:r>
            <a:r>
              <a:rPr lang="en-GB" sz="1400" dirty="0"/>
              <a:t>, </a:t>
            </a:r>
            <a:endParaRPr lang="en-GB" sz="1400" dirty="0" smtClean="0"/>
          </a:p>
          <a:p>
            <a:r>
              <a:rPr lang="en-GB" sz="1400" b="1" dirty="0" smtClean="0"/>
              <a:t>allowing </a:t>
            </a:r>
            <a:r>
              <a:rPr lang="en-GB" sz="1400" b="1" dirty="0"/>
              <a:t>to </a:t>
            </a:r>
            <a:r>
              <a:rPr lang="en-GB" sz="1400" b="1" dirty="0" smtClean="0"/>
              <a:t>explore, find, identify and select </a:t>
            </a:r>
            <a:r>
              <a:rPr lang="en-GB" sz="1400" dirty="0" smtClean="0"/>
              <a:t>datasets </a:t>
            </a:r>
          </a:p>
          <a:p>
            <a:r>
              <a:rPr lang="en-GB" sz="1400" dirty="0" smtClean="0"/>
              <a:t>and </a:t>
            </a:r>
          </a:p>
          <a:p>
            <a:r>
              <a:rPr lang="en-GB" sz="1400" b="1" dirty="0" smtClean="0"/>
              <a:t>facilitating a better </a:t>
            </a:r>
            <a:r>
              <a:rPr lang="en-GB" sz="1400" b="1" dirty="0"/>
              <a:t>integration </a:t>
            </a:r>
            <a:r>
              <a:rPr lang="en-GB" sz="1400" dirty="0"/>
              <a:t>of statistical datasets in general data portals.</a:t>
            </a:r>
            <a:endParaRPr lang="en-GB" sz="1400" b="1" dirty="0" smtClean="0"/>
          </a:p>
          <a:p>
            <a:endParaRPr lang="en-GB" sz="1400"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10</a:t>
            </a:fld>
            <a:endParaRPr lang="en-GB" altLang="en-US" dirty="0"/>
          </a:p>
        </p:txBody>
      </p:sp>
    </p:spTree>
    <p:extLst>
      <p:ext uri="{BB962C8B-B14F-4D97-AF65-F5344CB8AC3E}">
        <p14:creationId xmlns:p14="http://schemas.microsoft.com/office/powerpoint/2010/main" xmlns="" val="986292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smtClean="0"/>
              <a:t>In Europe, the </a:t>
            </a:r>
            <a:r>
              <a:rPr lang="en-GB" sz="1400" b="1" dirty="0" smtClean="0"/>
              <a:t>European Data Portal </a:t>
            </a:r>
            <a:r>
              <a:rPr lang="en-GB" sz="1400" dirty="0" smtClean="0"/>
              <a:t>harvests the metadata of Public Sector Information available on public data portals across European countries. Information regarding the provision of data and the benefits of re-using data is also included.</a:t>
            </a:r>
          </a:p>
          <a:p>
            <a:endParaRPr lang="en-GB" sz="1400" dirty="0" smtClean="0"/>
          </a:p>
          <a:p>
            <a:r>
              <a:rPr lang="en-GB" sz="1400" dirty="0" smtClean="0"/>
              <a:t>(When </a:t>
            </a:r>
            <a:r>
              <a:rPr lang="en-GB" sz="1400" dirty="0"/>
              <a:t>we say “data”, in the statistical community, we are referring to numeric data of a very specific type: statistics</a:t>
            </a:r>
            <a:r>
              <a:rPr lang="en-GB" sz="1400" dirty="0" smtClean="0"/>
              <a:t>! The </a:t>
            </a:r>
            <a:r>
              <a:rPr lang="en-GB" sz="1400" dirty="0"/>
              <a:t>LOD definition is much broader</a:t>
            </a:r>
            <a:r>
              <a:rPr lang="en-GB" sz="1400" dirty="0" smtClean="0"/>
              <a:t>!)</a:t>
            </a:r>
            <a:endParaRPr lang="en-GB" sz="1400" dirty="0"/>
          </a:p>
          <a:p>
            <a:endParaRPr lang="de-CH" sz="1400" dirty="0" smtClean="0"/>
          </a:p>
          <a:p>
            <a:r>
              <a:rPr lang="en-GB" sz="1400" dirty="0" smtClean="0"/>
              <a:t>Within the Portal, a section is dedicated to</a:t>
            </a:r>
            <a:r>
              <a:rPr lang="en-GB" sz="1400" baseline="0" dirty="0" smtClean="0"/>
              <a:t> "s</a:t>
            </a:r>
            <a:r>
              <a:rPr lang="en-GB" sz="1400" dirty="0" smtClean="0"/>
              <a:t>earching datasets": here the metadata categories follow DCAT and have been mapped against the </a:t>
            </a:r>
            <a:r>
              <a:rPr lang="en-GB" sz="1400" dirty="0" err="1" smtClean="0"/>
              <a:t>Eurovoc</a:t>
            </a:r>
            <a:r>
              <a:rPr lang="en-GB" sz="1400" dirty="0" smtClean="0"/>
              <a:t> Thesaurus.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11</a:t>
            </a:fld>
            <a:endParaRPr lang="en-GB" altLang="en-US" dirty="0"/>
          </a:p>
        </p:txBody>
      </p:sp>
    </p:spTree>
    <p:extLst>
      <p:ext uri="{BB962C8B-B14F-4D97-AF65-F5344CB8AC3E}">
        <p14:creationId xmlns:p14="http://schemas.microsoft.com/office/powerpoint/2010/main" xmlns="" val="2473965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altLang="en-US" sz="1400" dirty="0" smtClean="0"/>
              <a:t>The EU Open Data Portal is a single point of access to the data from EU institutions.</a:t>
            </a:r>
          </a:p>
          <a:p>
            <a:pPr eaLnBrk="1" hangingPunct="1">
              <a:spcBef>
                <a:spcPct val="0"/>
              </a:spcBef>
            </a:pPr>
            <a:endParaRPr lang="en-GB" altLang="en-US" sz="1400" dirty="0" smtClean="0"/>
          </a:p>
          <a:p>
            <a:pPr eaLnBrk="1" hangingPunct="1">
              <a:spcBef>
                <a:spcPct val="0"/>
              </a:spcBef>
            </a:pPr>
            <a:r>
              <a:rPr lang="en-GB" altLang="en-US" sz="1400" dirty="0" smtClean="0"/>
              <a:t>For example, the user can find data on migration coming from Eurostat, other European Commission DGs, the EU agencies working on this topic (like FRONTEX or Asylum Support Office)</a:t>
            </a:r>
          </a:p>
          <a:p>
            <a:pPr eaLnBrk="1" hangingPunct="1">
              <a:spcBef>
                <a:spcPct val="0"/>
              </a:spcBef>
            </a:pPr>
            <a:endParaRPr lang="en-GB" altLang="en-US" sz="1400" dirty="0" smtClean="0"/>
          </a:p>
          <a:p>
            <a:pPr eaLnBrk="1" hangingPunct="1">
              <a:spcBef>
                <a:spcPct val="0"/>
              </a:spcBef>
            </a:pPr>
            <a:endParaRPr lang="en-GB" altLang="en-US" sz="1400" dirty="0" smtClean="0"/>
          </a:p>
          <a:p>
            <a:pPr eaLnBrk="1" hangingPunct="1">
              <a:spcBef>
                <a:spcPct val="0"/>
              </a:spcBef>
            </a:pPr>
            <a:r>
              <a:rPr lang="en-GB" altLang="en-US" sz="1400" b="1" dirty="0" smtClean="0"/>
              <a:t>But let's now give the floor to the authors of the paper, with a video-presentation that they have produced to guide us through </a:t>
            </a:r>
            <a:r>
              <a:rPr lang="en-GB" altLang="en-US" sz="1400" b="1" dirty="0" err="1" smtClean="0"/>
              <a:t>StatDCAT</a:t>
            </a:r>
            <a:r>
              <a:rPr lang="en-GB" altLang="en-US" sz="1400" b="1" dirty="0" smtClean="0"/>
              <a:t>-AP.</a:t>
            </a:r>
          </a:p>
          <a:p>
            <a:pPr eaLnBrk="1" hangingPunct="1">
              <a:spcBef>
                <a:spcPct val="0"/>
              </a:spcBef>
            </a:pPr>
            <a:endParaRPr lang="en-GB" altLang="en-US" sz="1400"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12</a:t>
            </a:fld>
            <a:endParaRPr lang="en-GB" altLang="en-US" dirty="0"/>
          </a:p>
        </p:txBody>
      </p:sp>
    </p:spTree>
    <p:extLst>
      <p:ext uri="{BB962C8B-B14F-4D97-AF65-F5344CB8AC3E}">
        <p14:creationId xmlns:p14="http://schemas.microsoft.com/office/powerpoint/2010/main" xmlns="" val="3895903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13</a:t>
            </a:fld>
            <a:endParaRPr lang="en-GB" altLang="en-US" dirty="0"/>
          </a:p>
        </p:txBody>
      </p:sp>
    </p:spTree>
    <p:extLst>
      <p:ext uri="{BB962C8B-B14F-4D97-AF65-F5344CB8AC3E}">
        <p14:creationId xmlns:p14="http://schemas.microsoft.com/office/powerpoint/2010/main" xmlns="" val="3845188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smtClean="0"/>
              <a:t>Next steps:</a:t>
            </a:r>
          </a:p>
          <a:p>
            <a:pPr marL="171450" indent="-171450">
              <a:buFont typeface="Arial" panose="020B0604020202020204" pitchFamily="34" charset="0"/>
              <a:buChar char="•"/>
            </a:pPr>
            <a:r>
              <a:rPr lang="en-GB" sz="1400" dirty="0" smtClean="0"/>
              <a:t>Publication of final version after public review: end of 2016</a:t>
            </a:r>
          </a:p>
          <a:p>
            <a:pPr marL="171450" indent="-171450">
              <a:buFont typeface="Arial" panose="020B0604020202020204" pitchFamily="34" charset="0"/>
              <a:buChar char="•"/>
            </a:pPr>
            <a:r>
              <a:rPr lang="en-GB" sz="1400" dirty="0" smtClean="0"/>
              <a:t>Full support of </a:t>
            </a:r>
            <a:r>
              <a:rPr lang="en-GB" sz="1400" dirty="0" err="1" smtClean="0"/>
              <a:t>StatDCAT</a:t>
            </a:r>
            <a:r>
              <a:rPr lang="en-GB" sz="1400" dirty="0" smtClean="0"/>
              <a:t>-AP from EU and European Open Data Portals (Eurostat dissemination chain, target 2018)</a:t>
            </a:r>
          </a:p>
          <a:p>
            <a:pPr marL="171450" indent="-171450">
              <a:buFont typeface="Arial" panose="020B0604020202020204" pitchFamily="34" charset="0"/>
              <a:buChar char="•"/>
            </a:pPr>
            <a:r>
              <a:rPr lang="en-GB" sz="1400" dirty="0" smtClean="0"/>
              <a:t>Piloting metadata extraction from SDMX and other metadata repositories, building experiences</a:t>
            </a:r>
          </a:p>
          <a:p>
            <a:pPr marL="171450" indent="-171450">
              <a:buFont typeface="Arial" panose="020B0604020202020204" pitchFamily="34" charset="0"/>
              <a:buChar char="•"/>
            </a:pPr>
            <a:r>
              <a:rPr lang="en-GB" sz="1400" dirty="0" smtClean="0"/>
              <a:t>Revising the standard taking into account lessons learnt, quality aspects,…</a:t>
            </a:r>
          </a:p>
          <a:p>
            <a:pPr marL="0" indent="0">
              <a:buFont typeface="Arial" panose="020B0604020202020204" pitchFamily="34" charset="0"/>
              <a:buNone/>
            </a:pPr>
            <a:endParaRPr lang="en-GB" sz="1400"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14</a:t>
            </a:fld>
            <a:endParaRPr lang="en-GB" altLang="en-US" dirty="0"/>
          </a:p>
        </p:txBody>
      </p:sp>
    </p:spTree>
    <p:extLst>
      <p:ext uri="{BB962C8B-B14F-4D97-AF65-F5344CB8AC3E}">
        <p14:creationId xmlns:p14="http://schemas.microsoft.com/office/powerpoint/2010/main" xmlns="" val="2484448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600"/>
              </a:spcBef>
              <a:spcAft>
                <a:spcPts val="600"/>
              </a:spcAft>
              <a:buFont typeface="Arial" panose="020B0604020202020204" pitchFamily="34" charset="0"/>
              <a:buChar char="•"/>
            </a:pPr>
            <a:r>
              <a:rPr lang="en-GB" sz="1400" dirty="0" smtClean="0"/>
              <a:t>Quality aspects are very important, for statistical datasets in particular</a:t>
            </a:r>
          </a:p>
          <a:p>
            <a:pPr marL="342900" indent="-342900">
              <a:spcBef>
                <a:spcPts val="600"/>
              </a:spcBef>
              <a:spcAft>
                <a:spcPts val="600"/>
              </a:spcAft>
              <a:buFont typeface="Arial" panose="020B0604020202020204" pitchFamily="34" charset="0"/>
              <a:buChar char="•"/>
            </a:pPr>
            <a:r>
              <a:rPr lang="en-GB" sz="1400" dirty="0" smtClean="0"/>
              <a:t>Due to time and resource constraints, the current version does not fully address the issue and just provide an annotation mechanism</a:t>
            </a:r>
          </a:p>
          <a:p>
            <a:pPr marL="342900" indent="-342900">
              <a:spcBef>
                <a:spcPts val="600"/>
              </a:spcBef>
              <a:spcAft>
                <a:spcPts val="600"/>
              </a:spcAft>
              <a:buFont typeface="Arial" panose="020B0604020202020204" pitchFamily="34" charset="0"/>
              <a:buChar char="•"/>
            </a:pPr>
            <a:r>
              <a:rPr lang="en-GB" sz="1400" dirty="0" smtClean="0"/>
              <a:t>Next step is to consider an integrated quality framework for extending </a:t>
            </a:r>
            <a:r>
              <a:rPr lang="en-GB" sz="1400" dirty="0" err="1" smtClean="0"/>
              <a:t>StatDCAT</a:t>
            </a:r>
            <a:r>
              <a:rPr lang="en-GB" sz="1400" dirty="0" smtClean="0"/>
              <a:t>-AP into a version 2</a:t>
            </a:r>
          </a:p>
          <a:p>
            <a:endParaRPr lang="en-GB" sz="1400"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15</a:t>
            </a:fld>
            <a:endParaRPr lang="en-GB" altLang="en-US" dirty="0"/>
          </a:p>
        </p:txBody>
      </p:sp>
    </p:spTree>
    <p:extLst>
      <p:ext uri="{BB962C8B-B14F-4D97-AF65-F5344CB8AC3E}">
        <p14:creationId xmlns:p14="http://schemas.microsoft.com/office/powerpoint/2010/main" xmlns="" val="2525084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400" dirty="0" smtClean="0"/>
              <a:t>Eurostat's Single Integrated Metadata Structure (SIMS) includes specific quality aspects harmonised at EU level, e.g. Accessibility and clarity; Quality management; Relevance; Accuracy and reliability; Timeliness and punctuality; Coherence and comparability.</a:t>
            </a:r>
          </a:p>
          <a:p>
            <a:pPr marL="342900" indent="-342900">
              <a:buFont typeface="Arial" panose="020B0604020202020204" pitchFamily="34" charset="0"/>
              <a:buChar char="•"/>
            </a:pPr>
            <a:r>
              <a:rPr lang="en-GB" sz="1400" dirty="0" smtClean="0"/>
              <a:t>This set of aspects can form the basis for future extensions to </a:t>
            </a:r>
            <a:r>
              <a:rPr lang="en-GB" sz="1400" dirty="0" err="1" smtClean="0"/>
              <a:t>StatDCAT</a:t>
            </a:r>
            <a:r>
              <a:rPr lang="en-GB" sz="1400" dirty="0" smtClean="0"/>
              <a:t>-AP, or even to DCAT-AP,</a:t>
            </a:r>
            <a:r>
              <a:rPr lang="en-GB" sz="1400" baseline="0" dirty="0" smtClean="0"/>
              <a:t> possibly based on the RDF data quality vocabulary (currently under discussion as a </a:t>
            </a:r>
            <a:r>
              <a:rPr lang="en-GB" sz="1400" dirty="0" smtClean="0"/>
              <a:t>W3C Working Group Note, 30 August 2016)</a:t>
            </a:r>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16</a:t>
            </a:fld>
            <a:endParaRPr lang="en-GB" altLang="en-US" dirty="0"/>
          </a:p>
        </p:txBody>
      </p:sp>
    </p:spTree>
    <p:extLst>
      <p:ext uri="{BB962C8B-B14F-4D97-AF65-F5344CB8AC3E}">
        <p14:creationId xmlns:p14="http://schemas.microsoft.com/office/powerpoint/2010/main" xmlns="" val="3608967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17</a:t>
            </a:fld>
            <a:endParaRPr lang="en-GB" altLang="en-US" dirty="0"/>
          </a:p>
        </p:txBody>
      </p:sp>
    </p:spTree>
    <p:extLst>
      <p:ext uri="{BB962C8B-B14F-4D97-AF65-F5344CB8AC3E}">
        <p14:creationId xmlns:p14="http://schemas.microsoft.com/office/powerpoint/2010/main" xmlns="" val="394903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altLang="en-US" sz="1400" dirty="0" smtClean="0"/>
              <a:t>The EU Open Data Portal is a single point of access to the data from EU institutions.</a:t>
            </a:r>
          </a:p>
          <a:p>
            <a:pPr eaLnBrk="1" hangingPunct="1">
              <a:spcBef>
                <a:spcPct val="0"/>
              </a:spcBef>
            </a:pPr>
            <a:endParaRPr lang="en-GB" altLang="en-US" sz="1400" dirty="0" smtClean="0"/>
          </a:p>
          <a:p>
            <a:pPr eaLnBrk="1" hangingPunct="1">
              <a:spcBef>
                <a:spcPct val="0"/>
              </a:spcBef>
            </a:pPr>
            <a:r>
              <a:rPr lang="en-GB" altLang="en-US" sz="1400" dirty="0" smtClean="0"/>
              <a:t>For example, the user can find data on migration coming from Eurostat, other European Commission DGs, the EU agencies working on this topic (like FRONTEX or Asylum Support Office)</a:t>
            </a:r>
          </a:p>
          <a:p>
            <a:pPr eaLnBrk="1" hangingPunct="1">
              <a:spcBef>
                <a:spcPct val="0"/>
              </a:spcBef>
            </a:pPr>
            <a:endParaRPr lang="en-GB" altLang="en-US" sz="1400" dirty="0" smtClean="0"/>
          </a:p>
          <a:p>
            <a:pPr eaLnBrk="1" hangingPunct="1">
              <a:spcBef>
                <a:spcPct val="0"/>
              </a:spcBef>
            </a:pPr>
            <a:endParaRPr lang="en-GB" altLang="en-US" sz="1400" dirty="0" smtClean="0"/>
          </a:p>
          <a:p>
            <a:pPr eaLnBrk="1" hangingPunct="1">
              <a:spcBef>
                <a:spcPct val="0"/>
              </a:spcBef>
            </a:pPr>
            <a:r>
              <a:rPr lang="en-GB" altLang="en-US" sz="1400" b="1" dirty="0" smtClean="0"/>
              <a:t>But let's now give the floor to the authors of the paper, with a video-presentation that they have produced to guide us through </a:t>
            </a:r>
            <a:r>
              <a:rPr lang="en-GB" altLang="en-US" sz="1400" b="1" dirty="0" err="1" smtClean="0"/>
              <a:t>StatDCAT</a:t>
            </a:r>
            <a:r>
              <a:rPr lang="en-GB" altLang="en-US" sz="1400" b="1" dirty="0" smtClean="0"/>
              <a:t>-AP.</a:t>
            </a:r>
          </a:p>
          <a:p>
            <a:pPr eaLnBrk="1" hangingPunct="1">
              <a:spcBef>
                <a:spcPct val="0"/>
              </a:spcBef>
            </a:pPr>
            <a:endParaRPr lang="en-GB" altLang="en-US" sz="1400"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19</a:t>
            </a:fld>
            <a:endParaRPr lang="en-GB" altLang="en-US" dirty="0"/>
          </a:p>
        </p:txBody>
      </p:sp>
    </p:spTree>
    <p:extLst>
      <p:ext uri="{BB962C8B-B14F-4D97-AF65-F5344CB8AC3E}">
        <p14:creationId xmlns:p14="http://schemas.microsoft.com/office/powerpoint/2010/main" xmlns="" val="3895903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altLang="en-US" dirty="0" smtClean="0"/>
              <a:t>EU Open Data Portal is a single point of access to the data from EU institutions.</a:t>
            </a:r>
          </a:p>
          <a:p>
            <a:pPr eaLnBrk="1" hangingPunct="1">
              <a:spcBef>
                <a:spcPct val="0"/>
              </a:spcBef>
            </a:pPr>
            <a:r>
              <a:rPr lang="en-GB" altLang="en-US" dirty="0" smtClean="0"/>
              <a:t>For example the user can find data on migration coming from Eurostat, other European Commission DGs, the EU agencies working on this topic like FRONTEX or Asylum Support Office</a:t>
            </a: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20</a:t>
            </a:fld>
            <a:endParaRPr lang="en-GB" altLang="en-US" dirty="0"/>
          </a:p>
        </p:txBody>
      </p:sp>
    </p:spTree>
    <p:extLst>
      <p:ext uri="{BB962C8B-B14F-4D97-AF65-F5344CB8AC3E}">
        <p14:creationId xmlns:p14="http://schemas.microsoft.com/office/powerpoint/2010/main" xmlns="" val="347913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Menu of the presentation</a:t>
            </a:r>
            <a:endParaRPr lang="en-GB"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a:t>
            </a:fld>
            <a:endParaRPr lang="en-GB" altLang="en-US" dirty="0"/>
          </a:p>
        </p:txBody>
      </p:sp>
    </p:spTree>
    <p:extLst>
      <p:ext uri="{BB962C8B-B14F-4D97-AF65-F5344CB8AC3E}">
        <p14:creationId xmlns:p14="http://schemas.microsoft.com/office/powerpoint/2010/main" xmlns="" val="3852615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21</a:t>
            </a:fld>
            <a:endParaRPr lang="en-GB" altLang="en-US" dirty="0"/>
          </a:p>
        </p:txBody>
      </p:sp>
    </p:spTree>
    <p:extLst>
      <p:ext uri="{BB962C8B-B14F-4D97-AF65-F5344CB8AC3E}">
        <p14:creationId xmlns:p14="http://schemas.microsoft.com/office/powerpoint/2010/main" xmlns="" val="2564025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smtClean="0">
                <a:solidFill>
                  <a:srgbClr val="FF9999"/>
                </a:solidFill>
              </a:rPr>
              <a:t>Datasets of national public institutions (regions, ministries, etc..)</a:t>
            </a:r>
            <a:endParaRPr lang="en-GB" dirty="0" smtClean="0">
              <a:solidFill>
                <a:srgbClr val="FF9999"/>
              </a:solidFill>
            </a:endParaRPr>
          </a:p>
          <a:p>
            <a:pPr eaLnBrk="1" hangingPunct="1">
              <a:defRPr/>
            </a:pPr>
            <a:endParaRPr lang="en-US" dirty="0" smtClean="0">
              <a:solidFill>
                <a:srgbClr val="FF9999"/>
              </a:solidFill>
              <a:sym typeface="Wingdings" charset="0"/>
            </a:endParaRPr>
          </a:p>
          <a:p>
            <a:pPr eaLnBrk="1" hangingPunct="1">
              <a:defRPr/>
            </a:pPr>
            <a:r>
              <a:rPr lang="en-US" dirty="0" smtClean="0">
                <a:solidFill>
                  <a:srgbClr val="FF9999"/>
                </a:solidFill>
                <a:sym typeface="Wingdings" charset="0"/>
              </a:rPr>
              <a:t>National open data portals (managed by each State)</a:t>
            </a:r>
          </a:p>
          <a:p>
            <a:pPr eaLnBrk="1" hangingPunct="1">
              <a:defRPr/>
            </a:pPr>
            <a:endParaRPr lang="en-US"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22</a:t>
            </a:fld>
            <a:endParaRPr lang="en-GB" altLang="en-US" dirty="0"/>
          </a:p>
        </p:txBody>
      </p:sp>
    </p:spTree>
    <p:extLst>
      <p:ext uri="{BB962C8B-B14F-4D97-AF65-F5344CB8AC3E}">
        <p14:creationId xmlns:p14="http://schemas.microsoft.com/office/powerpoint/2010/main" xmlns="" val="416840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altLang="en-US" dirty="0" smtClean="0"/>
              <a:t>EU Open Data Portal is a single point of access to the data from EU institutions.</a:t>
            </a:r>
          </a:p>
          <a:p>
            <a:pPr eaLnBrk="1" hangingPunct="1">
              <a:spcBef>
                <a:spcPct val="0"/>
              </a:spcBef>
            </a:pPr>
            <a:r>
              <a:rPr lang="en-GB" altLang="en-US" dirty="0" smtClean="0"/>
              <a:t>For example the user can find data on migration coming from Eurostat, other European Commission DGs, the EU agencies working on this topic like FRONTEX or Asylum Support Office</a:t>
            </a:r>
          </a:p>
          <a:p>
            <a:pPr eaLnBrk="1" hangingPunct="1">
              <a:defRPr/>
            </a:pPr>
            <a:endParaRPr lang="en-US"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23</a:t>
            </a:fld>
            <a:endParaRPr lang="en-GB" altLang="en-US" dirty="0"/>
          </a:p>
        </p:txBody>
      </p:sp>
    </p:spTree>
    <p:extLst>
      <p:ext uri="{BB962C8B-B14F-4D97-AF65-F5344CB8AC3E}">
        <p14:creationId xmlns:p14="http://schemas.microsoft.com/office/powerpoint/2010/main" xmlns="" val="2383469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24</a:t>
            </a:fld>
            <a:endParaRPr lang="en-GB" altLang="en-US" dirty="0"/>
          </a:p>
        </p:txBody>
      </p:sp>
    </p:spTree>
    <p:extLst>
      <p:ext uri="{BB962C8B-B14F-4D97-AF65-F5344CB8AC3E}">
        <p14:creationId xmlns:p14="http://schemas.microsoft.com/office/powerpoint/2010/main" xmlns="" val="273141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pPr eaLnBrk="1" hangingPunct="1">
              <a:spcBef>
                <a:spcPct val="0"/>
              </a:spcBef>
            </a:pPr>
            <a:r>
              <a:rPr lang="en-GB" altLang="en-US" dirty="0" smtClean="0"/>
              <a:t>The metadata on migration can be also retrieved from RDF triple store using SPARQL query</a:t>
            </a:r>
          </a:p>
          <a:p>
            <a:pPr eaLnBrk="1" hangingPunct="1">
              <a:spcBef>
                <a:spcPct val="0"/>
              </a:spcBef>
            </a:pPr>
            <a:r>
              <a:rPr lang="en-GB" altLang="en-US" dirty="0" smtClean="0"/>
              <a:t>SELECT distinct ?</a:t>
            </a:r>
            <a:r>
              <a:rPr lang="en-GB" altLang="en-US" dirty="0" err="1" smtClean="0"/>
              <a:t>graphURL</a:t>
            </a:r>
            <a:r>
              <a:rPr lang="en-GB" altLang="en-US" dirty="0" smtClean="0"/>
              <a:t> ?title </a:t>
            </a:r>
          </a:p>
          <a:p>
            <a:pPr eaLnBrk="1" hangingPunct="1">
              <a:spcBef>
                <a:spcPct val="0"/>
              </a:spcBef>
            </a:pPr>
            <a:r>
              <a:rPr lang="en-GB" altLang="en-US" dirty="0" smtClean="0"/>
              <a:t>WHERE{ graph ?</a:t>
            </a:r>
            <a:r>
              <a:rPr lang="en-GB" altLang="en-US" dirty="0" err="1" smtClean="0"/>
              <a:t>graphURL</a:t>
            </a:r>
            <a:r>
              <a:rPr lang="en-GB" altLang="en-US" dirty="0" smtClean="0"/>
              <a:t> {?s </a:t>
            </a:r>
            <a:r>
              <a:rPr lang="en-GB" altLang="en-US" dirty="0" err="1" smtClean="0"/>
              <a:t>dc:title</a:t>
            </a:r>
            <a:r>
              <a:rPr lang="en-GB" altLang="en-US" dirty="0" smtClean="0"/>
              <a:t> ?title. filter REGEX(?title, 'migration', '</a:t>
            </a:r>
            <a:r>
              <a:rPr lang="en-GB" altLang="en-US" dirty="0" err="1" smtClean="0"/>
              <a:t>i</a:t>
            </a:r>
            <a:r>
              <a:rPr lang="en-GB" altLang="en-US" dirty="0" smtClean="0"/>
              <a:t>') } } </a:t>
            </a:r>
          </a:p>
          <a:p>
            <a:pPr eaLnBrk="1" hangingPunct="1">
              <a:spcBef>
                <a:spcPct val="0"/>
              </a:spcBef>
            </a:pPr>
            <a:r>
              <a:rPr lang="en-GB" altLang="en-US" dirty="0" smtClean="0"/>
              <a:t>LIMIT 100</a:t>
            </a:r>
          </a:p>
          <a:p>
            <a:pPr eaLnBrk="1" hangingPunct="1">
              <a:spcBef>
                <a:spcPct val="0"/>
              </a:spcBef>
            </a:pPr>
            <a:endParaRPr lang="en-GB" altLang="en-US" dirty="0" smtClean="0"/>
          </a:p>
          <a:p>
            <a:pPr eaLnBrk="1" hangingPunct="1">
              <a:spcBef>
                <a:spcPct val="0"/>
              </a:spcBef>
            </a:pPr>
            <a:r>
              <a:rPr lang="en-GB" altLang="en-US" dirty="0" smtClean="0"/>
              <a:t>The result can be obtained in various formats: html, spreadsheet, xml, </a:t>
            </a:r>
            <a:r>
              <a:rPr lang="en-GB" altLang="en-US" dirty="0" err="1" smtClean="0"/>
              <a:t>json</a:t>
            </a:r>
            <a:r>
              <a:rPr lang="en-GB" altLang="en-US" dirty="0" smtClean="0"/>
              <a:t>, </a:t>
            </a:r>
            <a:r>
              <a:rPr lang="en-GB" altLang="en-US" dirty="0" err="1" smtClean="0"/>
              <a:t>javascript</a:t>
            </a:r>
            <a:r>
              <a:rPr lang="en-GB" altLang="en-US" dirty="0" smtClean="0"/>
              <a:t>, </a:t>
            </a:r>
            <a:r>
              <a:rPr lang="en-GB" altLang="en-US" dirty="0" err="1" smtClean="0"/>
              <a:t>ntriples</a:t>
            </a:r>
            <a:r>
              <a:rPr lang="en-GB" altLang="en-US" dirty="0" smtClean="0"/>
              <a:t>, RDF/XML, CSV</a:t>
            </a:r>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25</a:t>
            </a:fld>
            <a:endParaRPr lang="en-GB" altLang="en-US" dirty="0"/>
          </a:p>
        </p:txBody>
      </p:sp>
    </p:spTree>
    <p:extLst>
      <p:ext uri="{BB962C8B-B14F-4D97-AF65-F5344CB8AC3E}">
        <p14:creationId xmlns:p14="http://schemas.microsoft.com/office/powerpoint/2010/main" xmlns="" val="3631258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pPr eaLnBrk="1" hangingPunct="1">
              <a:spcBef>
                <a:spcPct val="0"/>
              </a:spcBef>
            </a:pPr>
            <a:r>
              <a:rPr lang="en-GB" altLang="en-US" dirty="0" smtClean="0"/>
              <a:t>An example of the result in html format.</a:t>
            </a:r>
          </a:p>
          <a:p>
            <a:pPr eaLnBrk="1" hangingPunct="1">
              <a:spcBef>
                <a:spcPct val="0"/>
              </a:spcBef>
            </a:pPr>
            <a:endParaRPr lang="en-GB" altLang="en-US" dirty="0" smtClean="0"/>
          </a:p>
          <a:p>
            <a:pPr eaLnBrk="1" hangingPunct="1">
              <a:spcBef>
                <a:spcPct val="0"/>
              </a:spcBef>
            </a:pPr>
            <a:r>
              <a:rPr lang="en-GB" altLang="en-US" dirty="0" smtClean="0"/>
              <a:t>When the user clicks on the URL he can see more metadata on this dataset</a:t>
            </a:r>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26</a:t>
            </a:fld>
            <a:endParaRPr lang="en-GB" altLang="en-US" dirty="0"/>
          </a:p>
        </p:txBody>
      </p:sp>
    </p:spTree>
    <p:extLst>
      <p:ext uri="{BB962C8B-B14F-4D97-AF65-F5344CB8AC3E}">
        <p14:creationId xmlns:p14="http://schemas.microsoft.com/office/powerpoint/2010/main" xmlns="" val="2540973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093">
              <a:defRPr/>
            </a:pPr>
            <a:r>
              <a:rPr lang="en-GB" altLang="en-US" dirty="0" smtClean="0"/>
              <a:t>The user can download the files with data or go to the source: EUROSTAT</a:t>
            </a:r>
          </a:p>
          <a:p>
            <a:pPr eaLnBrk="1" hangingPunct="1">
              <a:defRPr/>
            </a:pPr>
            <a:endParaRPr lang="en-US"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27</a:t>
            </a:fld>
            <a:endParaRPr lang="en-GB" altLang="en-US" dirty="0"/>
          </a:p>
        </p:txBody>
      </p:sp>
    </p:spTree>
    <p:extLst>
      <p:ext uri="{BB962C8B-B14F-4D97-AF65-F5344CB8AC3E}">
        <p14:creationId xmlns:p14="http://schemas.microsoft.com/office/powerpoint/2010/main" xmlns="" val="3809522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28</a:t>
            </a:fld>
            <a:endParaRPr lang="en-GB" altLang="en-US" dirty="0"/>
          </a:p>
        </p:txBody>
      </p:sp>
    </p:spTree>
    <p:extLst>
      <p:ext uri="{BB962C8B-B14F-4D97-AF65-F5344CB8AC3E}">
        <p14:creationId xmlns:p14="http://schemas.microsoft.com/office/powerpoint/2010/main" xmlns="" val="1313228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6441B25-C4D1-47DB-817D-B9C4FC5392FB}" type="slidenum">
              <a:rPr lang="en-GB" smtClean="0"/>
              <a:pPr>
                <a:defRPr/>
              </a:pPr>
              <a:t>29</a:t>
            </a:fld>
            <a:endParaRPr lang="en-GB"/>
          </a:p>
        </p:txBody>
      </p:sp>
    </p:spTree>
    <p:extLst>
      <p:ext uri="{BB962C8B-B14F-4D97-AF65-F5344CB8AC3E}">
        <p14:creationId xmlns:p14="http://schemas.microsoft.com/office/powerpoint/2010/main" xmlns="" val="3552420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31</a:t>
            </a:fld>
            <a:endParaRPr lang="en-GB" altLang="en-US" dirty="0"/>
          </a:p>
        </p:txBody>
      </p:sp>
    </p:spTree>
    <p:extLst>
      <p:ext uri="{BB962C8B-B14F-4D97-AF65-F5344CB8AC3E}">
        <p14:creationId xmlns:p14="http://schemas.microsoft.com/office/powerpoint/2010/main" xmlns="" val="273737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When you look for data, you immediately realise that there are many "silos", several standards and formats, a variety of metadata frameworks.</a:t>
            </a:r>
          </a:p>
          <a:p>
            <a:endParaRPr lang="en-GB" sz="1600" dirty="0" smtClean="0"/>
          </a:p>
          <a:p>
            <a:r>
              <a:rPr lang="en-GB" sz="1600" dirty="0" smtClean="0"/>
              <a:t>No easy way of discovering data</a:t>
            </a:r>
          </a:p>
          <a:p>
            <a:endParaRPr lang="en-GB" sz="1600"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a:t>
            </a:fld>
            <a:endParaRPr lang="en-GB" altLang="en-US" dirty="0"/>
          </a:p>
        </p:txBody>
      </p:sp>
    </p:spTree>
    <p:extLst>
      <p:ext uri="{BB962C8B-B14F-4D97-AF65-F5344CB8AC3E}">
        <p14:creationId xmlns:p14="http://schemas.microsoft.com/office/powerpoint/2010/main" xmlns="" val="553616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32</a:t>
            </a:fld>
            <a:endParaRPr lang="en-GB" altLang="en-US" dirty="0"/>
          </a:p>
        </p:txBody>
      </p:sp>
    </p:spTree>
    <p:extLst>
      <p:ext uri="{BB962C8B-B14F-4D97-AF65-F5344CB8AC3E}">
        <p14:creationId xmlns:p14="http://schemas.microsoft.com/office/powerpoint/2010/main" xmlns="" val="1811484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33</a:t>
            </a:fld>
            <a:endParaRPr lang="en-GB" altLang="en-US" dirty="0"/>
          </a:p>
        </p:txBody>
      </p:sp>
    </p:spTree>
    <p:extLst>
      <p:ext uri="{BB962C8B-B14F-4D97-AF65-F5344CB8AC3E}">
        <p14:creationId xmlns:p14="http://schemas.microsoft.com/office/powerpoint/2010/main" xmlns="" val="2250917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34</a:t>
            </a:fld>
            <a:endParaRPr lang="en-GB" altLang="en-US" dirty="0"/>
          </a:p>
        </p:txBody>
      </p:sp>
    </p:spTree>
    <p:extLst>
      <p:ext uri="{BB962C8B-B14F-4D97-AF65-F5344CB8AC3E}">
        <p14:creationId xmlns:p14="http://schemas.microsoft.com/office/powerpoint/2010/main" xmlns="" val="834748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pPr defTabSz="924093">
              <a:spcBef>
                <a:spcPct val="0"/>
              </a:spcBef>
              <a:defRPr/>
            </a:pPr>
            <a:r>
              <a:rPr lang="en-GB" altLang="en-US" dirty="0" smtClean="0"/>
              <a:t>The user can download the files with data or go to the source: EUROSTAT</a:t>
            </a:r>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35</a:t>
            </a:fld>
            <a:endParaRPr lang="en-GB" altLang="en-US" dirty="0"/>
          </a:p>
        </p:txBody>
      </p:sp>
    </p:spTree>
    <p:extLst>
      <p:ext uri="{BB962C8B-B14F-4D97-AF65-F5344CB8AC3E}">
        <p14:creationId xmlns:p14="http://schemas.microsoft.com/office/powerpoint/2010/main" xmlns="" val="3666002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36</a:t>
            </a:fld>
            <a:endParaRPr lang="en-GB" altLang="en-US" dirty="0"/>
          </a:p>
        </p:txBody>
      </p:sp>
    </p:spTree>
    <p:extLst>
      <p:ext uri="{BB962C8B-B14F-4D97-AF65-F5344CB8AC3E}">
        <p14:creationId xmlns:p14="http://schemas.microsoft.com/office/powerpoint/2010/main" xmlns="" val="53070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37</a:t>
            </a:fld>
            <a:endParaRPr lang="en-GB" altLang="en-US" dirty="0"/>
          </a:p>
        </p:txBody>
      </p:sp>
    </p:spTree>
    <p:extLst>
      <p:ext uri="{BB962C8B-B14F-4D97-AF65-F5344CB8AC3E}">
        <p14:creationId xmlns:p14="http://schemas.microsoft.com/office/powerpoint/2010/main" xmlns="" val="2615951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38</a:t>
            </a:fld>
            <a:endParaRPr lang="en-GB" altLang="en-US" dirty="0"/>
          </a:p>
        </p:txBody>
      </p:sp>
    </p:spTree>
    <p:extLst>
      <p:ext uri="{BB962C8B-B14F-4D97-AF65-F5344CB8AC3E}">
        <p14:creationId xmlns:p14="http://schemas.microsoft.com/office/powerpoint/2010/main" xmlns="" val="3969884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r>
              <a:rPr lang="en-GB" dirty="0" smtClean="0"/>
              <a:t>This is a schematic view of the constructs in the SDMX Information Model that can be used to aid data discovery</a:t>
            </a:r>
          </a:p>
          <a:p>
            <a:endParaRPr lang="en-GB" dirty="0" smtClean="0"/>
          </a:p>
          <a:p>
            <a:r>
              <a:rPr lang="en-GB" dirty="0" smtClean="0"/>
              <a:t>In the SDMX Information Model the construct that is the target of the search is the Dataflow. The Dataflow is a conceptual data set. It links to the data structure and the data provider(s), and is, essentially, a specification of data that can be collected or disseminated. </a:t>
            </a:r>
          </a:p>
          <a:p>
            <a:endParaRPr lang="en-GB" dirty="0" smtClean="0"/>
          </a:p>
          <a:p>
            <a:r>
              <a:rPr lang="en-GB" dirty="0" smtClean="0"/>
              <a:t>The actual existence of data for either collection or dissemination is determined by the Registered Data Source which identifies the location of the data set and how it can be accessed.</a:t>
            </a:r>
          </a:p>
          <a:p>
            <a:endParaRPr lang="en-GB" dirty="0" smtClean="0"/>
          </a:p>
          <a:p>
            <a:r>
              <a:rPr lang="en-GB" dirty="0" smtClean="0"/>
              <a:t>Data can be discovered either via a topic scheme (e.g. statistical themes – these can be hierarchical), by data provider (i.e. the publisher), or via the Concepts or the Codes used in the data structure.</a:t>
            </a:r>
          </a:p>
          <a:p>
            <a:endParaRPr lang="en-GB"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39</a:t>
            </a:fld>
            <a:endParaRPr lang="en-GB" altLang="en-US" dirty="0"/>
          </a:p>
        </p:txBody>
      </p:sp>
    </p:spTree>
    <p:extLst>
      <p:ext uri="{BB962C8B-B14F-4D97-AF65-F5344CB8AC3E}">
        <p14:creationId xmlns:p14="http://schemas.microsoft.com/office/powerpoint/2010/main" xmlns="" val="100862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69527" indent="-269527">
              <a:spcBef>
                <a:spcPts val="1213"/>
              </a:spcBef>
              <a:spcAft>
                <a:spcPts val="0"/>
              </a:spcAft>
            </a:pPr>
            <a:r>
              <a:rPr lang="en-GB" sz="1800" dirty="0"/>
              <a:t>Focus on use cases:</a:t>
            </a:r>
          </a:p>
          <a:p>
            <a:pPr marL="816603" lvl="1" indent="-269527"/>
            <a:r>
              <a:rPr lang="en-GB" dirty="0"/>
              <a:t>Improving discovery of statistical data sets in open data portals</a:t>
            </a:r>
          </a:p>
          <a:p>
            <a:pPr marL="816603" lvl="1" indent="-269527"/>
            <a:r>
              <a:rPr lang="en-GB" dirty="0"/>
              <a:t>Facilitating integration of statistical data sets with open data from other domains</a:t>
            </a:r>
            <a:endParaRPr lang="en-GB" altLang="en-US" sz="1800" dirty="0"/>
          </a:p>
          <a:p>
            <a:pPr marL="346535">
              <a:spcBef>
                <a:spcPts val="0"/>
              </a:spcBef>
              <a:spcAft>
                <a:spcPts val="1213"/>
              </a:spcAft>
            </a:pPr>
            <a:endParaRPr lang="en-GB" altLang="en-US" sz="1800" dirty="0"/>
          </a:p>
          <a:p>
            <a:endParaRPr lang="en-GB"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40</a:t>
            </a:fld>
            <a:endParaRPr lang="en-GB" altLang="en-US" dirty="0"/>
          </a:p>
        </p:txBody>
      </p:sp>
    </p:spTree>
    <p:extLst>
      <p:ext uri="{BB962C8B-B14F-4D97-AF65-F5344CB8AC3E}">
        <p14:creationId xmlns:p14="http://schemas.microsoft.com/office/powerpoint/2010/main" xmlns="" val="1256743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p>
          <a:p>
            <a:pPr eaLnBrk="1" hangingPunct="1">
              <a:spcBef>
                <a:spcPct val="0"/>
              </a:spcBef>
            </a:pPr>
            <a:endParaRPr lang="en-GB" altLang="en-US"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41</a:t>
            </a:fld>
            <a:endParaRPr lang="en-GB" altLang="en-US" dirty="0"/>
          </a:p>
        </p:txBody>
      </p:sp>
    </p:spTree>
    <p:extLst>
      <p:ext uri="{BB962C8B-B14F-4D97-AF65-F5344CB8AC3E}">
        <p14:creationId xmlns:p14="http://schemas.microsoft.com/office/powerpoint/2010/main" xmlns="" val="436798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effectLst/>
              </a:rPr>
              <a:t>This is what DCAT and </a:t>
            </a:r>
            <a:r>
              <a:rPr lang="en-GB" sz="1400" kern="1200" dirty="0" err="1" smtClean="0">
                <a:solidFill>
                  <a:schemeClr val="tx1"/>
                </a:solidFill>
                <a:effectLst/>
              </a:rPr>
              <a:t>StatDCAT</a:t>
            </a:r>
            <a:r>
              <a:rPr lang="en-GB" sz="1400" kern="1200" dirty="0" smtClean="0">
                <a:solidFill>
                  <a:schemeClr val="tx1"/>
                </a:solidFill>
                <a:effectLst/>
              </a:rPr>
              <a:t> try to achieve.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sz="1400" kern="1200" dirty="0" smtClean="0">
                <a:solidFill>
                  <a:schemeClr val="tx1"/>
                </a:solidFill>
                <a:effectLst/>
              </a:rPr>
              <a:t>Bringing together metadata from a multitude of domains in one 'general data portal'</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sz="1400" kern="1200" dirty="0" smtClean="0">
                <a:solidFill>
                  <a:schemeClr val="tx1"/>
                </a:solidFill>
                <a:effectLst/>
              </a:rPr>
              <a:t>Using a cross-domain standard that is able to capture a core set of characteristics across domains</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sz="1400" kern="1200" dirty="0" smtClean="0">
                <a:solidFill>
                  <a:schemeClr val="tx1"/>
                </a:solidFill>
                <a:effectLst/>
              </a:rPr>
              <a:t>Extending this cross-domain standard with additional features of domain-specific data</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sz="1400" kern="1200" dirty="0" smtClean="0">
                <a:solidFill>
                  <a:schemeClr val="tx1"/>
                </a:solidFill>
                <a:effectLst/>
              </a:rPr>
              <a:t>Enabling the creation of a high-level index for the purpose of data discovery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400" kern="1200" dirty="0" smtClean="0">
              <a:solidFill>
                <a:schemeClr val="tx1"/>
              </a:solidFill>
              <a:effectLst/>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effectLst/>
              </a:rPr>
              <a:t>Important to stress: </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400" u="sng" kern="1200" dirty="0" smtClean="0">
                <a:solidFill>
                  <a:schemeClr val="tx1"/>
                </a:solidFill>
                <a:effectLst/>
              </a:rPr>
              <a:t>DCAT-AP and </a:t>
            </a:r>
            <a:r>
              <a:rPr lang="en-GB" sz="1400" u="sng" kern="1200" dirty="0" err="1" smtClean="0">
                <a:solidFill>
                  <a:schemeClr val="tx1"/>
                </a:solidFill>
                <a:effectLst/>
              </a:rPr>
              <a:t>StatDCAT</a:t>
            </a:r>
            <a:r>
              <a:rPr lang="en-GB" sz="1400" u="sng" kern="1200" dirty="0" smtClean="0">
                <a:solidFill>
                  <a:schemeClr val="tx1"/>
                </a:solidFill>
                <a:effectLst/>
              </a:rPr>
              <a:t>-AP do not aim to replace local or domain-specific standards</a:t>
            </a:r>
            <a:r>
              <a:rPr lang="en-GB" sz="1400" kern="1200" dirty="0" smtClean="0">
                <a:solidFill>
                  <a:schemeClr val="tx1"/>
                </a:solidFill>
                <a:effectLst/>
              </a:rPr>
              <a:t>, but instead facilitate the export into a more general standard.</a:t>
            </a:r>
          </a:p>
          <a:p>
            <a:endParaRPr lang="en-GB" sz="2000"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4</a:t>
            </a:fld>
            <a:endParaRPr lang="en-GB" altLang="en-US" dirty="0"/>
          </a:p>
        </p:txBody>
      </p:sp>
    </p:spTree>
    <p:extLst>
      <p:ext uri="{BB962C8B-B14F-4D97-AF65-F5344CB8AC3E}">
        <p14:creationId xmlns:p14="http://schemas.microsoft.com/office/powerpoint/2010/main" xmlns="" val="362515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0478" y="4723170"/>
            <a:ext cx="5976663" cy="4475083"/>
          </a:xfrm>
        </p:spPr>
        <p:txBody>
          <a:bodyPr/>
          <a:lstStyle/>
          <a:p>
            <a:pPr>
              <a:spcBef>
                <a:spcPts val="1213"/>
              </a:spcBef>
              <a:spcAft>
                <a:spcPts val="0"/>
              </a:spcAft>
            </a:pPr>
            <a:r>
              <a:rPr lang="en-GB" dirty="0" smtClean="0"/>
              <a:t>WHAT DOES AP MEAN ?</a:t>
            </a:r>
          </a:p>
          <a:p>
            <a:pPr>
              <a:spcBef>
                <a:spcPts val="1213"/>
              </a:spcBef>
              <a:spcAft>
                <a:spcPts val="0"/>
              </a:spcAft>
            </a:pPr>
            <a:r>
              <a:rPr lang="de-CH" u="sng" dirty="0"/>
              <a:t>Wikipedia</a:t>
            </a:r>
            <a:r>
              <a:rPr lang="de-CH" dirty="0"/>
              <a:t>: </a:t>
            </a:r>
            <a:r>
              <a:rPr lang="en-GB" dirty="0"/>
              <a:t>In computer information sciences, an application profile consists of a set of metadata elements, policies, and guidelines defined for a particular application.</a:t>
            </a:r>
          </a:p>
          <a:p>
            <a:pPr>
              <a:spcBef>
                <a:spcPts val="1213"/>
              </a:spcBef>
              <a:spcAft>
                <a:spcPts val="0"/>
              </a:spcAft>
            </a:pPr>
            <a:r>
              <a:rPr lang="en-GB" u="sng" dirty="0" smtClean="0"/>
              <a:t>In </a:t>
            </a:r>
            <a:r>
              <a:rPr lang="en-GB" u="sng" dirty="0"/>
              <a:t>the </a:t>
            </a:r>
            <a:r>
              <a:rPr lang="en-GB" u="sng" dirty="0" err="1"/>
              <a:t>StatDCAT</a:t>
            </a:r>
            <a:r>
              <a:rPr lang="en-GB" u="sng" dirty="0"/>
              <a:t>-AP </a:t>
            </a:r>
            <a:r>
              <a:rPr lang="en-GB" u="sng" dirty="0" smtClean="0"/>
              <a:t>specification</a:t>
            </a:r>
            <a:r>
              <a:rPr lang="en-GB" dirty="0" smtClean="0"/>
              <a:t>: Application </a:t>
            </a:r>
            <a:r>
              <a:rPr lang="en-GB" dirty="0"/>
              <a:t>Profile </a:t>
            </a:r>
            <a:r>
              <a:rPr lang="en-GB" dirty="0" smtClean="0"/>
              <a:t>is a specification </a:t>
            </a:r>
            <a:r>
              <a:rPr lang="en-GB" dirty="0"/>
              <a:t>that re-uses terms from one or more base standards, adding more specificity by identifying mandatory, recommended and optional elements to be used for a particular application, as well as recommendations for controlled vocabularies to be used.</a:t>
            </a:r>
          </a:p>
          <a:p>
            <a:endParaRPr lang="en-GB" kern="1200" dirty="0" smtClean="0">
              <a:solidFill>
                <a:schemeClr val="tx1"/>
              </a:solidFill>
              <a:effectLst/>
            </a:endParaRPr>
          </a:p>
          <a:p>
            <a:r>
              <a:rPr lang="en-GB" kern="1200" dirty="0" smtClean="0">
                <a:solidFill>
                  <a:schemeClr val="tx1"/>
                </a:solidFill>
                <a:effectLst/>
              </a:rPr>
              <a:t>DCAT-AP is a general specification for data portals in Europe based on a W3C Recommendation, with </a:t>
            </a:r>
            <a:r>
              <a:rPr lang="en-GB" kern="1200" dirty="0" err="1" smtClean="0">
                <a:solidFill>
                  <a:schemeClr val="tx1"/>
                </a:solidFill>
                <a:effectLst/>
              </a:rPr>
              <a:t>StatDCAT</a:t>
            </a:r>
            <a:r>
              <a:rPr lang="en-GB" kern="1200" dirty="0" smtClean="0">
                <a:solidFill>
                  <a:schemeClr val="tx1"/>
                </a:solidFill>
                <a:effectLst/>
              </a:rPr>
              <a:t>-AP adding specific aspects for statistical datasets.</a:t>
            </a:r>
          </a:p>
          <a:p>
            <a:r>
              <a:rPr lang="en-GB" kern="1200" dirty="0" smtClean="0">
                <a:solidFill>
                  <a:schemeClr val="tx1"/>
                </a:solidFill>
                <a:effectLst/>
              </a:rPr>
              <a:t> </a:t>
            </a:r>
          </a:p>
          <a:p>
            <a:pPr>
              <a:spcBef>
                <a:spcPts val="1213"/>
              </a:spcBef>
              <a:spcAft>
                <a:spcPts val="0"/>
              </a:spcAft>
            </a:pPr>
            <a:r>
              <a:rPr lang="en-GB" dirty="0" smtClean="0"/>
              <a:t>Focus </a:t>
            </a:r>
            <a:r>
              <a:rPr lang="en-GB" dirty="0"/>
              <a:t>on use cases:</a:t>
            </a:r>
          </a:p>
          <a:p>
            <a:pPr lvl="0">
              <a:buFont typeface="Arial" panose="020B0604020202020204" pitchFamily="34" charset="0"/>
              <a:buChar char="•"/>
            </a:pPr>
            <a:r>
              <a:rPr lang="en-GB" dirty="0"/>
              <a:t>Improving discovery of statistical data sets in open data portals</a:t>
            </a:r>
          </a:p>
          <a:p>
            <a:pPr lvl="0">
              <a:buFont typeface="Arial" panose="020B0604020202020204" pitchFamily="34" charset="0"/>
              <a:buChar char="•"/>
            </a:pPr>
            <a:r>
              <a:rPr lang="en-GB" dirty="0"/>
              <a:t>Facilitating integration of statistical data sets with open data from other </a:t>
            </a:r>
            <a:r>
              <a:rPr lang="en-GB" dirty="0" smtClean="0"/>
              <a:t>domains</a:t>
            </a:r>
            <a:endParaRPr lang="en-GB" dirty="0"/>
          </a:p>
          <a:p>
            <a:pPr lvl="0">
              <a:buFont typeface="Arial" panose="020B0604020202020204" pitchFamily="34" charset="0"/>
              <a:buNone/>
            </a:pPr>
            <a:endParaRPr lang="de-CH" altLang="en-US" sz="1100" dirty="0" smtClean="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5</a:t>
            </a:fld>
            <a:endParaRPr lang="en-GB" altLang="en-US" dirty="0"/>
          </a:p>
        </p:txBody>
      </p:sp>
    </p:spTree>
    <p:extLst>
      <p:ext uri="{BB962C8B-B14F-4D97-AF65-F5344CB8AC3E}">
        <p14:creationId xmlns:p14="http://schemas.microsoft.com/office/powerpoint/2010/main" xmlns="" val="325310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6</a:t>
            </a:fld>
            <a:endParaRPr lang="en-GB" altLang="en-US" dirty="0"/>
          </a:p>
        </p:txBody>
      </p:sp>
    </p:spTree>
    <p:extLst>
      <p:ext uri="{BB962C8B-B14F-4D97-AF65-F5344CB8AC3E}">
        <p14:creationId xmlns:p14="http://schemas.microsoft.com/office/powerpoint/2010/main" xmlns="" val="260572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7</a:t>
            </a:fld>
            <a:endParaRPr lang="en-GB" altLang="en-US" dirty="0"/>
          </a:p>
        </p:txBody>
      </p:sp>
    </p:spTree>
    <p:extLst>
      <p:ext uri="{BB962C8B-B14F-4D97-AF65-F5344CB8AC3E}">
        <p14:creationId xmlns:p14="http://schemas.microsoft.com/office/powerpoint/2010/main" xmlns="" val="421873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effectLst/>
              </a:rPr>
              <a:t>There is a working group covering a wide range of stakeholders and working through conference calls and meetings aiming for consensus.</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effectLst/>
              </a:rPr>
              <a:t>Open to more participation. The WG will review</a:t>
            </a:r>
            <a:r>
              <a:rPr lang="en-GB" sz="1400" kern="1200" baseline="0" dirty="0" smtClean="0">
                <a:solidFill>
                  <a:schemeClr val="tx1"/>
                </a:solidFill>
                <a:effectLst/>
              </a:rPr>
              <a:t> the comments received during the public review, in November.</a:t>
            </a:r>
            <a:endParaRPr lang="en-GB" sz="1400" kern="1200" dirty="0" smtClean="0">
              <a:solidFill>
                <a:schemeClr val="tx1"/>
              </a:solidFill>
              <a:effectLst/>
            </a:endParaRPr>
          </a:p>
          <a:p>
            <a:endParaRPr lang="en-GB" sz="1400" baseline="0" dirty="0" smtClean="0"/>
          </a:p>
        </p:txBody>
      </p:sp>
      <p:sp>
        <p:nvSpPr>
          <p:cNvPr id="4" name="Slide Number Placeholder 3"/>
          <p:cNvSpPr>
            <a:spLocks noGrp="1"/>
          </p:cNvSpPr>
          <p:nvPr>
            <p:ph type="sldNum" sz="quarter" idx="10"/>
          </p:nvPr>
        </p:nvSpPr>
        <p:spPr/>
        <p:txBody>
          <a:bodyPr/>
          <a:lstStyle/>
          <a:p>
            <a:pPr>
              <a:defRPr/>
            </a:pPr>
            <a:fld id="{36441B25-C4D1-47DB-817D-B9C4FC5392FB}" type="slidenum">
              <a:rPr lang="en-GB" smtClean="0"/>
              <a:pPr>
                <a:defRPr/>
              </a:pPr>
              <a:t>8</a:t>
            </a:fld>
            <a:endParaRPr lang="en-GB"/>
          </a:p>
        </p:txBody>
      </p:sp>
    </p:spTree>
    <p:extLst>
      <p:ext uri="{BB962C8B-B14F-4D97-AF65-F5344CB8AC3E}">
        <p14:creationId xmlns:p14="http://schemas.microsoft.com/office/powerpoint/2010/main" xmlns="" val="114461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A9FC39-901C-4F2D-B8F3-1EF842967481}" type="slidenum">
              <a:rPr lang="en-GB" altLang="en-US" smtClean="0"/>
              <a:pPr/>
              <a:t>9</a:t>
            </a:fld>
            <a:endParaRPr lang="en-GB" altLang="en-US" dirty="0"/>
          </a:p>
        </p:txBody>
      </p:sp>
    </p:spTree>
    <p:extLst>
      <p:ext uri="{BB962C8B-B14F-4D97-AF65-F5344CB8AC3E}">
        <p14:creationId xmlns:p14="http://schemas.microsoft.com/office/powerpoint/2010/main" xmlns="" val="259138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6" name="Slide Number Placeholder 5"/>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114573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67131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2583966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Rectangle 5"/>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8"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13" name="Espace réservé du graphique 12"/>
          <p:cNvSpPr>
            <a:spLocks noGrp="1"/>
          </p:cNvSpPr>
          <p:nvPr>
            <p:ph type="chart" sz="quarter" idx="13"/>
          </p:nvPr>
        </p:nvSpPr>
        <p:spPr>
          <a:xfrm>
            <a:off x="468313" y="2276872"/>
            <a:ext cx="8207375" cy="3600053"/>
          </a:xfrm>
        </p:spPr>
        <p:txBody>
          <a:bodyPr/>
          <a:lstStyle/>
          <a:p>
            <a:endParaRPr lang="fr-FR"/>
          </a:p>
        </p:txBody>
      </p:sp>
      <p:sp>
        <p:nvSpPr>
          <p:cNvPr id="12"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398429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3">
    <p:spTree>
      <p:nvGrpSpPr>
        <p:cNvPr id="1" name=""/>
        <p:cNvGrpSpPr/>
        <p:nvPr/>
      </p:nvGrpSpPr>
      <p:grpSpPr>
        <a:xfrm>
          <a:off x="0" y="0"/>
          <a:ext cx="0" cy="0"/>
          <a:chOff x="0" y="0"/>
          <a:chExt cx="0" cy="0"/>
        </a:xfrm>
      </p:grpSpPr>
      <p:sp>
        <p:nvSpPr>
          <p:cNvPr id="12" name="Rectangle 11"/>
          <p:cNvSpPr/>
          <p:nvPr userDrawn="1"/>
        </p:nvSpPr>
        <p:spPr>
          <a:xfrm>
            <a:off x="-12700" y="1095375"/>
            <a:ext cx="9156700" cy="5762625"/>
          </a:xfrm>
          <a:prstGeom prst="rect">
            <a:avLst/>
          </a:prstGeom>
          <a:solidFill>
            <a:srgbClr val="72B545"/>
          </a:solidFill>
          <a:ln>
            <a:solidFill>
              <a:srgbClr val="72B54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p:txBody>
      </p:sp>
      <p:pic>
        <p:nvPicPr>
          <p:cNvPr id="13" name="Picture 2" descr="C:\DOCUME~1\lenain\LOCALS~1\Temp\7zECB.tmp\LOGO-CE for RTD EN Posi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665538" y="323850"/>
            <a:ext cx="1811337" cy="139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itle 1"/>
          <p:cNvSpPr>
            <a:spLocks noGrp="1"/>
          </p:cNvSpPr>
          <p:nvPr>
            <p:ph type="ctrTitle"/>
          </p:nvPr>
        </p:nvSpPr>
        <p:spPr>
          <a:xfrm>
            <a:off x="465311" y="2098586"/>
            <a:ext cx="7909521" cy="1296144"/>
          </a:xfrm>
        </p:spPr>
        <p:txBody>
          <a:bodyPr/>
          <a:lstStyle>
            <a:lvl1pPr algn="ctr">
              <a:defRPr/>
            </a:lvl1pPr>
          </a:lstStyle>
          <a:p>
            <a:r>
              <a:rPr lang="da-DK" dirty="0" err="1"/>
              <a:t>Lorem</a:t>
            </a:r>
            <a:r>
              <a:rPr lang="da-DK" dirty="0"/>
              <a:t> </a:t>
            </a:r>
            <a:r>
              <a:rPr lang="da-DK" dirty="0" err="1"/>
              <a:t>ipsum</a:t>
            </a:r>
            <a:endParaRPr lang="en-GB" dirty="0"/>
          </a:p>
        </p:txBody>
      </p:sp>
      <p:sp>
        <p:nvSpPr>
          <p:cNvPr id="16" name="Subtitle 2"/>
          <p:cNvSpPr>
            <a:spLocks noGrp="1"/>
          </p:cNvSpPr>
          <p:nvPr>
            <p:ph type="subTitle" idx="1"/>
          </p:nvPr>
        </p:nvSpPr>
        <p:spPr>
          <a:xfrm>
            <a:off x="465311" y="3645024"/>
            <a:ext cx="7923113" cy="1224136"/>
          </a:xfrm>
        </p:spPr>
        <p:txBody>
          <a:bodyPr/>
          <a:lstStyle>
            <a:lvl1pPr marL="0" indent="0" algn="ctr">
              <a:buNone/>
              <a:defRPr/>
            </a:lvl1pPr>
          </a:lstStyle>
          <a:p>
            <a:r>
              <a:rPr lang="en-GB" dirty="0" err="1"/>
              <a:t>Donec</a:t>
            </a:r>
            <a:r>
              <a:rPr lang="en-GB" dirty="0"/>
              <a:t> </a:t>
            </a:r>
            <a:r>
              <a:rPr lang="en-GB" dirty="0" err="1"/>
              <a:t>lobortis</a:t>
            </a:r>
            <a:r>
              <a:rPr lang="en-GB" dirty="0"/>
              <a:t> </a:t>
            </a:r>
            <a:r>
              <a:rPr lang="en-GB" dirty="0" err="1"/>
              <a:t>leo</a:t>
            </a:r>
            <a:r>
              <a:rPr lang="en-GB" dirty="0"/>
              <a:t> a </a:t>
            </a:r>
            <a:r>
              <a:rPr lang="en-GB" dirty="0" err="1"/>
              <a:t>est</a:t>
            </a:r>
            <a:endParaRPr lang="en-GB" dirty="0"/>
          </a:p>
          <a:p>
            <a:r>
              <a:rPr lang="en-GB" dirty="0" err="1"/>
              <a:t>commodo</a:t>
            </a:r>
            <a:r>
              <a:rPr lang="en-GB" dirty="0"/>
              <a:t> </a:t>
            </a:r>
            <a:r>
              <a:rPr lang="en-GB" dirty="0" err="1"/>
              <a:t>porta</a:t>
            </a:r>
            <a:endParaRPr lang="en-GB" dirty="0"/>
          </a:p>
          <a:p>
            <a:endParaRPr lang="en-GB" dirty="0"/>
          </a:p>
          <a:p>
            <a:endParaRPr lang="en-GB" dirty="0"/>
          </a:p>
          <a:p>
            <a:endParaRPr lang="en-GB" dirty="0"/>
          </a:p>
        </p:txBody>
      </p:sp>
      <p:sp>
        <p:nvSpPr>
          <p:cNvPr id="22" name="Rectangle 4"/>
          <p:cNvSpPr>
            <a:spLocks noGrp="1" noChangeArrowheads="1"/>
          </p:cNvSpPr>
          <p:nvPr>
            <p:ph type="dt" sz="half" idx="10"/>
          </p:nvPr>
        </p:nvSpPr>
        <p:spPr>
          <a:xfrm>
            <a:off x="4355976" y="6093296"/>
            <a:ext cx="2133600" cy="476250"/>
          </a:xfrm>
          <a:prstGeom prst="rect">
            <a:avLst/>
          </a:prstGeom>
        </p:spPr>
        <p:txBody>
          <a:bodyPr/>
          <a:lstStyle>
            <a:lvl1pPr>
              <a:defRPr dirty="0">
                <a:solidFill>
                  <a:schemeClr val="bg1"/>
                </a:solidFill>
              </a:defRPr>
            </a:lvl1pPr>
          </a:lstStyle>
          <a:p>
            <a:pPr>
              <a:defRPr/>
            </a:pPr>
            <a:endParaRPr lang="en-GB" dirty="0"/>
          </a:p>
        </p:txBody>
      </p:sp>
      <p:sp>
        <p:nvSpPr>
          <p:cNvPr id="24" name="Rectangle 6"/>
          <p:cNvSpPr>
            <a:spLocks noGrp="1" noChangeArrowheads="1"/>
          </p:cNvSpPr>
          <p:nvPr>
            <p:ph type="sldNum" sz="quarter" idx="12"/>
          </p:nvPr>
        </p:nvSpPr>
        <p:spPr>
          <a:xfrm>
            <a:off x="6553200" y="6093296"/>
            <a:ext cx="2133600" cy="476250"/>
          </a:xfrm>
          <a:prstGeom prst="rect">
            <a:avLst/>
          </a:prstGeom>
        </p:spPr>
        <p:txBody>
          <a:bodyPr/>
          <a:lstStyle>
            <a:lvl1pPr algn="r">
              <a:defRPr smtClean="0">
                <a:solidFill>
                  <a:schemeClr val="bg1"/>
                </a:solidFill>
              </a:defRPr>
            </a:lvl1pPr>
          </a:lstStyle>
          <a:p>
            <a:pPr>
              <a:defRPr/>
            </a:pPr>
            <a:fld id="{2BB59E6E-B967-488E-B209-8B7FA0D7AF99}" type="slidenum">
              <a:rPr lang="en-GB" smtClean="0"/>
              <a:pPr>
                <a:defRPr/>
              </a:pPr>
              <a:t>‹#›</a:t>
            </a:fld>
            <a:endParaRPr lang="en-GB" dirty="0"/>
          </a:p>
        </p:txBody>
      </p:sp>
      <p:sp>
        <p:nvSpPr>
          <p:cNvPr id="9"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1534139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556271"/>
            <a:ext cx="8229600" cy="936625"/>
          </a:xfrm>
        </p:spPr>
        <p:txBody>
          <a:bodyPr/>
          <a:lstStyle/>
          <a:p>
            <a:r>
              <a:rPr lang="en-US" dirty="0"/>
              <a:t>Click to edit Master title style</a:t>
            </a:r>
            <a:endParaRPr lang="en-GB" dirty="0"/>
          </a:p>
        </p:txBody>
      </p:sp>
      <p:sp>
        <p:nvSpPr>
          <p:cNvPr id="11" name="Content Placeholder 2"/>
          <p:cNvSpPr>
            <a:spLocks noGrp="1"/>
          </p:cNvSpPr>
          <p:nvPr>
            <p:ph idx="1" hasCustomPrompt="1"/>
          </p:nvPr>
        </p:nvSpPr>
        <p:spPr>
          <a:xfrm>
            <a:off x="457200" y="2636912"/>
            <a:ext cx="8229600" cy="3384476"/>
          </a:xfrm>
        </p:spPr>
        <p:txBody>
          <a:bodyPr/>
          <a:lstStyle>
            <a:lvl1pPr marL="444500" indent="-444500">
              <a:buClr>
                <a:srgbClr val="00AEF0"/>
              </a:buClr>
              <a:buSzPct val="120000"/>
              <a:buFont typeface="Arial" pitchFamily="34" charset="0"/>
              <a:buChar char="•"/>
              <a:defRPr/>
            </a:lvl1pPr>
            <a:lvl2pPr marL="742950" indent="-285750">
              <a:buClr>
                <a:srgbClr val="00AEF0"/>
              </a:buClr>
              <a:buFont typeface="Courier New"/>
              <a:buChar char="o"/>
              <a:tabLst>
                <a:tab pos="7623175" algn="l"/>
              </a:tabLst>
              <a:defRPr/>
            </a:lvl2pPr>
            <a:lvl3pPr>
              <a:buFontTx/>
              <a:buChar char="-"/>
              <a:defRPr/>
            </a:lvl3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10" name="Rectangle 9"/>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14"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9"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2035767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556271"/>
            <a:ext cx="8229600" cy="936625"/>
          </a:xfrm>
        </p:spPr>
        <p:txBody>
          <a:bodyPr/>
          <a:lstStyle/>
          <a:p>
            <a:r>
              <a:rPr lang="en-US" dirty="0"/>
              <a:t>Click to edit Master title style</a:t>
            </a:r>
            <a:endParaRPr lang="en-GB" dirty="0"/>
          </a:p>
        </p:txBody>
      </p:sp>
      <p:sp>
        <p:nvSpPr>
          <p:cNvPr id="11" name="Content Placeholder 2"/>
          <p:cNvSpPr>
            <a:spLocks noGrp="1"/>
          </p:cNvSpPr>
          <p:nvPr>
            <p:ph idx="1" hasCustomPrompt="1"/>
          </p:nvPr>
        </p:nvSpPr>
        <p:spPr>
          <a:xfrm>
            <a:off x="457200" y="2636912"/>
            <a:ext cx="8229600" cy="3384476"/>
          </a:xfrm>
        </p:spPr>
        <p:txBody>
          <a:bodyPr/>
          <a:lstStyle>
            <a:lvl1pPr marL="444500" indent="-444500">
              <a:buClr>
                <a:srgbClr val="00AEF0"/>
              </a:buClr>
              <a:buSzPct val="120000"/>
              <a:buFont typeface="Arial" pitchFamily="34" charset="0"/>
              <a:buChar char="•"/>
              <a:defRPr/>
            </a:lvl1pPr>
            <a:lvl2pPr marL="742950" indent="-285750">
              <a:buClr>
                <a:srgbClr val="00AEF0"/>
              </a:buClr>
              <a:buFont typeface="Courier New"/>
              <a:buChar char="o"/>
              <a:tabLst>
                <a:tab pos="7623175" algn="l"/>
              </a:tabLst>
              <a:defRPr/>
            </a:lvl2pPr>
            <a:lvl3pPr>
              <a:buFontTx/>
              <a:buChar char="-"/>
              <a:defRPr/>
            </a:lvl3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10" name="Rectangle 9"/>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7600" b="1">
              <a:solidFill>
                <a:prstClr val="white"/>
              </a:solidFill>
            </a:endParaRPr>
          </a:p>
        </p:txBody>
      </p:sp>
      <p:pic>
        <p:nvPicPr>
          <p:cNvPr id="14"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9"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338573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268760"/>
            <a:ext cx="8229600" cy="936625"/>
          </a:xfrm>
        </p:spPr>
        <p:txBody>
          <a:bodyPr/>
          <a:lstStyle/>
          <a:p>
            <a:r>
              <a:rPr lang="en-US"/>
              <a:t>Click to edit Master title style</a:t>
            </a:r>
            <a:endParaRPr lang="en-GB"/>
          </a:p>
        </p:txBody>
      </p:sp>
      <p:sp>
        <p:nvSpPr>
          <p:cNvPr id="7" name="Slide Number Placeholder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
        <p:nvSpPr>
          <p:cNvPr id="8" name="Rectangle 7"/>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7600" b="1">
              <a:solidFill>
                <a:prstClr val="white"/>
              </a:solidFill>
            </a:endParaRPr>
          </a:p>
        </p:txBody>
      </p:sp>
      <p:pic>
        <p:nvPicPr>
          <p:cNvPr id="10"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Espace réservé du texte 12"/>
          <p:cNvSpPr>
            <a:spLocks noGrp="1"/>
          </p:cNvSpPr>
          <p:nvPr>
            <p:ph type="body" sz="quarter" idx="14"/>
          </p:nvPr>
        </p:nvSpPr>
        <p:spPr>
          <a:xfrm>
            <a:off x="468313" y="2276475"/>
            <a:ext cx="4032250" cy="36734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14" name="Espace réservé du texte 12"/>
          <p:cNvSpPr>
            <a:spLocks noGrp="1"/>
          </p:cNvSpPr>
          <p:nvPr>
            <p:ph type="body" sz="quarter" idx="15"/>
          </p:nvPr>
        </p:nvSpPr>
        <p:spPr>
          <a:xfrm>
            <a:off x="4644008" y="2276872"/>
            <a:ext cx="4032250" cy="36734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11"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1879079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788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2492896"/>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645025" y="2492896"/>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Rectangle 9"/>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7600" b="1">
              <a:solidFill>
                <a:prstClr val="white"/>
              </a:solidFill>
            </a:endParaRPr>
          </a:p>
        </p:txBody>
      </p:sp>
      <p:pic>
        <p:nvPicPr>
          <p:cNvPr id="12"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
        <p:nvSpPr>
          <p:cNvPr id="20" name="Espace réservé du texte 19"/>
          <p:cNvSpPr>
            <a:spLocks noGrp="1"/>
          </p:cNvSpPr>
          <p:nvPr>
            <p:ph type="body" sz="quarter" idx="15"/>
          </p:nvPr>
        </p:nvSpPr>
        <p:spPr>
          <a:xfrm>
            <a:off x="468313" y="3213100"/>
            <a:ext cx="4032250" cy="273685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21" name="Espace réservé du texte 19"/>
          <p:cNvSpPr>
            <a:spLocks noGrp="1"/>
          </p:cNvSpPr>
          <p:nvPr>
            <p:ph type="body" sz="quarter" idx="16"/>
          </p:nvPr>
        </p:nvSpPr>
        <p:spPr>
          <a:xfrm>
            <a:off x="4644008" y="3212976"/>
            <a:ext cx="4032250" cy="273685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16"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216162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Rectangle 5"/>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7600" b="1">
              <a:solidFill>
                <a:prstClr val="white"/>
              </a:solidFill>
            </a:endParaRPr>
          </a:p>
        </p:txBody>
      </p:sp>
      <p:pic>
        <p:nvPicPr>
          <p:cNvPr id="8"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13" name="Espace réservé du graphique 12"/>
          <p:cNvSpPr>
            <a:spLocks noGrp="1"/>
          </p:cNvSpPr>
          <p:nvPr>
            <p:ph type="chart" sz="quarter" idx="13"/>
          </p:nvPr>
        </p:nvSpPr>
        <p:spPr>
          <a:xfrm>
            <a:off x="468313" y="2276872"/>
            <a:ext cx="8207375" cy="3600053"/>
          </a:xfrm>
        </p:spPr>
        <p:txBody>
          <a:bodyPr/>
          <a:lstStyle/>
          <a:p>
            <a:endParaRPr lang="fr-FR"/>
          </a:p>
        </p:txBody>
      </p:sp>
      <p:sp>
        <p:nvSpPr>
          <p:cNvPr id="12"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4057025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3008313" cy="1162050"/>
          </a:xfrm>
        </p:spPr>
        <p:txBody>
          <a:bodyPr anchor="b"/>
          <a:lstStyle>
            <a:lvl1pPr algn="l">
              <a:defRPr sz="2000" b="1"/>
            </a:lvl1pPr>
          </a:lstStyle>
          <a:p>
            <a:r>
              <a:rPr lang="en-US"/>
              <a:t>Click to edit Master title style</a:t>
            </a:r>
            <a:endParaRPr lang="en-GB"/>
          </a:p>
        </p:txBody>
      </p:sp>
      <p:sp>
        <p:nvSpPr>
          <p:cNvPr id="4" name="Text Placeholder 3"/>
          <p:cNvSpPr>
            <a:spLocks noGrp="1"/>
          </p:cNvSpPr>
          <p:nvPr>
            <p:ph type="body" sz="half" idx="2"/>
          </p:nvPr>
        </p:nvSpPr>
        <p:spPr>
          <a:xfrm>
            <a:off x="457200" y="2204865"/>
            <a:ext cx="3008313" cy="38884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Rectangle 7"/>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7600" b="1">
              <a:solidFill>
                <a:prstClr val="white"/>
              </a:solidFill>
            </a:endParaRPr>
          </a:p>
        </p:txBody>
      </p:sp>
      <p:pic>
        <p:nvPicPr>
          <p:cNvPr id="10"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
        <p:nvSpPr>
          <p:cNvPr id="15" name="Espace réservé du contenu 14"/>
          <p:cNvSpPr>
            <a:spLocks noGrp="1"/>
          </p:cNvSpPr>
          <p:nvPr>
            <p:ph sz="quarter" idx="13"/>
          </p:nvPr>
        </p:nvSpPr>
        <p:spPr>
          <a:xfrm>
            <a:off x="3492500" y="2205038"/>
            <a:ext cx="5256213" cy="388778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9"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316897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1990871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4" name="Rectangle 3"/>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15774588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4" name="Rectangle 3"/>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436701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4" name="Rectangle 3"/>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992127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4" name="Rectangle 3"/>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8953778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4" name="Rectangle 3"/>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00732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4" name="Rectangle 3"/>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960461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4" name="Rectangle 3"/>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219058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4" name="Rectangle 3"/>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12120746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556271"/>
            <a:ext cx="8229600" cy="936625"/>
          </a:xfrm>
        </p:spPr>
        <p:txBody>
          <a:bodyPr/>
          <a:lstStyle/>
          <a:p>
            <a:r>
              <a:rPr lang="en-US" dirty="0"/>
              <a:t>Click to edit Master title style</a:t>
            </a:r>
            <a:endParaRPr lang="en-GB" dirty="0"/>
          </a:p>
        </p:txBody>
      </p:sp>
      <p:sp>
        <p:nvSpPr>
          <p:cNvPr id="11" name="Content Placeholder 2"/>
          <p:cNvSpPr>
            <a:spLocks noGrp="1"/>
          </p:cNvSpPr>
          <p:nvPr>
            <p:ph idx="1" hasCustomPrompt="1"/>
          </p:nvPr>
        </p:nvSpPr>
        <p:spPr>
          <a:xfrm>
            <a:off x="457200" y="2636912"/>
            <a:ext cx="8229600" cy="3384476"/>
          </a:xfrm>
        </p:spPr>
        <p:txBody>
          <a:bodyPr/>
          <a:lstStyle>
            <a:lvl1pPr marL="444500" indent="-444500">
              <a:buClr>
                <a:srgbClr val="00AEF0"/>
              </a:buClr>
              <a:buSzPct val="120000"/>
              <a:buFont typeface="Arial" pitchFamily="34" charset="0"/>
              <a:buChar char="•"/>
              <a:defRPr sz="2400"/>
            </a:lvl1pPr>
            <a:lvl2pPr marL="742950" indent="-285750">
              <a:buClr>
                <a:srgbClr val="00AEF0"/>
              </a:buClr>
              <a:buFont typeface="Courier New"/>
              <a:buChar char="o"/>
              <a:tabLst>
                <a:tab pos="7623175" algn="l"/>
              </a:tabLst>
              <a:defRPr sz="2000"/>
            </a:lvl2pPr>
            <a:lvl3pPr>
              <a:buFontTx/>
              <a:buChar char="-"/>
              <a:defRPr sz="1800"/>
            </a:lvl3pPr>
          </a:lstStyle>
          <a:p>
            <a:pPr lvl="0"/>
            <a:r>
              <a:rPr lang="en-US" dirty="0"/>
              <a:t>Click to edit Master text styles</a:t>
            </a:r>
          </a:p>
          <a:p>
            <a:pPr lvl="1"/>
            <a:r>
              <a:rPr lang="en-US" dirty="0"/>
              <a:t>Second level </a:t>
            </a:r>
          </a:p>
          <a:p>
            <a:pPr lvl="2"/>
            <a:r>
              <a:rPr lang="en-US" dirty="0"/>
              <a:t>Third level</a:t>
            </a:r>
          </a:p>
          <a:p>
            <a:pPr lvl="2"/>
            <a:endParaRPr lang="en-US" dirty="0"/>
          </a:p>
        </p:txBody>
      </p:sp>
      <p:sp>
        <p:nvSpPr>
          <p:cNvPr id="10" name="Rectangle 9"/>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dirty="0"/>
          </a:p>
        </p:txBody>
      </p:sp>
      <p:sp>
        <p:nvSpPr>
          <p:cNvPr id="16"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Tree>
    <p:extLst>
      <p:ext uri="{BB962C8B-B14F-4D97-AF65-F5344CB8AC3E}">
        <p14:creationId xmlns:p14="http://schemas.microsoft.com/office/powerpoint/2010/main" xmlns="" val="13352718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13" name="Rectangle 12"/>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64525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39652953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1_Title 1">
    <p:spTree>
      <p:nvGrpSpPr>
        <p:cNvPr id="1" name=""/>
        <p:cNvGrpSpPr/>
        <p:nvPr/>
      </p:nvGrpSpPr>
      <p:grpSpPr>
        <a:xfrm>
          <a:off x="0" y="0"/>
          <a:ext cx="0" cy="0"/>
          <a:chOff x="0" y="0"/>
          <a:chExt cx="0" cy="0"/>
        </a:xfrm>
      </p:grpSpPr>
      <p:pic>
        <p:nvPicPr>
          <p:cNvPr id="11" name="Image 5" descr="attachment-1.png"/>
          <p:cNvPicPr>
            <a:picLocks noChangeAspect="1"/>
          </p:cNvPicPr>
          <p:nvPr userDrawn="1"/>
        </p:nvPicPr>
        <p:blipFill>
          <a:blip r:embed="rId2" cstate="print">
            <a:extLst>
              <a:ext uri="{28A0092B-C50C-407E-A947-70E740481C1C}">
                <a14:useLocalDpi xmlns:a14="http://schemas.microsoft.com/office/drawing/2010/main" xmlns="" val="0"/>
              </a:ext>
            </a:extLst>
          </a:blip>
          <a:srcRect l="21063" r="2"/>
          <a:stretch>
            <a:fillRect/>
          </a:stretch>
        </p:blipFill>
        <p:spPr bwMode="auto">
          <a:xfrm>
            <a:off x="0" y="1092200"/>
            <a:ext cx="9144000" cy="576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userDrawn="1"/>
        </p:nvSpPr>
        <p:spPr>
          <a:xfrm>
            <a:off x="-12700" y="1095375"/>
            <a:ext cx="4913313" cy="5762625"/>
          </a:xfrm>
          <a:prstGeom prst="rect">
            <a:avLst/>
          </a:prstGeom>
          <a:solidFill>
            <a:srgbClr val="72B545"/>
          </a:solidFill>
          <a:ln>
            <a:solidFill>
              <a:srgbClr val="72B54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p:txBody>
      </p:sp>
      <p:pic>
        <p:nvPicPr>
          <p:cNvPr id="13" name="Picture 2" descr="C:\DOCUME~1\lenain\LOCALS~1\Temp\7zECB.tmp\LOGO-CE for RTD EN Posi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665538" y="323850"/>
            <a:ext cx="1811337" cy="139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221163" y="6437313"/>
            <a:ext cx="682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hasCustomPrompt="1"/>
          </p:nvPr>
        </p:nvSpPr>
        <p:spPr>
          <a:xfrm>
            <a:off x="4932040" y="1700808"/>
            <a:ext cx="3744416" cy="2088232"/>
          </a:xfrm>
        </p:spPr>
        <p:txBody>
          <a:bodyPr/>
          <a:lstStyle>
            <a:lvl1pPr>
              <a:defRPr sz="7600">
                <a:solidFill>
                  <a:srgbClr val="FFD624"/>
                </a:solidFill>
              </a:defRPr>
            </a:lvl1pPr>
          </a:lstStyle>
          <a:p>
            <a:r>
              <a:rPr lang="fr-BE" dirty="0">
                <a:solidFill>
                  <a:srgbClr val="0072BC"/>
                </a:solidFill>
                <a:latin typeface="Verdana" charset="0"/>
                <a:cs typeface="Verdana" charset="0"/>
              </a:rPr>
              <a:t>Title</a:t>
            </a:r>
            <a:endParaRPr lang="en-GB" dirty="0"/>
          </a:p>
        </p:txBody>
      </p:sp>
      <p:sp>
        <p:nvSpPr>
          <p:cNvPr id="3" name="Content Placeholder 2"/>
          <p:cNvSpPr>
            <a:spLocks noGrp="1"/>
          </p:cNvSpPr>
          <p:nvPr>
            <p:ph idx="1" hasCustomPrompt="1"/>
          </p:nvPr>
        </p:nvSpPr>
        <p:spPr>
          <a:xfrm>
            <a:off x="467544" y="3933056"/>
            <a:ext cx="3744416" cy="1872208"/>
          </a:xfrm>
        </p:spPr>
        <p:txBody>
          <a:bodyPr/>
          <a:lstStyle>
            <a:lvl1pPr>
              <a:buNone/>
              <a:defRPr sz="3000" b="1" i="0">
                <a:solidFill>
                  <a:schemeClr val="bg1"/>
                </a:solidFill>
              </a:defRPr>
            </a:lvl1pPr>
            <a:lvl3pPr marL="228600" indent="-228600" algn="l">
              <a:defRPr sz="3000" b="1">
                <a:solidFill>
                  <a:schemeClr val="bg1"/>
                </a:solidFill>
              </a:defRPr>
            </a:lvl3pPr>
          </a:lstStyle>
          <a:p>
            <a:pPr lvl="0"/>
            <a:r>
              <a:rPr lang="en-US" dirty="0"/>
              <a:t>Subtitle</a:t>
            </a:r>
          </a:p>
        </p:txBody>
      </p:sp>
      <p:sp>
        <p:nvSpPr>
          <p:cNvPr id="7" name="Rectangle 4"/>
          <p:cNvSpPr>
            <a:spLocks noGrp="1" noChangeArrowheads="1"/>
          </p:cNvSpPr>
          <p:nvPr>
            <p:ph type="dt" sz="half" idx="10"/>
          </p:nvPr>
        </p:nvSpPr>
        <p:spPr>
          <a:xfrm>
            <a:off x="457200" y="6093296"/>
            <a:ext cx="2133600" cy="476250"/>
          </a:xfrm>
          <a:prstGeom prst="rect">
            <a:avLst/>
          </a:prstGeom>
        </p:spPr>
        <p:txBody>
          <a:bodyPr/>
          <a:lstStyle>
            <a:lvl1pPr>
              <a:defRPr dirty="0">
                <a:solidFill>
                  <a:schemeClr val="bg1"/>
                </a:solidFill>
              </a:defRPr>
            </a:lvl1pPr>
          </a:lstStyle>
          <a:p>
            <a:pPr>
              <a:defRPr/>
            </a:pPr>
            <a:endParaRPr lang="en-GB" dirty="0"/>
          </a:p>
        </p:txBody>
      </p:sp>
      <p:sp>
        <p:nvSpPr>
          <p:cNvPr id="8" name="Rectangle 5"/>
          <p:cNvSpPr>
            <a:spLocks noGrp="1" noChangeArrowheads="1"/>
          </p:cNvSpPr>
          <p:nvPr>
            <p:ph type="ftr" sz="quarter" idx="11"/>
          </p:nvPr>
        </p:nvSpPr>
        <p:spPr>
          <a:xfrm>
            <a:off x="3124200" y="6093296"/>
            <a:ext cx="2895600" cy="476250"/>
          </a:xfrm>
          <a:prstGeom prst="rect">
            <a:avLst/>
          </a:prstGeom>
        </p:spPr>
        <p:txBody>
          <a:bodyPr/>
          <a:lstStyle>
            <a:lvl1pPr>
              <a:defRPr dirty="0">
                <a:solidFill>
                  <a:schemeClr val="bg1"/>
                </a:solidFill>
              </a:defRPr>
            </a:lvl1pPr>
          </a:lstStyle>
          <a:p>
            <a:pPr>
              <a:defRPr/>
            </a:pPr>
            <a:endParaRPr lang="en-GB" dirty="0"/>
          </a:p>
        </p:txBody>
      </p:sp>
      <p:sp>
        <p:nvSpPr>
          <p:cNvPr id="9" name="Rectangle 6"/>
          <p:cNvSpPr>
            <a:spLocks noGrp="1" noChangeArrowheads="1"/>
          </p:cNvSpPr>
          <p:nvPr>
            <p:ph type="sldNum" sz="quarter" idx="12"/>
          </p:nvPr>
        </p:nvSpPr>
        <p:spPr>
          <a:xfrm>
            <a:off x="6553200" y="6093296"/>
            <a:ext cx="2133600" cy="476250"/>
          </a:xfrm>
          <a:prstGeom prst="rect">
            <a:avLst/>
          </a:prstGeom>
        </p:spPr>
        <p:txBody>
          <a:bodyPr/>
          <a:lstStyle>
            <a:lvl1pPr algn="r">
              <a:defRPr smtClean="0">
                <a:solidFill>
                  <a:schemeClr val="bg1"/>
                </a:solidFill>
              </a:defRPr>
            </a:lvl1pPr>
          </a:lstStyle>
          <a:p>
            <a:pPr>
              <a:defRPr/>
            </a:pPr>
            <a:fld id="{2BB59E6E-B967-488E-B209-8B7FA0D7AF99}" type="slidenum">
              <a:rPr lang="en-GB" smtClean="0"/>
              <a:pPr>
                <a:defRPr/>
              </a:pPr>
              <a:t>‹#›</a:t>
            </a:fld>
            <a:endParaRPr lang="en-GB" dirty="0"/>
          </a:p>
        </p:txBody>
      </p:sp>
    </p:spTree>
    <p:extLst>
      <p:ext uri="{BB962C8B-B14F-4D97-AF65-F5344CB8AC3E}">
        <p14:creationId xmlns:p14="http://schemas.microsoft.com/office/powerpoint/2010/main" xmlns="" val="18780973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4_Title 2">
    <p:spTree>
      <p:nvGrpSpPr>
        <p:cNvPr id="1" name=""/>
        <p:cNvGrpSpPr/>
        <p:nvPr/>
      </p:nvGrpSpPr>
      <p:grpSpPr>
        <a:xfrm>
          <a:off x="0" y="0"/>
          <a:ext cx="0" cy="0"/>
          <a:chOff x="0" y="0"/>
          <a:chExt cx="0" cy="0"/>
        </a:xfrm>
      </p:grpSpPr>
      <p:pic>
        <p:nvPicPr>
          <p:cNvPr id="11" name="Image 5" descr="attachment-1.png"/>
          <p:cNvPicPr>
            <a:picLocks noChangeAspect="1"/>
          </p:cNvPicPr>
          <p:nvPr userDrawn="1"/>
        </p:nvPicPr>
        <p:blipFill>
          <a:blip r:embed="rId2" cstate="print">
            <a:extLst>
              <a:ext uri="{28A0092B-C50C-407E-A947-70E740481C1C}">
                <a14:useLocalDpi xmlns:a14="http://schemas.microsoft.com/office/drawing/2010/main" xmlns="" val="0"/>
              </a:ext>
            </a:extLst>
          </a:blip>
          <a:srcRect l="21063" r="2"/>
          <a:stretch>
            <a:fillRect/>
          </a:stretch>
        </p:blipFill>
        <p:spPr bwMode="auto">
          <a:xfrm>
            <a:off x="0" y="1092200"/>
            <a:ext cx="9144000" cy="576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 descr="C:\DOCUME~1\lenain\LOCALS~1\Temp\7zECB.tmp\LOGO-CE for RTD EN Posi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665538" y="323850"/>
            <a:ext cx="1811337" cy="139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221163" y="6437313"/>
            <a:ext cx="682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hasCustomPrompt="1"/>
          </p:nvPr>
        </p:nvSpPr>
        <p:spPr>
          <a:xfrm>
            <a:off x="4932040" y="1700808"/>
            <a:ext cx="3744416" cy="2088232"/>
          </a:xfrm>
        </p:spPr>
        <p:txBody>
          <a:bodyPr/>
          <a:lstStyle>
            <a:lvl1pPr>
              <a:defRPr sz="7600">
                <a:solidFill>
                  <a:srgbClr val="FFD624"/>
                </a:solidFill>
              </a:defRPr>
            </a:lvl1pPr>
          </a:lstStyle>
          <a:p>
            <a:r>
              <a:rPr lang="fr-BE" dirty="0">
                <a:solidFill>
                  <a:srgbClr val="0072BC"/>
                </a:solidFill>
                <a:latin typeface="Verdana" charset="0"/>
                <a:cs typeface="Verdana" charset="0"/>
              </a:rPr>
              <a:t>Title</a:t>
            </a:r>
            <a:endParaRPr lang="en-GB" dirty="0"/>
          </a:p>
        </p:txBody>
      </p:sp>
      <p:sp>
        <p:nvSpPr>
          <p:cNvPr id="3" name="Content Placeholder 2"/>
          <p:cNvSpPr>
            <a:spLocks noGrp="1"/>
          </p:cNvSpPr>
          <p:nvPr>
            <p:ph idx="1" hasCustomPrompt="1"/>
          </p:nvPr>
        </p:nvSpPr>
        <p:spPr>
          <a:xfrm>
            <a:off x="467544" y="3933056"/>
            <a:ext cx="3744416" cy="1872208"/>
          </a:xfrm>
        </p:spPr>
        <p:txBody>
          <a:bodyPr/>
          <a:lstStyle>
            <a:lvl1pPr>
              <a:buNone/>
              <a:defRPr sz="3000" b="1" i="0">
                <a:solidFill>
                  <a:schemeClr val="bg1"/>
                </a:solidFill>
              </a:defRPr>
            </a:lvl1pPr>
            <a:lvl3pPr marL="228600" indent="-228600" algn="l">
              <a:defRPr sz="3000" b="1">
                <a:solidFill>
                  <a:schemeClr val="bg1"/>
                </a:solidFill>
              </a:defRPr>
            </a:lvl3pPr>
          </a:lstStyle>
          <a:p>
            <a:pPr lvl="0"/>
            <a:r>
              <a:rPr lang="en-US" dirty="0"/>
              <a:t>Subtitle</a:t>
            </a:r>
          </a:p>
        </p:txBody>
      </p:sp>
      <p:sp>
        <p:nvSpPr>
          <p:cNvPr id="7" name="Rectangle 4"/>
          <p:cNvSpPr>
            <a:spLocks noGrp="1" noChangeArrowheads="1"/>
          </p:cNvSpPr>
          <p:nvPr>
            <p:ph type="dt" sz="half" idx="10"/>
          </p:nvPr>
        </p:nvSpPr>
        <p:spPr>
          <a:xfrm>
            <a:off x="457200" y="6093296"/>
            <a:ext cx="2133600" cy="476250"/>
          </a:xfrm>
          <a:prstGeom prst="rect">
            <a:avLst/>
          </a:prstGeom>
        </p:spPr>
        <p:txBody>
          <a:bodyPr/>
          <a:lstStyle>
            <a:lvl1pPr>
              <a:defRPr dirty="0">
                <a:solidFill>
                  <a:schemeClr val="bg1"/>
                </a:solidFill>
              </a:defRPr>
            </a:lvl1pPr>
          </a:lstStyle>
          <a:p>
            <a:pPr>
              <a:defRPr/>
            </a:pPr>
            <a:endParaRPr lang="en-GB" dirty="0"/>
          </a:p>
        </p:txBody>
      </p:sp>
      <p:sp>
        <p:nvSpPr>
          <p:cNvPr id="8" name="Rectangle 5"/>
          <p:cNvSpPr>
            <a:spLocks noGrp="1" noChangeArrowheads="1"/>
          </p:cNvSpPr>
          <p:nvPr>
            <p:ph type="ftr" sz="quarter" idx="11"/>
          </p:nvPr>
        </p:nvSpPr>
        <p:spPr>
          <a:xfrm>
            <a:off x="3124200" y="6093296"/>
            <a:ext cx="2895600" cy="476250"/>
          </a:xfrm>
          <a:prstGeom prst="rect">
            <a:avLst/>
          </a:prstGeom>
        </p:spPr>
        <p:txBody>
          <a:bodyPr/>
          <a:lstStyle>
            <a:lvl1pPr>
              <a:defRPr dirty="0">
                <a:solidFill>
                  <a:schemeClr val="bg1"/>
                </a:solidFill>
              </a:defRPr>
            </a:lvl1pPr>
          </a:lstStyle>
          <a:p>
            <a:pPr>
              <a:defRPr/>
            </a:pPr>
            <a:endParaRPr lang="en-GB" dirty="0"/>
          </a:p>
        </p:txBody>
      </p:sp>
      <p:sp>
        <p:nvSpPr>
          <p:cNvPr id="9" name="Rectangle 6"/>
          <p:cNvSpPr>
            <a:spLocks noGrp="1" noChangeArrowheads="1"/>
          </p:cNvSpPr>
          <p:nvPr>
            <p:ph type="sldNum" sz="quarter" idx="12"/>
          </p:nvPr>
        </p:nvSpPr>
        <p:spPr>
          <a:xfrm>
            <a:off x="6553200" y="6093296"/>
            <a:ext cx="2133600" cy="476250"/>
          </a:xfrm>
          <a:prstGeom prst="rect">
            <a:avLst/>
          </a:prstGeom>
        </p:spPr>
        <p:txBody>
          <a:bodyPr/>
          <a:lstStyle>
            <a:lvl1pPr>
              <a:defRPr smtClean="0">
                <a:solidFill>
                  <a:schemeClr val="bg1"/>
                </a:solidFill>
              </a:defRPr>
            </a:lvl1pPr>
          </a:lstStyle>
          <a:p>
            <a:pPr algn="r">
              <a:defRPr/>
            </a:pPr>
            <a:fld id="{2BB59E6E-B967-488E-B209-8B7FA0D7AF99}" type="slidenum">
              <a:rPr lang="en-GB" smtClean="0"/>
              <a:pPr algn="r">
                <a:defRPr/>
              </a:pPr>
              <a:t>‹#›</a:t>
            </a:fld>
            <a:endParaRPr lang="en-GB" dirty="0"/>
          </a:p>
        </p:txBody>
      </p:sp>
    </p:spTree>
    <p:extLst>
      <p:ext uri="{BB962C8B-B14F-4D97-AF65-F5344CB8AC3E}">
        <p14:creationId xmlns:p14="http://schemas.microsoft.com/office/powerpoint/2010/main" xmlns="" val="13569237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2" name="Rectangle 11"/>
          <p:cNvSpPr/>
          <p:nvPr userDrawn="1"/>
        </p:nvSpPr>
        <p:spPr>
          <a:xfrm>
            <a:off x="-12700" y="1095375"/>
            <a:ext cx="9156700" cy="5762625"/>
          </a:xfrm>
          <a:prstGeom prst="rect">
            <a:avLst/>
          </a:prstGeom>
          <a:solidFill>
            <a:srgbClr val="72B545"/>
          </a:solidFill>
          <a:ln>
            <a:solidFill>
              <a:srgbClr val="72B54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a:p>
            <a:pPr algn="ctr">
              <a:defRPr/>
            </a:pPr>
            <a:endParaRPr lang="fr-FR" dirty="0">
              <a:solidFill>
                <a:srgbClr val="FFFFFF"/>
              </a:solidFill>
            </a:endParaRPr>
          </a:p>
        </p:txBody>
      </p:sp>
      <p:pic>
        <p:nvPicPr>
          <p:cNvPr id="13" name="Picture 2" descr="C:\DOCUME~1\lenain\LOCALS~1\Temp\7zECB.tmp\LOGO-CE for RTD EN Posi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665538" y="323850"/>
            <a:ext cx="1811337" cy="139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221163" y="6437313"/>
            <a:ext cx="682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itle 1"/>
          <p:cNvSpPr>
            <a:spLocks noGrp="1"/>
          </p:cNvSpPr>
          <p:nvPr>
            <p:ph type="ctrTitle"/>
          </p:nvPr>
        </p:nvSpPr>
        <p:spPr>
          <a:xfrm>
            <a:off x="465311" y="2098586"/>
            <a:ext cx="7909521" cy="1296144"/>
          </a:xfrm>
        </p:spPr>
        <p:txBody>
          <a:bodyPr/>
          <a:lstStyle>
            <a:lvl1pPr algn="ctr">
              <a:defRPr/>
            </a:lvl1pPr>
          </a:lstStyle>
          <a:p>
            <a:r>
              <a:rPr lang="da-DK" dirty="0" err="1"/>
              <a:t>Lorem</a:t>
            </a:r>
            <a:r>
              <a:rPr lang="da-DK" dirty="0"/>
              <a:t> </a:t>
            </a:r>
            <a:r>
              <a:rPr lang="da-DK" dirty="0" err="1"/>
              <a:t>ipsum</a:t>
            </a:r>
            <a:endParaRPr lang="en-GB" dirty="0"/>
          </a:p>
        </p:txBody>
      </p:sp>
      <p:sp>
        <p:nvSpPr>
          <p:cNvPr id="16" name="Subtitle 2"/>
          <p:cNvSpPr>
            <a:spLocks noGrp="1"/>
          </p:cNvSpPr>
          <p:nvPr>
            <p:ph type="subTitle" idx="1"/>
          </p:nvPr>
        </p:nvSpPr>
        <p:spPr>
          <a:xfrm>
            <a:off x="465311" y="3645024"/>
            <a:ext cx="7923113" cy="1224136"/>
          </a:xfrm>
        </p:spPr>
        <p:txBody>
          <a:bodyPr/>
          <a:lstStyle>
            <a:lvl1pPr marL="0" indent="0" algn="ctr">
              <a:buNone/>
              <a:defRPr/>
            </a:lvl1pPr>
          </a:lstStyle>
          <a:p>
            <a:r>
              <a:rPr lang="en-GB" dirty="0" err="1"/>
              <a:t>Donec</a:t>
            </a:r>
            <a:r>
              <a:rPr lang="en-GB" dirty="0"/>
              <a:t> </a:t>
            </a:r>
            <a:r>
              <a:rPr lang="en-GB" dirty="0" err="1"/>
              <a:t>lobortis</a:t>
            </a:r>
            <a:r>
              <a:rPr lang="en-GB" dirty="0"/>
              <a:t> </a:t>
            </a:r>
            <a:r>
              <a:rPr lang="en-GB" dirty="0" err="1"/>
              <a:t>leo</a:t>
            </a:r>
            <a:r>
              <a:rPr lang="en-GB" dirty="0"/>
              <a:t> a </a:t>
            </a:r>
            <a:r>
              <a:rPr lang="en-GB" dirty="0" err="1"/>
              <a:t>est</a:t>
            </a:r>
            <a:endParaRPr lang="en-GB" dirty="0"/>
          </a:p>
          <a:p>
            <a:r>
              <a:rPr lang="en-GB" dirty="0" err="1"/>
              <a:t>commodo</a:t>
            </a:r>
            <a:r>
              <a:rPr lang="en-GB" dirty="0"/>
              <a:t> </a:t>
            </a:r>
            <a:r>
              <a:rPr lang="en-GB" dirty="0" err="1"/>
              <a:t>porta</a:t>
            </a:r>
            <a:endParaRPr lang="en-GB" dirty="0"/>
          </a:p>
          <a:p>
            <a:endParaRPr lang="en-GB" dirty="0"/>
          </a:p>
          <a:p>
            <a:endParaRPr lang="en-GB" dirty="0"/>
          </a:p>
          <a:p>
            <a:endParaRPr lang="en-GB" dirty="0"/>
          </a:p>
        </p:txBody>
      </p:sp>
      <p:sp>
        <p:nvSpPr>
          <p:cNvPr id="22" name="Rectangle 4"/>
          <p:cNvSpPr>
            <a:spLocks noGrp="1" noChangeArrowheads="1"/>
          </p:cNvSpPr>
          <p:nvPr>
            <p:ph type="dt" sz="half" idx="10"/>
          </p:nvPr>
        </p:nvSpPr>
        <p:spPr>
          <a:xfrm>
            <a:off x="457200" y="6093296"/>
            <a:ext cx="2133600" cy="476250"/>
          </a:xfrm>
          <a:prstGeom prst="rect">
            <a:avLst/>
          </a:prstGeom>
        </p:spPr>
        <p:txBody>
          <a:bodyPr/>
          <a:lstStyle>
            <a:lvl1pPr>
              <a:defRPr dirty="0">
                <a:solidFill>
                  <a:schemeClr val="bg1"/>
                </a:solidFill>
              </a:defRPr>
            </a:lvl1pPr>
          </a:lstStyle>
          <a:p>
            <a:pPr>
              <a:defRPr/>
            </a:pPr>
            <a:endParaRPr lang="en-GB" dirty="0"/>
          </a:p>
        </p:txBody>
      </p:sp>
      <p:sp>
        <p:nvSpPr>
          <p:cNvPr id="23" name="Rectangle 5"/>
          <p:cNvSpPr>
            <a:spLocks noGrp="1" noChangeArrowheads="1"/>
          </p:cNvSpPr>
          <p:nvPr>
            <p:ph type="ftr" sz="quarter" idx="11"/>
          </p:nvPr>
        </p:nvSpPr>
        <p:spPr>
          <a:xfrm>
            <a:off x="3124200" y="6093296"/>
            <a:ext cx="2895600" cy="476250"/>
          </a:xfrm>
          <a:prstGeom prst="rect">
            <a:avLst/>
          </a:prstGeom>
        </p:spPr>
        <p:txBody>
          <a:bodyPr/>
          <a:lstStyle>
            <a:lvl1pPr>
              <a:defRPr dirty="0">
                <a:solidFill>
                  <a:schemeClr val="bg1"/>
                </a:solidFill>
              </a:defRPr>
            </a:lvl1pPr>
          </a:lstStyle>
          <a:p>
            <a:pPr>
              <a:defRPr/>
            </a:pPr>
            <a:endParaRPr lang="en-GB" dirty="0"/>
          </a:p>
        </p:txBody>
      </p:sp>
      <p:sp>
        <p:nvSpPr>
          <p:cNvPr id="24" name="Rectangle 6"/>
          <p:cNvSpPr>
            <a:spLocks noGrp="1" noChangeArrowheads="1"/>
          </p:cNvSpPr>
          <p:nvPr>
            <p:ph type="sldNum" sz="quarter" idx="12"/>
          </p:nvPr>
        </p:nvSpPr>
        <p:spPr>
          <a:xfrm>
            <a:off x="6553200" y="6093296"/>
            <a:ext cx="2133600" cy="476250"/>
          </a:xfrm>
          <a:prstGeom prst="rect">
            <a:avLst/>
          </a:prstGeom>
        </p:spPr>
        <p:txBody>
          <a:bodyPr/>
          <a:lstStyle>
            <a:lvl1pPr algn="r">
              <a:defRPr smtClean="0">
                <a:solidFill>
                  <a:schemeClr val="bg1"/>
                </a:solidFill>
              </a:defRPr>
            </a:lvl1pPr>
          </a:lstStyle>
          <a:p>
            <a:pPr>
              <a:defRPr/>
            </a:pPr>
            <a:fld id="{2BB59E6E-B967-488E-B209-8B7FA0D7AF99}" type="slidenum">
              <a:rPr lang="en-GB" smtClean="0"/>
              <a:pPr>
                <a:defRPr/>
              </a:pPr>
              <a:t>‹#›</a:t>
            </a:fld>
            <a:endParaRPr lang="en-GB" dirty="0"/>
          </a:p>
        </p:txBody>
      </p:sp>
    </p:spTree>
    <p:extLst>
      <p:ext uri="{BB962C8B-B14F-4D97-AF65-F5344CB8AC3E}">
        <p14:creationId xmlns:p14="http://schemas.microsoft.com/office/powerpoint/2010/main" xmlns="" val="20669548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556271"/>
            <a:ext cx="8229600" cy="936625"/>
          </a:xfrm>
        </p:spPr>
        <p:txBody>
          <a:bodyPr/>
          <a:lstStyle/>
          <a:p>
            <a:r>
              <a:rPr lang="en-US" dirty="0"/>
              <a:t>Click to edit Master title style</a:t>
            </a:r>
            <a:endParaRPr lang="en-GB" dirty="0"/>
          </a:p>
        </p:txBody>
      </p:sp>
      <p:sp>
        <p:nvSpPr>
          <p:cNvPr id="11" name="Content Placeholder 2"/>
          <p:cNvSpPr>
            <a:spLocks noGrp="1"/>
          </p:cNvSpPr>
          <p:nvPr>
            <p:ph idx="1" hasCustomPrompt="1"/>
          </p:nvPr>
        </p:nvSpPr>
        <p:spPr>
          <a:xfrm>
            <a:off x="457200" y="2636912"/>
            <a:ext cx="8229600" cy="3384476"/>
          </a:xfrm>
        </p:spPr>
        <p:txBody>
          <a:bodyPr/>
          <a:lstStyle>
            <a:lvl1pPr marL="444500" indent="-444500">
              <a:buClr>
                <a:srgbClr val="00AEF0"/>
              </a:buClr>
              <a:buSzPct val="120000"/>
              <a:buFont typeface="Arial" pitchFamily="34" charset="0"/>
              <a:buChar char="•"/>
              <a:defRPr sz="2400"/>
            </a:lvl1pPr>
            <a:lvl2pPr marL="742950" indent="-285750">
              <a:buClr>
                <a:srgbClr val="00AEF0"/>
              </a:buClr>
              <a:buFont typeface="Courier New"/>
              <a:buChar char="o"/>
              <a:tabLst>
                <a:tab pos="7623175" algn="l"/>
              </a:tabLst>
              <a:defRPr sz="2000"/>
            </a:lvl2pPr>
            <a:lvl3pPr>
              <a:buFontTx/>
              <a:buChar char="-"/>
              <a:defRPr sz="1800"/>
            </a:lvl3pPr>
          </a:lstStyle>
          <a:p>
            <a:pPr lvl="0"/>
            <a:r>
              <a:rPr lang="en-US" dirty="0"/>
              <a:t>Click to edit Master text styles</a:t>
            </a:r>
          </a:p>
          <a:p>
            <a:pPr lvl="1"/>
            <a:r>
              <a:rPr lang="en-US" dirty="0"/>
              <a:t>Second level </a:t>
            </a:r>
          </a:p>
          <a:p>
            <a:pPr lvl="2"/>
            <a:r>
              <a:rPr lang="en-US" dirty="0"/>
              <a:t>Third level</a:t>
            </a:r>
          </a:p>
          <a:p>
            <a:pPr lvl="2"/>
            <a:endParaRPr lang="en-US" dirty="0"/>
          </a:p>
        </p:txBody>
      </p:sp>
      <p:sp>
        <p:nvSpPr>
          <p:cNvPr id="10" name="Rectangle 9"/>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dirty="0"/>
          </a:p>
        </p:txBody>
      </p:sp>
      <p:sp>
        <p:nvSpPr>
          <p:cNvPr id="16"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Tree>
    <p:extLst>
      <p:ext uri="{BB962C8B-B14F-4D97-AF65-F5344CB8AC3E}">
        <p14:creationId xmlns:p14="http://schemas.microsoft.com/office/powerpoint/2010/main" xmlns="" val="1508391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13" name="Rectangle 12"/>
          <p:cNvSpPr/>
          <p:nvPr userDrawn="1"/>
        </p:nvSpPr>
        <p:spPr>
          <a:xfrm>
            <a:off x="3563888" y="6057891"/>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7646440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210769"/>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710582"/>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Rectangle 6"/>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11"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12" name="Rectangle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Tree>
    <p:extLst>
      <p:ext uri="{BB962C8B-B14F-4D97-AF65-F5344CB8AC3E}">
        <p14:creationId xmlns:p14="http://schemas.microsoft.com/office/powerpoint/2010/main" xmlns="" val="4036438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268760"/>
            <a:ext cx="8229600" cy="936625"/>
          </a:xfrm>
        </p:spPr>
        <p:txBody>
          <a:bodyPr/>
          <a:lstStyle/>
          <a:p>
            <a:r>
              <a:rPr lang="en-US"/>
              <a:t>Click to edit Master title style</a:t>
            </a:r>
            <a:endParaRPr lang="en-GB"/>
          </a:p>
        </p:txBody>
      </p:sp>
      <p:sp>
        <p:nvSpPr>
          <p:cNvPr id="5" name="Date Placeholder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6" name="Footer Placeholder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7" name="Slide Number Placeholder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
        <p:nvSpPr>
          <p:cNvPr id="8" name="Rectangle 7"/>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Espace réservé du texte 12"/>
          <p:cNvSpPr>
            <a:spLocks noGrp="1"/>
          </p:cNvSpPr>
          <p:nvPr>
            <p:ph type="body" sz="quarter" idx="14"/>
          </p:nvPr>
        </p:nvSpPr>
        <p:spPr>
          <a:xfrm>
            <a:off x="468313" y="2276475"/>
            <a:ext cx="4032250" cy="36734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14" name="Espace réservé du texte 12"/>
          <p:cNvSpPr>
            <a:spLocks noGrp="1"/>
          </p:cNvSpPr>
          <p:nvPr>
            <p:ph type="body" sz="quarter" idx="15"/>
          </p:nvPr>
        </p:nvSpPr>
        <p:spPr>
          <a:xfrm>
            <a:off x="4644008" y="2276872"/>
            <a:ext cx="4032250" cy="36734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xmlns="" val="8013079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788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2492896"/>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645025" y="2492896"/>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Rectangle 9"/>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11"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14"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15" name="Rectangle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
        <p:nvSpPr>
          <p:cNvPr id="20" name="Espace réservé du texte 19"/>
          <p:cNvSpPr>
            <a:spLocks noGrp="1"/>
          </p:cNvSpPr>
          <p:nvPr>
            <p:ph type="body" sz="quarter" idx="15"/>
          </p:nvPr>
        </p:nvSpPr>
        <p:spPr>
          <a:xfrm>
            <a:off x="468313" y="3213100"/>
            <a:ext cx="4032250" cy="273685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21" name="Espace réservé du texte 19"/>
          <p:cNvSpPr>
            <a:spLocks noGrp="1"/>
          </p:cNvSpPr>
          <p:nvPr>
            <p:ph type="body" sz="quarter" idx="16"/>
          </p:nvPr>
        </p:nvSpPr>
        <p:spPr>
          <a:xfrm>
            <a:off x="4644008" y="3212976"/>
            <a:ext cx="4032250" cy="273685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xmlns="" val="2315349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Rectangle 5"/>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10"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11"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13" name="Espace réservé du graphique 12"/>
          <p:cNvSpPr>
            <a:spLocks noGrp="1"/>
          </p:cNvSpPr>
          <p:nvPr>
            <p:ph type="chart" sz="quarter" idx="13"/>
          </p:nvPr>
        </p:nvSpPr>
        <p:spPr>
          <a:xfrm>
            <a:off x="468313" y="2276872"/>
            <a:ext cx="8207375" cy="3600053"/>
          </a:xfrm>
        </p:spPr>
        <p:txBody>
          <a:bodyPr/>
          <a:lstStyle/>
          <a:p>
            <a:endParaRPr lang="fr-FR"/>
          </a:p>
        </p:txBody>
      </p:sp>
    </p:spTree>
    <p:extLst>
      <p:ext uri="{BB962C8B-B14F-4D97-AF65-F5344CB8AC3E}">
        <p14:creationId xmlns:p14="http://schemas.microsoft.com/office/powerpoint/2010/main" xmlns="" val="5556588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9"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1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11" name="Title 1"/>
          <p:cNvSpPr>
            <a:spLocks noGrp="1"/>
          </p:cNvSpPr>
          <p:nvPr>
            <p:ph type="title"/>
          </p:nvPr>
        </p:nvSpPr>
        <p:spPr>
          <a:xfrm>
            <a:off x="468313" y="1268239"/>
            <a:ext cx="8229600" cy="936625"/>
          </a:xfrm>
        </p:spPr>
        <p:txBody>
          <a:bodyPr/>
          <a:lstStyle/>
          <a:p>
            <a:r>
              <a:rPr lang="en-US"/>
              <a:t>Click to edit Master title style</a:t>
            </a:r>
            <a:endParaRPr lang="en-GB"/>
          </a:p>
        </p:txBody>
      </p:sp>
      <p:sp>
        <p:nvSpPr>
          <p:cNvPr id="14" name="Espace réservé du tableau 13"/>
          <p:cNvSpPr>
            <a:spLocks noGrp="1"/>
          </p:cNvSpPr>
          <p:nvPr>
            <p:ph type="tbl" sz="quarter" idx="13"/>
          </p:nvPr>
        </p:nvSpPr>
        <p:spPr>
          <a:xfrm>
            <a:off x="468313" y="2276872"/>
            <a:ext cx="8207375" cy="3673078"/>
          </a:xfrm>
        </p:spPr>
        <p:txBody>
          <a:bodyPr/>
          <a:lstStyle/>
          <a:p>
            <a:endParaRPr lang="fr-FR"/>
          </a:p>
        </p:txBody>
      </p:sp>
    </p:spTree>
    <p:extLst>
      <p:ext uri="{BB962C8B-B14F-4D97-AF65-F5344CB8AC3E}">
        <p14:creationId xmlns:p14="http://schemas.microsoft.com/office/powerpoint/2010/main" xmlns="" val="403718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1482668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3008313" cy="1162050"/>
          </a:xfrm>
        </p:spPr>
        <p:txBody>
          <a:bodyPr anchor="b"/>
          <a:lstStyle>
            <a:lvl1pPr algn="l">
              <a:defRPr sz="2000" b="1"/>
            </a:lvl1pPr>
          </a:lstStyle>
          <a:p>
            <a:r>
              <a:rPr lang="en-US"/>
              <a:t>Click to edit Master title style</a:t>
            </a:r>
            <a:endParaRPr lang="en-GB"/>
          </a:p>
        </p:txBody>
      </p:sp>
      <p:sp>
        <p:nvSpPr>
          <p:cNvPr id="4" name="Text Placeholder 3"/>
          <p:cNvSpPr>
            <a:spLocks noGrp="1"/>
          </p:cNvSpPr>
          <p:nvPr>
            <p:ph type="body" sz="half" idx="2"/>
          </p:nvPr>
        </p:nvSpPr>
        <p:spPr>
          <a:xfrm>
            <a:off x="457200" y="2204865"/>
            <a:ext cx="3008313" cy="38884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Rectangle 7"/>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12"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13" name="Rectangle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
        <p:nvSpPr>
          <p:cNvPr id="15" name="Espace réservé du contenu 14"/>
          <p:cNvSpPr>
            <a:spLocks noGrp="1"/>
          </p:cNvSpPr>
          <p:nvPr>
            <p:ph sz="quarter" idx="13"/>
          </p:nvPr>
        </p:nvSpPr>
        <p:spPr>
          <a:xfrm>
            <a:off x="3492500" y="2205038"/>
            <a:ext cx="5256213" cy="388778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xmlns="" val="2516023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373216"/>
            <a:ext cx="5486400" cy="419274"/>
          </a:xfrm>
        </p:spPr>
        <p:txBody>
          <a:bodyPr anchor="b"/>
          <a:lstStyle>
            <a:lvl1pPr algn="l">
              <a:defRPr sz="2000" b="1"/>
            </a:lvl1pPr>
          </a:lstStyle>
          <a:p>
            <a:r>
              <a:rPr lang="en-US" dirty="0"/>
              <a:t>Click to edit Master title style</a:t>
            </a:r>
            <a:endParaRPr lang="en-GB" dirty="0"/>
          </a:p>
        </p:txBody>
      </p:sp>
      <p:sp>
        <p:nvSpPr>
          <p:cNvPr id="3" name="Picture Placeholder 2"/>
          <p:cNvSpPr>
            <a:spLocks noGrp="1"/>
          </p:cNvSpPr>
          <p:nvPr>
            <p:ph type="pic" idx="1"/>
          </p:nvPr>
        </p:nvSpPr>
        <p:spPr>
          <a:xfrm>
            <a:off x="1792288" y="1412776"/>
            <a:ext cx="5486400" cy="3960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79249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12"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13" name="Rectangle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Tree>
    <p:extLst>
      <p:ext uri="{BB962C8B-B14F-4D97-AF65-F5344CB8AC3E}">
        <p14:creationId xmlns:p14="http://schemas.microsoft.com/office/powerpoint/2010/main" xmlns="" val="4178042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11"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12" name="Rectangle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Tree>
    <p:extLst>
      <p:ext uri="{BB962C8B-B14F-4D97-AF65-F5344CB8AC3E}">
        <p14:creationId xmlns:p14="http://schemas.microsoft.com/office/powerpoint/2010/main" xmlns="" val="16065046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1484784"/>
            <a:ext cx="2058988" cy="453660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1484784"/>
            <a:ext cx="6029325" cy="4536604"/>
          </a:xfrm>
        </p:spPr>
        <p:txBody>
          <a:bodyPr vert="eaVert"/>
          <a:lstStyle>
            <a:lvl1pPr>
              <a:buClr>
                <a:srgbClr val="00AEF0"/>
              </a:buClr>
              <a:defRPr/>
            </a:lvl1pPr>
            <a:lvl2pPr marL="742950" indent="-285750">
              <a:buFont typeface="Courier New"/>
              <a:buChar char="o"/>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256088" y="6457950"/>
            <a:ext cx="608012"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 descr="C:\DOCUME~1\lenain\LOCALS~1\Temp\7zECD.tmp\LOGO-CE for RTD EN Negative Cyan.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
          <p:cNvSpPr>
            <a:spLocks noGrp="1" noChangeArrowheads="1"/>
          </p:cNvSpPr>
          <p:nvPr>
            <p:ph type="dt" sz="half" idx="10"/>
          </p:nvPr>
        </p:nvSpPr>
        <p:spPr>
          <a:xfrm>
            <a:off x="457200" y="6134497"/>
            <a:ext cx="2133600" cy="476250"/>
          </a:xfrm>
          <a:prstGeom prst="rect">
            <a:avLst/>
          </a:prstGeom>
          <a:ln/>
        </p:spPr>
        <p:txBody>
          <a:bodyPr/>
          <a:lstStyle>
            <a:lvl1pPr>
              <a:defRPr/>
            </a:lvl1pPr>
          </a:lstStyle>
          <a:p>
            <a:pPr>
              <a:defRPr/>
            </a:pPr>
            <a:endParaRPr lang="en-GB"/>
          </a:p>
        </p:txBody>
      </p:sp>
      <p:sp>
        <p:nvSpPr>
          <p:cNvPr id="11" name="Rectangle 5"/>
          <p:cNvSpPr>
            <a:spLocks noGrp="1" noChangeArrowheads="1"/>
          </p:cNvSpPr>
          <p:nvPr>
            <p:ph type="ftr" sz="quarter" idx="11"/>
          </p:nvPr>
        </p:nvSpPr>
        <p:spPr>
          <a:xfrm>
            <a:off x="3124200" y="6134497"/>
            <a:ext cx="2895600" cy="476250"/>
          </a:xfrm>
          <a:prstGeom prst="rect">
            <a:avLst/>
          </a:prstGeom>
          <a:ln/>
        </p:spPr>
        <p:txBody>
          <a:bodyPr/>
          <a:lstStyle>
            <a:lvl1pPr>
              <a:defRPr/>
            </a:lvl1pPr>
          </a:lstStyle>
          <a:p>
            <a:pPr>
              <a:defRPr/>
            </a:pPr>
            <a:endParaRPr lang="en-GB"/>
          </a:p>
        </p:txBody>
      </p:sp>
      <p:sp>
        <p:nvSpPr>
          <p:cNvPr id="12" name="Rectangle 6"/>
          <p:cNvSpPr>
            <a:spLocks noGrp="1" noChangeArrowheads="1"/>
          </p:cNvSpPr>
          <p:nvPr>
            <p:ph type="sldNum" sz="quarter" idx="12"/>
          </p:nvPr>
        </p:nvSpPr>
        <p:spPr>
          <a:xfrm>
            <a:off x="6553200" y="6134497"/>
            <a:ext cx="2133600" cy="476250"/>
          </a:xfrm>
          <a:prstGeom prst="rect">
            <a:avLst/>
          </a:prstGeom>
          <a:ln/>
        </p:spPr>
        <p:txBody>
          <a:bodyPr/>
          <a:lstStyle>
            <a:lvl1pPr algn="r">
              <a:defRPr/>
            </a:lvl1pPr>
          </a:lstStyle>
          <a:p>
            <a:pPr>
              <a:defRPr/>
            </a:pPr>
            <a:fld id="{396CDD1B-50E0-44E8-82B7-F85F69F6D40C}" type="slidenum">
              <a:rPr lang="en-GB" smtClean="0"/>
              <a:pPr>
                <a:defRPr/>
              </a:pPr>
              <a:t>‹#›</a:t>
            </a:fld>
            <a:endParaRPr lang="en-GB" dirty="0"/>
          </a:p>
        </p:txBody>
      </p:sp>
    </p:spTree>
    <p:extLst>
      <p:ext uri="{BB962C8B-B14F-4D97-AF65-F5344CB8AC3E}">
        <p14:creationId xmlns:p14="http://schemas.microsoft.com/office/powerpoint/2010/main" xmlns="" val="1321493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Rectangle 4"/>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7600" b="1">
              <a:solidFill>
                <a:prstClr val="white"/>
              </a:solidFill>
            </a:endParaRPr>
          </a:p>
        </p:txBody>
      </p:sp>
      <p:pic>
        <p:nvPicPr>
          <p:cNvPr id="7"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11" name="Title 1"/>
          <p:cNvSpPr>
            <a:spLocks noGrp="1"/>
          </p:cNvSpPr>
          <p:nvPr>
            <p:ph type="title"/>
          </p:nvPr>
        </p:nvSpPr>
        <p:spPr>
          <a:xfrm>
            <a:off x="468313" y="1268239"/>
            <a:ext cx="8229600" cy="936625"/>
          </a:xfrm>
        </p:spPr>
        <p:txBody>
          <a:bodyPr/>
          <a:lstStyle/>
          <a:p>
            <a:r>
              <a:rPr lang="en-US"/>
              <a:t>Click to edit Master title style</a:t>
            </a:r>
            <a:endParaRPr lang="en-GB"/>
          </a:p>
        </p:txBody>
      </p:sp>
      <p:sp>
        <p:nvSpPr>
          <p:cNvPr id="14" name="Espace réservé du tableau 13"/>
          <p:cNvSpPr>
            <a:spLocks noGrp="1"/>
          </p:cNvSpPr>
          <p:nvPr>
            <p:ph type="tbl" sz="quarter" idx="13"/>
          </p:nvPr>
        </p:nvSpPr>
        <p:spPr>
          <a:xfrm>
            <a:off x="468313" y="2276872"/>
            <a:ext cx="8207375" cy="3673078"/>
          </a:xfrm>
        </p:spPr>
        <p:txBody>
          <a:bodyPr/>
          <a:lstStyle/>
          <a:p>
            <a:endParaRPr lang="fr-FR"/>
          </a:p>
        </p:txBody>
      </p:sp>
      <p:sp>
        <p:nvSpPr>
          <p:cNvPr id="12"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17693994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Rectangle 5"/>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pic>
        <p:nvPicPr>
          <p:cNvPr id="8" name="Picture 3" descr="C:\DOCUME~1\lenain\LOCALS~1\Temp\7zECD.tmp\LOGO-CE for RTD EN Negative Cyan.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762375" y="306388"/>
            <a:ext cx="1620838"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6"/>
          <p:cNvSpPr>
            <a:spLocks noGrp="1" noChangeArrowheads="1"/>
          </p:cNvSpPr>
          <p:nvPr>
            <p:ph type="sldNum" sz="quarter" idx="12"/>
          </p:nvPr>
        </p:nvSpPr>
        <p:spPr>
          <a:xfrm>
            <a:off x="6553200" y="6134497"/>
            <a:ext cx="2133600" cy="476250"/>
          </a:xfrm>
          <a:prstGeom prst="rect">
            <a:avLst/>
          </a:prstGeom>
          <a:ln/>
        </p:spPr>
        <p:txBody>
          <a:bodyPr/>
          <a:lstStyle>
            <a:lvl1pPr>
              <a:defRPr/>
            </a:lvl1pPr>
          </a:lstStyle>
          <a:p>
            <a:pPr algn="r">
              <a:defRPr/>
            </a:pPr>
            <a:fld id="{396CDD1B-50E0-44E8-82B7-F85F69F6D40C}" type="slidenum">
              <a:rPr lang="en-GB" smtClean="0"/>
              <a:pPr algn="r">
                <a:defRPr/>
              </a:pPr>
              <a:t>‹#›</a:t>
            </a:fld>
            <a:endParaRPr lang="en-GB" dirty="0"/>
          </a:p>
        </p:txBody>
      </p:sp>
      <p:sp>
        <p:nvSpPr>
          <p:cNvPr id="13" name="Espace réservé du graphique 12"/>
          <p:cNvSpPr>
            <a:spLocks noGrp="1"/>
          </p:cNvSpPr>
          <p:nvPr>
            <p:ph type="chart" sz="quarter" idx="13"/>
          </p:nvPr>
        </p:nvSpPr>
        <p:spPr>
          <a:xfrm>
            <a:off x="468313" y="2276872"/>
            <a:ext cx="8207375" cy="3600053"/>
          </a:xfrm>
        </p:spPr>
        <p:txBody>
          <a:bodyPr/>
          <a:lstStyle/>
          <a:p>
            <a:endParaRPr lang="fr-FR"/>
          </a:p>
        </p:txBody>
      </p:sp>
      <p:sp>
        <p:nvSpPr>
          <p:cNvPr id="12" name="Footer Placeholder 3"/>
          <p:cNvSpPr>
            <a:spLocks noGrp="1"/>
          </p:cNvSpPr>
          <p:nvPr>
            <p:ph type="ftr" sz="quarter" idx="4294967295"/>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2859253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9552" y="685800"/>
            <a:ext cx="8071048" cy="914400"/>
          </a:xfrm>
        </p:spPr>
        <p:txBody>
          <a:bodyPr/>
          <a:lstStyle>
            <a:lvl1pPr>
              <a:defRPr/>
            </a:lvl1pPr>
          </a:lstStyle>
          <a:p>
            <a:r>
              <a:rPr lang="en-US" noProof="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6" name="Slide Number Placeholder 15"/>
          <p:cNvSpPr>
            <a:spLocks noGrp="1"/>
          </p:cNvSpPr>
          <p:nvPr>
            <p:ph type="sldNum" sz="quarter" idx="18"/>
          </p:nvPr>
        </p:nvSpPr>
        <p:spPr/>
        <p:txBody>
          <a:bodyPr/>
          <a:lstStyle/>
          <a:p>
            <a:r>
              <a:rPr lang="en-GB">
                <a:solidFill>
                  <a:srgbClr val="000000"/>
                </a:solidFill>
              </a:rPr>
              <a:t>Slide </a:t>
            </a:r>
            <a:fld id="{F40CD079-BC3F-4086-BA81-31A79D845B02}" type="slidenum">
              <a:rPr lang="en-GB" smtClean="0">
                <a:solidFill>
                  <a:srgbClr val="000000"/>
                </a:solidFill>
              </a:rPr>
              <a:pPr/>
              <a:t>‹#›</a:t>
            </a:fld>
            <a:endParaRPr lang="en-GB">
              <a:solidFill>
                <a:srgbClr val="000000"/>
              </a:solidFill>
            </a:endParaRPr>
          </a:p>
        </p:txBody>
      </p:sp>
    </p:spTree>
    <p:extLst>
      <p:ext uri="{BB962C8B-B14F-4D97-AF65-F5344CB8AC3E}">
        <p14:creationId xmlns:p14="http://schemas.microsoft.com/office/powerpoint/2010/main" xmlns="" val="355749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112725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365736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255131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85032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E3700F6-3AC1-4EC5-A0B3-7923D187728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247330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FE3700F6-3AC1-4EC5-A0B3-7923D1877282}" type="slidenum">
              <a:rPr lang="en-GB" smtClean="0">
                <a:solidFill>
                  <a:prstClr val="black">
                    <a:tint val="75000"/>
                  </a:prstClr>
                </a:solidFill>
                <a:latin typeface="Calibri"/>
              </a:rPr>
              <a:pPr fontAlgn="auto">
                <a:spcBef>
                  <a:spcPts val="0"/>
                </a:spcBef>
                <a:spcAft>
                  <a:spcPts val="0"/>
                </a:spcAft>
              </a:pPr>
              <a:t>‹#›</a:t>
            </a:fld>
            <a:endParaRPr lang="en-GB">
              <a:solidFill>
                <a:prstClr val="black">
                  <a:tint val="75000"/>
                </a:prstClr>
              </a:solidFill>
              <a:latin typeface="Calibri"/>
            </a:endParaRPr>
          </a:p>
        </p:txBody>
      </p:sp>
      <p:sp>
        <p:nvSpPr>
          <p:cNvPr id="7" name="Footer Placeholder 3"/>
          <p:cNvSpPr>
            <a:spLocks noGrp="1"/>
          </p:cNvSpPr>
          <p:nvPr>
            <p:ph type="ftr" sz="quarter" idx="3"/>
          </p:nvPr>
        </p:nvSpPr>
        <p:spPr>
          <a:xfrm>
            <a:off x="395536" y="6591291"/>
            <a:ext cx="3334987" cy="317976"/>
          </a:xfrm>
          <a:prstGeom prst="rect">
            <a:avLst/>
          </a:prstGeom>
        </p:spPr>
        <p:txBody>
          <a:bodyPr/>
          <a:lstStyle>
            <a:lvl1pPr>
              <a:defRPr b="0"/>
            </a:lvl1pPr>
          </a:lstStyle>
          <a:p>
            <a:endParaRPr lang="fr-BE" altLang="en-US" dirty="0">
              <a:solidFill>
                <a:schemeClr val="accent1">
                  <a:lumMod val="25000"/>
                </a:schemeClr>
              </a:solidFill>
            </a:endParaRPr>
          </a:p>
        </p:txBody>
      </p:sp>
    </p:spTree>
    <p:extLst>
      <p:ext uri="{BB962C8B-B14F-4D97-AF65-F5344CB8AC3E}">
        <p14:creationId xmlns:p14="http://schemas.microsoft.com/office/powerpoint/2010/main" xmlns="" val="252191396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6" r:id="rId12"/>
    <p:sldLayoutId id="2147483727" r:id="rId13"/>
    <p:sldLayoutId id="2147483660" r:id="rId14"/>
    <p:sldLayoutId id="2147483682" r:id="rId15"/>
    <p:sldLayoutId id="2147483684" r:id="rId16"/>
    <p:sldLayoutId id="2147483685" r:id="rId17"/>
    <p:sldLayoutId id="2147483686" r:id="rId18"/>
    <p:sldLayoutId id="2147483688"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239"/>
            <a:ext cx="8229600" cy="936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Lorem ipsum</a:t>
            </a:r>
          </a:p>
        </p:txBody>
      </p:sp>
      <p:sp>
        <p:nvSpPr>
          <p:cNvPr id="1027" name="Rectangle 3"/>
          <p:cNvSpPr>
            <a:spLocks noGrp="1" noChangeArrowheads="1"/>
          </p:cNvSpPr>
          <p:nvPr>
            <p:ph type="body" idx="1"/>
          </p:nvPr>
        </p:nvSpPr>
        <p:spPr bwMode="auto">
          <a:xfrm>
            <a:off x="457200" y="2387600"/>
            <a:ext cx="8229600" cy="3633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BE" dirty="0"/>
              <a:t>Et </a:t>
            </a:r>
            <a:r>
              <a:rPr lang="fr-BE" dirty="0" err="1"/>
              <a:t>dolor</a:t>
            </a:r>
            <a:r>
              <a:rPr lang="fr-BE" dirty="0"/>
              <a:t> </a:t>
            </a:r>
            <a:r>
              <a:rPr lang="fr-BE" dirty="0" err="1"/>
              <a:t>fragum</a:t>
            </a:r>
            <a:endParaRPr lang="en-GB" dirty="0"/>
          </a:p>
          <a:p>
            <a:pPr lvl="1"/>
            <a:r>
              <a:rPr lang="en-GB" dirty="0"/>
              <a:t>Et </a:t>
            </a:r>
            <a:r>
              <a:rPr lang="en-GB" dirty="0" err="1"/>
              <a:t>dolor</a:t>
            </a:r>
            <a:r>
              <a:rPr lang="en-GB" dirty="0"/>
              <a:t> </a:t>
            </a:r>
            <a:r>
              <a:rPr lang="en-GB" dirty="0" err="1"/>
              <a:t>fragum</a:t>
            </a:r>
            <a:endParaRPr lang="en-GB" dirty="0"/>
          </a:p>
          <a:p>
            <a:pPr lvl="2"/>
            <a:r>
              <a:rPr lang="en-GB" dirty="0"/>
              <a:t>Et </a:t>
            </a:r>
            <a:r>
              <a:rPr lang="en-GB" dirty="0" err="1"/>
              <a:t>dolor</a:t>
            </a:r>
            <a:r>
              <a:rPr lang="en-GB" dirty="0"/>
              <a:t> </a:t>
            </a:r>
            <a:r>
              <a:rPr lang="en-GB" dirty="0" err="1"/>
              <a:t>fragum</a:t>
            </a:r>
            <a:endParaRPr lang="en-GB" dirty="0"/>
          </a:p>
          <a:p>
            <a:pPr lvl="3"/>
            <a:r>
              <a:rPr lang="en-GB" dirty="0"/>
              <a:t>Et </a:t>
            </a:r>
            <a:r>
              <a:rPr lang="en-GB" dirty="0" err="1"/>
              <a:t>dolor</a:t>
            </a:r>
            <a:r>
              <a:rPr lang="en-GB" dirty="0"/>
              <a:t> </a:t>
            </a:r>
            <a:r>
              <a:rPr lang="en-GB" dirty="0" err="1"/>
              <a:t>fragum</a:t>
            </a:r>
            <a:endParaRPr lang="en-GB" dirty="0"/>
          </a:p>
        </p:txBody>
      </p:sp>
      <p:sp>
        <p:nvSpPr>
          <p:cNvPr id="29" name="Rectangle 4"/>
          <p:cNvSpPr>
            <a:spLocks noGrp="1" noChangeArrowheads="1"/>
          </p:cNvSpPr>
          <p:nvPr>
            <p:ph type="dt" sz="half" idx="2"/>
          </p:nvPr>
        </p:nvSpPr>
        <p:spPr>
          <a:xfrm>
            <a:off x="457200" y="6093296"/>
            <a:ext cx="2133600" cy="476250"/>
          </a:xfrm>
          <a:prstGeom prst="rect">
            <a:avLst/>
          </a:prstGeom>
        </p:spPr>
        <p:txBody>
          <a:bodyPr/>
          <a:lstStyle>
            <a:lvl1pPr>
              <a:defRPr sz="1000" dirty="0">
                <a:solidFill>
                  <a:srgbClr val="1D4D8D"/>
                </a:solidFill>
              </a:defRPr>
            </a:lvl1pPr>
          </a:lstStyle>
          <a:p>
            <a:pPr>
              <a:defRPr/>
            </a:pPr>
            <a:endParaRPr lang="en-GB" dirty="0"/>
          </a:p>
        </p:txBody>
      </p:sp>
      <p:sp>
        <p:nvSpPr>
          <p:cNvPr id="30" name="Rectangle 5"/>
          <p:cNvSpPr>
            <a:spLocks noGrp="1" noChangeArrowheads="1"/>
          </p:cNvSpPr>
          <p:nvPr>
            <p:ph type="ftr" sz="quarter" idx="3"/>
          </p:nvPr>
        </p:nvSpPr>
        <p:spPr>
          <a:xfrm>
            <a:off x="3124200" y="6093296"/>
            <a:ext cx="2895600" cy="476250"/>
          </a:xfrm>
          <a:prstGeom prst="rect">
            <a:avLst/>
          </a:prstGeom>
        </p:spPr>
        <p:txBody>
          <a:bodyPr/>
          <a:lstStyle>
            <a:lvl1pPr>
              <a:defRPr sz="1000" dirty="0">
                <a:solidFill>
                  <a:srgbClr val="1D4D8D"/>
                </a:solidFill>
              </a:defRPr>
            </a:lvl1pPr>
          </a:lstStyle>
          <a:p>
            <a:pPr>
              <a:defRPr/>
            </a:pPr>
            <a:endParaRPr lang="en-GB" dirty="0"/>
          </a:p>
        </p:txBody>
      </p:sp>
      <p:sp>
        <p:nvSpPr>
          <p:cNvPr id="31" name="Rectangle 6"/>
          <p:cNvSpPr>
            <a:spLocks noGrp="1" noChangeArrowheads="1"/>
          </p:cNvSpPr>
          <p:nvPr>
            <p:ph type="sldNum" sz="quarter" idx="4"/>
          </p:nvPr>
        </p:nvSpPr>
        <p:spPr>
          <a:xfrm>
            <a:off x="6553200" y="6093296"/>
            <a:ext cx="2133600" cy="476250"/>
          </a:xfrm>
          <a:prstGeom prst="rect">
            <a:avLst/>
          </a:prstGeom>
        </p:spPr>
        <p:txBody>
          <a:bodyPr/>
          <a:lstStyle>
            <a:lvl1pPr>
              <a:defRPr sz="1000" smtClean="0">
                <a:solidFill>
                  <a:srgbClr val="1D4D8D"/>
                </a:solidFill>
              </a:defRPr>
            </a:lvl1pPr>
          </a:lstStyle>
          <a:p>
            <a:pPr algn="r">
              <a:defRPr/>
            </a:pPr>
            <a:fld id="{2BB59E6E-B967-488E-B209-8B7FA0D7AF99}" type="slidenum">
              <a:rPr lang="en-GB" smtClean="0"/>
              <a:pPr algn="r">
                <a:defRPr/>
              </a:pPr>
              <a:t>‹#›</a:t>
            </a:fld>
            <a:endParaRPr lang="en-GB" dirty="0"/>
          </a:p>
        </p:txBody>
      </p:sp>
    </p:spTree>
    <p:extLst>
      <p:ext uri="{BB962C8B-B14F-4D97-AF65-F5344CB8AC3E}">
        <p14:creationId xmlns:p14="http://schemas.microsoft.com/office/powerpoint/2010/main" xmlns="" val="16528514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33"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9" r:id="rId15"/>
    <p:sldLayoutId id="2147483730" r:id="rId16"/>
    <p:sldLayoutId id="2147483731" r:id="rId17"/>
  </p:sldLayoutIdLst>
  <p:hf hdr="0" ftr="0" dt="0"/>
  <p:txStyles>
    <p:title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p:titleStyle>
    <p:bodyStyle>
      <a:lvl1pPr marL="342900" indent="-342900" algn="l" rtl="0" eaLnBrk="0" fontAlgn="base" hangingPunct="0">
        <a:spcBef>
          <a:spcPct val="20000"/>
        </a:spcBef>
        <a:spcAft>
          <a:spcPct val="0"/>
        </a:spcAft>
        <a:buClr>
          <a:srgbClr val="00AEF0"/>
        </a:buClr>
        <a:buChar char="•"/>
        <a:defRPr sz="2000" i="0">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Font typeface="Courier New"/>
        <a:buChar char="o"/>
        <a:defRPr sz="1600" b="0">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371600" indent="0" algn="l" rtl="0" eaLnBrk="0" fontAlgn="base" hangingPunct="0">
        <a:spcBef>
          <a:spcPct val="20000"/>
        </a:spcBef>
        <a:spcAft>
          <a:spcPct val="0"/>
        </a:spcAft>
        <a:buFontTx/>
        <a:buNone/>
        <a:defRPr sz="1200" baseline="0">
          <a:solidFill>
            <a:srgbClr val="1D4D8D"/>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8.xml"/><Relationship Id="rId5" Type="http://schemas.openxmlformats.org/officeDocument/2006/relationships/hyperlink" Target="http://www.europeandataportal.eu/"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4.xml"/><Relationship Id="rId5" Type="http://schemas.openxmlformats.org/officeDocument/2006/relationships/hyperlink" Target="StatDCAT-AP-Video-20161018/StatDCAT-AP2.mp4"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3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hyperlink" Target="https://joinup.ec.europa.eu/node/42444" TargetMode="External"/><Relationship Id="rId18" Type="http://schemas.openxmlformats.org/officeDocument/2006/relationships/image" Target="../media/image21.png"/><Relationship Id="rId3" Type="http://schemas.openxmlformats.org/officeDocument/2006/relationships/hyperlink" Target="https://joinup.ec.europa.eu/node/42438" TargetMode="External"/><Relationship Id="rId21" Type="http://schemas.openxmlformats.org/officeDocument/2006/relationships/hyperlink" Target="https://joinup.ec.europa.eu/node/42441" TargetMode="External"/><Relationship Id="rId7" Type="http://schemas.openxmlformats.org/officeDocument/2006/relationships/hyperlink" Target="https://joinup.ec.europa.eu/node/63567/" TargetMode="External"/><Relationship Id="rId12" Type="http://schemas.openxmlformats.org/officeDocument/2006/relationships/image" Target="../media/image18.png"/><Relationship Id="rId17" Type="http://schemas.openxmlformats.org/officeDocument/2006/relationships/hyperlink" Target="https://joinup.ec.europa.eu/node/148214" TargetMode="External"/><Relationship Id="rId2" Type="http://schemas.openxmlformats.org/officeDocument/2006/relationships/notesSlide" Target="../notesSlides/notesSlide17.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hyperlink" Target="https://joinup.ec.europa.eu/asset/stat_dcat_application_profile/description" TargetMode="External"/><Relationship Id="rId5" Type="http://schemas.openxmlformats.org/officeDocument/2006/relationships/hyperlink" Target="https://joinup.ec.europa.eu/node/148216" TargetMode="External"/><Relationship Id="rId15" Type="http://schemas.openxmlformats.org/officeDocument/2006/relationships/hyperlink" Target="https://joinup.ec.europa.eu/node/42440" TargetMode="External"/><Relationship Id="rId10" Type="http://schemas.openxmlformats.org/officeDocument/2006/relationships/image" Target="../media/image17.png"/><Relationship Id="rId19" Type="http://schemas.openxmlformats.org/officeDocument/2006/relationships/hyperlink" Target="https://joinup.ec.europa.eu/node/52597" TargetMode="External"/><Relationship Id="rId4" Type="http://schemas.openxmlformats.org/officeDocument/2006/relationships/image" Target="../media/image14.png"/><Relationship Id="rId9" Type="http://schemas.openxmlformats.org/officeDocument/2006/relationships/hyperlink" Target="https://joinup.ec.europa.eu/node/148281" TargetMode="External"/><Relationship Id="rId14" Type="http://schemas.openxmlformats.org/officeDocument/2006/relationships/image" Target="../media/image19.png"/><Relationship Id="rId22"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9.xml"/><Relationship Id="rId5" Type="http://schemas.openxmlformats.org/officeDocument/2006/relationships/hyperlink" Target="video.mp4"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4.xml"/><Relationship Id="rId6" Type="http://schemas.openxmlformats.org/officeDocument/2006/relationships/image" Target="../media/image29.png"/><Relationship Id="rId5" Type="http://schemas.openxmlformats.org/officeDocument/2006/relationships/image" Target="../media/image12.png"/><Relationship Id="rId4" Type="http://schemas.openxmlformats.org/officeDocument/2006/relationships/hyperlink" Target="http://data.europa.eu/euodp/en/data"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hyperlink" Target="http://ec.europa.eu/eurostat/data/database" TargetMode="External"/><Relationship Id="rId2" Type="http://schemas.openxmlformats.org/officeDocument/2006/relationships/notesSlide" Target="../notesSlides/notesSlide3.xml"/><Relationship Id="rId1" Type="http://schemas.openxmlformats.org/officeDocument/2006/relationships/slideLayout" Target="../slideLayouts/slideLayout33.xml"/><Relationship Id="rId6" Type="http://schemas.openxmlformats.org/officeDocument/2006/relationships/hyperlink" Target="https://www.openaire.eu/" TargetMode="External"/><Relationship Id="rId5" Type="http://schemas.openxmlformats.org/officeDocument/2006/relationships/hyperlink" Target="http://inspire-geoportal.ec.europa.eu/" TargetMode="External"/><Relationship Id="rId4" Type="http://schemas.openxmlformats.org/officeDocument/2006/relationships/hyperlink" Target="http://stats.oecd.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6.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5.xml"/><Relationship Id="rId1" Type="http://schemas.openxmlformats.org/officeDocument/2006/relationships/slideLayout" Target="../slideLayouts/slideLayout3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oinup.ec.europa.eu/node/152858" TargetMode="External"/><Relationship Id="rId2" Type="http://schemas.openxmlformats.org/officeDocument/2006/relationships/notesSlide" Target="../notesSlides/notesSlide7.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joinup.ec.europa.eu/node/152408" TargetMode="External"/><Relationship Id="rId2" Type="http://schemas.openxmlformats.org/officeDocument/2006/relationships/notesSlide" Target="../notesSlides/notesSlide8.xml"/><Relationship Id="rId1" Type="http://schemas.openxmlformats.org/officeDocument/2006/relationships/slideLayout" Target="../slideLayouts/slideLayout33.xml"/><Relationship Id="rId4" Type="http://schemas.openxmlformats.org/officeDocument/2006/relationships/hyperlink" Target="https://joinup.ec.europa.eu/node/152858"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5"/>
          <p:cNvSpPr>
            <a:spLocks noGrp="1" noChangeArrowheads="1"/>
          </p:cNvSpPr>
          <p:nvPr>
            <p:ph type="title"/>
          </p:nvPr>
        </p:nvSpPr>
        <p:spPr>
          <a:xfrm>
            <a:off x="251520" y="1484784"/>
            <a:ext cx="3852428" cy="2088232"/>
          </a:xfrm>
        </p:spPr>
        <p:txBody>
          <a:bodyPr/>
          <a:lstStyle/>
          <a:p>
            <a:r>
              <a:rPr lang="fr-BE" altLang="en-US" sz="3200" dirty="0" err="1">
                <a:solidFill>
                  <a:schemeClr val="bg1"/>
                </a:solidFill>
              </a:rPr>
              <a:t>StatDCAT</a:t>
            </a:r>
            <a:r>
              <a:rPr lang="fr-BE" altLang="en-US" sz="3200" dirty="0">
                <a:solidFill>
                  <a:schemeClr val="bg1"/>
                </a:solidFill>
              </a:rPr>
              <a:t>-AP</a:t>
            </a:r>
            <a:endParaRPr lang="en-GB" altLang="en-US" sz="3200" dirty="0">
              <a:solidFill>
                <a:schemeClr val="bg1"/>
              </a:solidFill>
            </a:endParaRPr>
          </a:p>
        </p:txBody>
      </p:sp>
      <p:sp>
        <p:nvSpPr>
          <p:cNvPr id="81926" name="Rectangle 6"/>
          <p:cNvSpPr>
            <a:spLocks noGrp="1" noChangeArrowheads="1"/>
          </p:cNvSpPr>
          <p:nvPr>
            <p:ph idx="1"/>
          </p:nvPr>
        </p:nvSpPr>
        <p:spPr>
          <a:xfrm>
            <a:off x="251520" y="3068960"/>
            <a:ext cx="8640960" cy="1152128"/>
          </a:xfrm>
        </p:spPr>
        <p:txBody>
          <a:bodyPr/>
          <a:lstStyle/>
          <a:p>
            <a:pPr marL="0" indent="0"/>
            <a:r>
              <a:rPr lang="en-GB" altLang="en-US" sz="2000" dirty="0">
                <a:solidFill>
                  <a:srgbClr val="0F5494"/>
                </a:solidFill>
              </a:rPr>
              <a:t>A Common Layer for the Exchange of Statistical Metadata in Open Data Portals </a:t>
            </a:r>
          </a:p>
        </p:txBody>
      </p:sp>
      <p:sp>
        <p:nvSpPr>
          <p:cNvPr id="5" name="Content Placeholder 2"/>
          <p:cNvSpPr>
            <a:spLocks/>
          </p:cNvSpPr>
          <p:nvPr/>
        </p:nvSpPr>
        <p:spPr bwMode="auto">
          <a:xfrm>
            <a:off x="5508104" y="6021288"/>
            <a:ext cx="3312368" cy="40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lr>
                <a:schemeClr val="bg1"/>
              </a:buClr>
              <a:buChar char="•"/>
              <a:defRPr sz="2400" i="1">
                <a:solidFill>
                  <a:srgbClr val="0F5494"/>
                </a:solidFill>
                <a:latin typeface="Verdana" pitchFamily="34" charset="0"/>
              </a:defRPr>
            </a:lvl1pPr>
            <a:lvl2pPr marL="742950" indent="-285750" eaLnBrk="0" hangingPunct="0">
              <a:spcBef>
                <a:spcPct val="20000"/>
              </a:spcBef>
              <a:buClr>
                <a:srgbClr val="009FBA"/>
              </a:buClr>
              <a:buChar char="•"/>
              <a:defRPr sz="2000" b="1">
                <a:solidFill>
                  <a:srgbClr val="0F5494"/>
                </a:solidFill>
                <a:latin typeface="Verdana" pitchFamily="34" charset="0"/>
              </a:defRPr>
            </a:lvl2pPr>
            <a:lvl3pPr marL="1143000" indent="-228600" eaLnBrk="0" hangingPunct="0">
              <a:spcBef>
                <a:spcPct val="20000"/>
              </a:spcBef>
              <a:defRPr sz="1400">
                <a:solidFill>
                  <a:srgbClr val="0F5494"/>
                </a:solidFill>
                <a:latin typeface="Verdana" pitchFamily="34"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FontTx/>
              <a:buNone/>
            </a:pPr>
            <a:r>
              <a:rPr lang="en-US" altLang="en-US" sz="1400" b="1" i="0" dirty="0" err="1"/>
              <a:t>Semstats</a:t>
            </a:r>
            <a:r>
              <a:rPr lang="en-US" altLang="en-US" sz="1400" b="1" i="0" dirty="0"/>
              <a:t> 2016, October 18</a:t>
            </a:r>
          </a:p>
        </p:txBody>
      </p:sp>
      <p:sp>
        <p:nvSpPr>
          <p:cNvPr id="6" name="Rectangle 6"/>
          <p:cNvSpPr txBox="1">
            <a:spLocks noChangeArrowheads="1"/>
          </p:cNvSpPr>
          <p:nvPr/>
        </p:nvSpPr>
        <p:spPr bwMode="auto">
          <a:xfrm>
            <a:off x="287524" y="4509120"/>
            <a:ext cx="8568952" cy="576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bg1"/>
              </a:buClr>
              <a:buFontTx/>
              <a:buNone/>
              <a:defRPr sz="3000" b="1" i="0">
                <a:solidFill>
                  <a:schemeClr val="bg1"/>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600"/>
              </a:spcAft>
            </a:pPr>
            <a:r>
              <a:rPr lang="fr-BE" altLang="en-US" sz="1400" b="0" kern="0" dirty="0">
                <a:solidFill>
                  <a:srgbClr val="0F5494"/>
                </a:solidFill>
              </a:rPr>
              <a:t>Makx Dekkers, Stefanos Kotoglou, Chris Nelson</a:t>
            </a:r>
            <a:r>
              <a:rPr lang="fr-BE" altLang="en-US" sz="1400" b="0" kern="0" dirty="0" smtClean="0">
                <a:solidFill>
                  <a:srgbClr val="0F5494"/>
                </a:solidFill>
              </a:rPr>
              <a:t>, </a:t>
            </a:r>
          </a:p>
          <a:p>
            <a:pPr>
              <a:spcBef>
                <a:spcPts val="0"/>
              </a:spcBef>
              <a:spcAft>
                <a:spcPts val="600"/>
              </a:spcAft>
            </a:pPr>
            <a:r>
              <a:rPr lang="fr-BE" altLang="en-US" sz="1400" b="0" kern="0" dirty="0" smtClean="0">
                <a:solidFill>
                  <a:srgbClr val="0F5494"/>
                </a:solidFill>
              </a:rPr>
              <a:t>Norbert </a:t>
            </a:r>
            <a:r>
              <a:rPr lang="fr-BE" altLang="en-US" sz="1400" b="0" kern="0" dirty="0" err="1" smtClean="0">
                <a:solidFill>
                  <a:srgbClr val="0F5494"/>
                </a:solidFill>
              </a:rPr>
              <a:t>Hohn</a:t>
            </a:r>
            <a:r>
              <a:rPr lang="fr-BE" altLang="en-US" sz="1400" b="0" kern="0" dirty="0" smtClean="0">
                <a:solidFill>
                  <a:srgbClr val="0F5494"/>
                </a:solidFill>
              </a:rPr>
              <a:t>, Marco Pellegrino, </a:t>
            </a:r>
            <a:r>
              <a:rPr lang="fr-BE" altLang="en-US" sz="1400" b="0" kern="0" dirty="0" err="1" smtClean="0">
                <a:solidFill>
                  <a:srgbClr val="0F5494"/>
                </a:solidFill>
              </a:rPr>
              <a:t>Vassilios</a:t>
            </a:r>
            <a:r>
              <a:rPr lang="fr-BE" altLang="en-US" sz="1400" b="0" kern="0" dirty="0" smtClean="0">
                <a:solidFill>
                  <a:srgbClr val="0F5494"/>
                </a:solidFill>
              </a:rPr>
              <a:t> </a:t>
            </a:r>
            <a:r>
              <a:rPr lang="fr-BE" altLang="en-US" sz="1400" b="0" kern="0" dirty="0" err="1" smtClean="0">
                <a:solidFill>
                  <a:srgbClr val="0F5494"/>
                </a:solidFill>
              </a:rPr>
              <a:t>Peristeras</a:t>
            </a:r>
            <a:endParaRPr lang="fr-BE" altLang="en-US" sz="1400" b="0" kern="0" dirty="0"/>
          </a:p>
        </p:txBody>
      </p:sp>
    </p:spTree>
    <p:extLst>
      <p:ext uri="{BB962C8B-B14F-4D97-AF65-F5344CB8AC3E}">
        <p14:creationId xmlns:p14="http://schemas.microsoft.com/office/powerpoint/2010/main" xmlns="" val="2934538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412777"/>
            <a:ext cx="8229600" cy="576063"/>
          </a:xfrm>
        </p:spPr>
        <p:txBody>
          <a:bodyPr/>
          <a:lstStyle/>
          <a:p>
            <a:r>
              <a:rPr lang="en-GB" sz="2800" noProof="0" dirty="0" smtClean="0"/>
              <a:t>Using </a:t>
            </a:r>
            <a:r>
              <a:rPr lang="en-GB" sz="2800" noProof="0" dirty="0" err="1" smtClean="0"/>
              <a:t>StatDCAT</a:t>
            </a:r>
            <a:r>
              <a:rPr lang="en-GB" sz="2800" noProof="0" dirty="0" smtClean="0"/>
              <a:t>-AP in practice</a:t>
            </a:r>
            <a:endParaRPr lang="en-GB" sz="2800" noProof="0" dirty="0"/>
          </a:p>
        </p:txBody>
      </p:sp>
      <p:sp>
        <p:nvSpPr>
          <p:cNvPr id="4" name="Espace réservé du contenu 7"/>
          <p:cNvSpPr txBox="1">
            <a:spLocks/>
          </p:cNvSpPr>
          <p:nvPr/>
        </p:nvSpPr>
        <p:spPr bwMode="auto">
          <a:xfrm>
            <a:off x="457200" y="2204864"/>
            <a:ext cx="8229600"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342900" algn="l" rtl="0" eaLnBrk="0" fontAlgn="base" hangingPunct="0">
              <a:spcBef>
                <a:spcPct val="20000"/>
              </a:spcBef>
              <a:spcAft>
                <a:spcPct val="0"/>
              </a:spcAft>
              <a:buClr>
                <a:srgbClr val="00AEF0"/>
              </a:buClr>
              <a:buSzPct val="120000"/>
              <a:buFont typeface="Arial" pitchFamily="34" charset="0"/>
              <a:buChar char="•"/>
              <a:defRPr sz="2000" i="0">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Font typeface="Courier New"/>
              <a:buChar char="o"/>
              <a:tabLst>
                <a:tab pos="7623175" algn="l"/>
              </a:tabLst>
              <a:defRPr sz="1600" b="0">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371600" indent="0" algn="l" rtl="0" eaLnBrk="0" fontAlgn="base" hangingPunct="0">
              <a:spcBef>
                <a:spcPct val="20000"/>
              </a:spcBef>
              <a:spcAft>
                <a:spcPct val="0"/>
              </a:spcAft>
              <a:buFontTx/>
              <a:buNone/>
              <a:defRPr sz="1200" baseline="0">
                <a:solidFill>
                  <a:srgbClr val="1D4D8D"/>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285750" indent="-285750"/>
            <a:r>
              <a:rPr lang="en-GB" altLang="en-US" sz="1800" kern="0" dirty="0" smtClean="0"/>
              <a:t>Many statistical datasets </a:t>
            </a:r>
            <a:r>
              <a:rPr lang="en-GB" altLang="en-US" sz="1800" kern="0" dirty="0"/>
              <a:t>are of interest to the general </a:t>
            </a:r>
            <a:r>
              <a:rPr lang="en-GB" altLang="en-US" sz="1800" kern="0" dirty="0" smtClean="0"/>
              <a:t>data portals</a:t>
            </a:r>
            <a:r>
              <a:rPr lang="en-GB" altLang="en-US" sz="1800" b="1" kern="0" dirty="0" smtClean="0"/>
              <a:t> </a:t>
            </a:r>
            <a:r>
              <a:rPr lang="en-GB" altLang="en-US" sz="1800" kern="0" dirty="0"/>
              <a:t>and their </a:t>
            </a:r>
            <a:r>
              <a:rPr lang="en-GB" altLang="en-US" sz="1800" kern="0" dirty="0" smtClean="0"/>
              <a:t>users. Using </a:t>
            </a:r>
            <a:r>
              <a:rPr lang="en-GB" altLang="en-US" sz="1800" kern="0" dirty="0" err="1" smtClean="0"/>
              <a:t>StatDCAT</a:t>
            </a:r>
            <a:r>
              <a:rPr lang="en-GB" altLang="en-US" sz="1800" kern="0" dirty="0" smtClean="0"/>
              <a:t>-AP helps general data portals to </a:t>
            </a:r>
            <a:r>
              <a:rPr lang="en-GB" altLang="en-US" sz="1800" b="1" kern="0" dirty="0" smtClean="0"/>
              <a:t>provide enhanced services</a:t>
            </a:r>
            <a:r>
              <a:rPr lang="en-GB" altLang="en-US" sz="1800" kern="0" dirty="0" smtClean="0"/>
              <a:t> for collections of statistical data.</a:t>
            </a:r>
          </a:p>
          <a:p>
            <a:pPr marL="285750" indent="-285750"/>
            <a:r>
              <a:rPr lang="en-GB" altLang="en-US" sz="1800" kern="0" dirty="0"/>
              <a:t>Statistical data </a:t>
            </a:r>
            <a:r>
              <a:rPr lang="en-GB" altLang="en-US" sz="1800" kern="0" dirty="0" smtClean="0"/>
              <a:t>providers (e.g. organisations, Member States) </a:t>
            </a:r>
            <a:r>
              <a:rPr lang="en-GB" altLang="en-US" sz="1800" kern="0" dirty="0"/>
              <a:t>can </a:t>
            </a:r>
            <a:r>
              <a:rPr lang="en-GB" altLang="en-US" sz="1800" b="1" kern="0" dirty="0"/>
              <a:t>increase the discoverability </a:t>
            </a:r>
            <a:r>
              <a:rPr lang="en-GB" altLang="en-US" sz="1800" kern="0" dirty="0"/>
              <a:t>of their statistical datasets by including descriptions of the datasets in data portals</a:t>
            </a:r>
            <a:r>
              <a:rPr lang="en-GB" altLang="en-US" sz="1800" kern="0" dirty="0" smtClean="0"/>
              <a:t>.</a:t>
            </a:r>
          </a:p>
          <a:p>
            <a:pPr marL="342900"/>
            <a:r>
              <a:rPr lang="en-GB" altLang="en-US" sz="1800" kern="0" dirty="0" smtClean="0"/>
              <a:t>Statistical data users (e.g. national statistic officers) can </a:t>
            </a:r>
            <a:r>
              <a:rPr lang="en-GB" altLang="en-US" sz="1800" b="1" kern="0" dirty="0" smtClean="0"/>
              <a:t>explore</a:t>
            </a:r>
            <a:r>
              <a:rPr lang="en-GB" altLang="en-US" sz="1800" kern="0" dirty="0" smtClean="0"/>
              <a:t>, </a:t>
            </a:r>
            <a:r>
              <a:rPr lang="en-GB" altLang="en-US" sz="1800" b="1" kern="0" dirty="0" smtClean="0"/>
              <a:t>find</a:t>
            </a:r>
            <a:r>
              <a:rPr lang="en-GB" altLang="en-US" sz="1800" kern="0" dirty="0" smtClean="0"/>
              <a:t>, </a:t>
            </a:r>
            <a:r>
              <a:rPr lang="en-GB" altLang="en-US" sz="1800" b="1" kern="0" dirty="0" smtClean="0"/>
              <a:t>identify</a:t>
            </a:r>
            <a:r>
              <a:rPr lang="en-GB" altLang="en-US" sz="1800" kern="0" dirty="0" smtClean="0"/>
              <a:t> and </a:t>
            </a:r>
            <a:r>
              <a:rPr lang="en-GB" altLang="en-US" sz="1800" b="1" kern="0" dirty="0" smtClean="0"/>
              <a:t>select</a:t>
            </a:r>
            <a:r>
              <a:rPr lang="en-GB" altLang="en-US" sz="1800" kern="0" dirty="0" smtClean="0"/>
              <a:t> statistical datasets coming from different portals.</a:t>
            </a:r>
          </a:p>
          <a:p>
            <a:pPr marL="342900"/>
            <a:r>
              <a:rPr lang="en-GB" altLang="en-US" sz="1800" kern="0" dirty="0" err="1" smtClean="0"/>
              <a:t>StatDCAT</a:t>
            </a:r>
            <a:r>
              <a:rPr lang="en-GB" altLang="en-US" sz="1800" kern="0" dirty="0" smtClean="0"/>
              <a:t>-AP facilitates </a:t>
            </a:r>
            <a:r>
              <a:rPr lang="en-GB" altLang="en-US" sz="1800" kern="0" dirty="0"/>
              <a:t>a </a:t>
            </a:r>
            <a:r>
              <a:rPr lang="en-GB" altLang="en-US" sz="1800" b="1" kern="0" dirty="0"/>
              <a:t>better integration </a:t>
            </a:r>
            <a:r>
              <a:rPr lang="en-GB" altLang="en-US" sz="1800" kern="0" dirty="0" smtClean="0"/>
              <a:t>of existing </a:t>
            </a:r>
            <a:r>
              <a:rPr lang="en-GB" altLang="en-US" sz="1800" kern="0" dirty="0"/>
              <a:t>statistical data portals</a:t>
            </a:r>
            <a:r>
              <a:rPr lang="en-GB" altLang="en-US" sz="1800" kern="0" dirty="0" smtClean="0"/>
              <a:t> with </a:t>
            </a:r>
            <a:r>
              <a:rPr lang="en-GB" altLang="en-US" sz="1800" kern="0" dirty="0"/>
              <a:t>the </a:t>
            </a:r>
            <a:r>
              <a:rPr lang="en-GB" altLang="en-US" sz="1800" kern="0" dirty="0" smtClean="0"/>
              <a:t>open data portals</a:t>
            </a:r>
            <a:r>
              <a:rPr lang="en-GB" altLang="en-US" sz="1800" kern="0" dirty="0"/>
              <a:t>, improving the discoverability of </a:t>
            </a:r>
            <a:r>
              <a:rPr lang="en-GB" altLang="en-US" sz="1800" kern="0" dirty="0" smtClean="0"/>
              <a:t>statistical datasets</a:t>
            </a:r>
            <a:r>
              <a:rPr lang="en-GB" altLang="en-US" sz="1800" kern="0" dirty="0"/>
              <a:t>. </a:t>
            </a:r>
            <a:endParaRPr lang="en-GB" altLang="en-US" sz="1800" kern="0" dirty="0" smtClean="0"/>
          </a:p>
          <a:p>
            <a:pPr marL="342900"/>
            <a:endParaRPr lang="en-GB" altLang="en-US" sz="1800" kern="0" dirty="0" smtClean="0"/>
          </a:p>
        </p:txBody>
      </p:sp>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10</a:t>
            </a:fld>
            <a:endParaRPr lang="en-GB" dirty="0"/>
          </a:p>
        </p:txBody>
      </p:sp>
    </p:spTree>
    <p:extLst>
      <p:ext uri="{BB962C8B-B14F-4D97-AF65-F5344CB8AC3E}">
        <p14:creationId xmlns:p14="http://schemas.microsoft.com/office/powerpoint/2010/main" xmlns="" val="2940772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7"/>
          <p:cNvSpPr txBox="1">
            <a:spLocks/>
          </p:cNvSpPr>
          <p:nvPr/>
        </p:nvSpPr>
        <p:spPr bwMode="auto">
          <a:xfrm>
            <a:off x="457200" y="2564904"/>
            <a:ext cx="4042792"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342900" algn="l" rtl="0" eaLnBrk="0" fontAlgn="base" hangingPunct="0">
              <a:spcBef>
                <a:spcPct val="20000"/>
              </a:spcBef>
              <a:spcAft>
                <a:spcPct val="0"/>
              </a:spcAft>
              <a:buClr>
                <a:srgbClr val="00AEF0"/>
              </a:buClr>
              <a:buSzPct val="120000"/>
              <a:buFont typeface="Arial" pitchFamily="34" charset="0"/>
              <a:buChar char="•"/>
              <a:defRPr sz="2000" i="0">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Font typeface="Courier New"/>
              <a:buChar char="o"/>
              <a:tabLst>
                <a:tab pos="7623175" algn="l"/>
              </a:tabLst>
              <a:defRPr sz="1600" b="0">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371600" indent="0" algn="l" rtl="0" eaLnBrk="0" fontAlgn="base" hangingPunct="0">
              <a:spcBef>
                <a:spcPct val="20000"/>
              </a:spcBef>
              <a:spcAft>
                <a:spcPct val="0"/>
              </a:spcAft>
              <a:buFontTx/>
              <a:buNone/>
              <a:defRPr sz="1200" baseline="0">
                <a:solidFill>
                  <a:srgbClr val="1D4D8D"/>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indent="0">
              <a:buNone/>
            </a:pPr>
            <a:r>
              <a:rPr lang="en-GB" altLang="en-US" sz="1800" kern="0" dirty="0" smtClean="0"/>
              <a:t>The European </a:t>
            </a:r>
            <a:r>
              <a:rPr lang="en-GB" altLang="en-US" sz="1800" kern="0" dirty="0"/>
              <a:t>Data Portal</a:t>
            </a:r>
          </a:p>
          <a:p>
            <a:pPr marL="342900"/>
            <a:r>
              <a:rPr lang="en-GB" altLang="en-US" sz="1800" kern="0" dirty="0"/>
              <a:t>Developed for European Commission DG CNECT</a:t>
            </a:r>
          </a:p>
          <a:p>
            <a:pPr marL="342900"/>
            <a:r>
              <a:rPr lang="en-GB" altLang="en-US" sz="1800" kern="0" dirty="0"/>
              <a:t>Harvesting metadata from national data portals</a:t>
            </a:r>
          </a:p>
        </p:txBody>
      </p:sp>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11</a:t>
            </a:fld>
            <a:endParaRPr lang="en-GB" dirty="0"/>
          </a:p>
        </p:txBody>
      </p:sp>
      <p:pic>
        <p:nvPicPr>
          <p:cNvPr id="3" name="Picture 2"/>
          <p:cNvPicPr>
            <a:picLocks noChangeAspect="1"/>
          </p:cNvPicPr>
          <p:nvPr/>
        </p:nvPicPr>
        <p:blipFill>
          <a:blip r:embed="rId3" cstate="print"/>
          <a:stretch>
            <a:fillRect/>
          </a:stretch>
        </p:blipFill>
        <p:spPr>
          <a:xfrm>
            <a:off x="4716016" y="2060848"/>
            <a:ext cx="3615699" cy="3877766"/>
          </a:xfrm>
          <a:prstGeom prst="rect">
            <a:avLst/>
          </a:prstGeom>
        </p:spPr>
      </p:pic>
      <p:pic>
        <p:nvPicPr>
          <p:cNvPr id="5" name="Picture 4"/>
          <p:cNvPicPr>
            <a:picLocks noChangeAspect="1"/>
          </p:cNvPicPr>
          <p:nvPr/>
        </p:nvPicPr>
        <p:blipFill>
          <a:blip r:embed="rId4" cstate="print"/>
          <a:stretch>
            <a:fillRect/>
          </a:stretch>
        </p:blipFill>
        <p:spPr>
          <a:xfrm>
            <a:off x="1403648" y="4293096"/>
            <a:ext cx="1793981" cy="2088232"/>
          </a:xfrm>
          <a:prstGeom prst="rect">
            <a:avLst/>
          </a:prstGeom>
        </p:spPr>
      </p:pic>
      <p:sp>
        <p:nvSpPr>
          <p:cNvPr id="7" name="TextBox 6"/>
          <p:cNvSpPr txBox="1"/>
          <p:nvPr/>
        </p:nvSpPr>
        <p:spPr>
          <a:xfrm>
            <a:off x="0" y="6134497"/>
            <a:ext cx="9144000" cy="276999"/>
          </a:xfrm>
          <a:prstGeom prst="rect">
            <a:avLst/>
          </a:prstGeom>
          <a:noFill/>
        </p:spPr>
        <p:txBody>
          <a:bodyPr wrap="square" rtlCol="0">
            <a:spAutoFit/>
          </a:bodyPr>
          <a:lstStyle/>
          <a:p>
            <a:pPr algn="ctr"/>
            <a:r>
              <a:rPr lang="en-GB" dirty="0">
                <a:hlinkClick r:id="rId5"/>
              </a:rPr>
              <a:t>http://www.europeandataportal.eu</a:t>
            </a:r>
            <a:r>
              <a:rPr lang="en-GB" dirty="0"/>
              <a:t>  </a:t>
            </a:r>
          </a:p>
        </p:txBody>
      </p:sp>
      <p:sp>
        <p:nvSpPr>
          <p:cNvPr id="8" name="Title 1"/>
          <p:cNvSpPr txBox="1">
            <a:spLocks/>
          </p:cNvSpPr>
          <p:nvPr/>
        </p:nvSpPr>
        <p:spPr bwMode="auto">
          <a:xfrm>
            <a:off x="468313" y="1412777"/>
            <a:ext cx="8229600" cy="576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r>
              <a:rPr lang="en-GB" sz="2800" kern="0" smtClean="0"/>
              <a:t>The European context</a:t>
            </a:r>
            <a:endParaRPr lang="en-GB" sz="2800" kern="0" dirty="0"/>
          </a:p>
        </p:txBody>
      </p:sp>
    </p:spTree>
    <p:extLst>
      <p:ext uri="{BB962C8B-B14F-4D97-AF65-F5344CB8AC3E}">
        <p14:creationId xmlns:p14="http://schemas.microsoft.com/office/powerpoint/2010/main" xmlns="" val="3609768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a:defRPr/>
            </a:pPr>
            <a:fld id="{396CDD1B-50E0-44E8-82B7-F85F69F6D40C}" type="slidenum">
              <a:rPr lang="en-GB" smtClean="0"/>
              <a:pPr algn="r">
                <a:defRPr/>
              </a:pPr>
              <a:t>12</a:t>
            </a:fld>
            <a:endParaRPr lang="en-GB" dirty="0"/>
          </a:p>
        </p:txBody>
      </p:sp>
      <p:pic>
        <p:nvPicPr>
          <p:cNvPr id="3" name="Picture 2" descr="http://data.europa.eu/euodp/images/eu-odp-promo-banner-728x90.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5329" y="337632"/>
            <a:ext cx="69342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36663" y="1337361"/>
            <a:ext cx="6440487" cy="54726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ight Arrow 4"/>
          <p:cNvSpPr/>
          <p:nvPr/>
        </p:nvSpPr>
        <p:spPr>
          <a:xfrm>
            <a:off x="476250" y="2713822"/>
            <a:ext cx="64770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Left Arrow 5"/>
          <p:cNvSpPr/>
          <p:nvPr/>
        </p:nvSpPr>
        <p:spPr>
          <a:xfrm>
            <a:off x="7689850" y="5809447"/>
            <a:ext cx="647700" cy="8651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Rectangle 8"/>
          <p:cNvSpPr/>
          <p:nvPr/>
        </p:nvSpPr>
        <p:spPr>
          <a:xfrm>
            <a:off x="5724128" y="1268760"/>
            <a:ext cx="216024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txBox="1">
            <a:spLocks/>
          </p:cNvSpPr>
          <p:nvPr/>
        </p:nvSpPr>
        <p:spPr>
          <a:xfrm>
            <a:off x="691194" y="2636912"/>
            <a:ext cx="7772400" cy="2254894"/>
          </a:xfrm>
          <a:prstGeom prst="rect">
            <a:avLst/>
          </a:prstGeom>
        </p:spPr>
        <p:txBody>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pPr algn="ctr"/>
            <a:r>
              <a:rPr lang="en-GB" kern="0" dirty="0" smtClean="0">
                <a:hlinkClick r:id="rId5" action="ppaction://hlinkfile"/>
              </a:rPr>
              <a:t>VIDEO</a:t>
            </a:r>
            <a:endParaRPr lang="en-GB" kern="0" dirty="0"/>
          </a:p>
        </p:txBody>
      </p:sp>
    </p:spTree>
    <p:extLst>
      <p:ext uri="{BB962C8B-B14F-4D97-AF65-F5344CB8AC3E}">
        <p14:creationId xmlns:p14="http://schemas.microsoft.com/office/powerpoint/2010/main" xmlns="" val="145088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0" presetClass="entr" presetSubtype="0" fill="hold" grpId="0" nodeType="after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xmlns="" val="2819229093"/>
              </p:ext>
            </p:extLst>
          </p:nvPr>
        </p:nvGraphicFramePr>
        <p:xfrm>
          <a:off x="1115616" y="2276872"/>
          <a:ext cx="6840760" cy="363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389037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340769"/>
            <a:ext cx="8229600" cy="648071"/>
          </a:xfrm>
        </p:spPr>
        <p:txBody>
          <a:bodyPr/>
          <a:lstStyle/>
          <a:p>
            <a:r>
              <a:rPr lang="en-GB" dirty="0"/>
              <a:t>Future steps</a:t>
            </a:r>
          </a:p>
        </p:txBody>
      </p:sp>
      <p:sp>
        <p:nvSpPr>
          <p:cNvPr id="3" name="Content Placeholder 2"/>
          <p:cNvSpPr>
            <a:spLocks noGrp="1"/>
          </p:cNvSpPr>
          <p:nvPr>
            <p:ph idx="1"/>
          </p:nvPr>
        </p:nvSpPr>
        <p:spPr>
          <a:xfrm>
            <a:off x="457200" y="2276872"/>
            <a:ext cx="8229600" cy="3744516"/>
          </a:xfrm>
        </p:spPr>
        <p:txBody>
          <a:bodyPr/>
          <a:lstStyle/>
          <a:p>
            <a:r>
              <a:rPr lang="en-GB" sz="2200" dirty="0"/>
              <a:t>Publication of final version after comments received during public review (end of 2016)</a:t>
            </a:r>
          </a:p>
          <a:p>
            <a:r>
              <a:rPr lang="en-GB" sz="2200" dirty="0" smtClean="0"/>
              <a:t>Full </a:t>
            </a:r>
            <a:r>
              <a:rPr lang="en-GB" sz="2200" dirty="0"/>
              <a:t>support of </a:t>
            </a:r>
            <a:r>
              <a:rPr lang="en-GB" sz="2200" dirty="0" err="1"/>
              <a:t>StatDCAT</a:t>
            </a:r>
            <a:r>
              <a:rPr lang="en-GB" sz="2200" dirty="0"/>
              <a:t>-AP from EU and European Open Data Portals</a:t>
            </a:r>
          </a:p>
          <a:p>
            <a:r>
              <a:rPr lang="en-GB" sz="2200" dirty="0" smtClean="0"/>
              <a:t>Piloting</a:t>
            </a:r>
            <a:endParaRPr lang="en-GB" sz="2200" dirty="0"/>
          </a:p>
          <a:p>
            <a:r>
              <a:rPr lang="en-GB" sz="2200" dirty="0"/>
              <a:t>Building experiences</a:t>
            </a:r>
          </a:p>
          <a:p>
            <a:r>
              <a:rPr lang="en-GB" sz="2200" dirty="0"/>
              <a:t>Revising standard taking into account lessons learnt, quality aspects,…</a:t>
            </a:r>
          </a:p>
          <a:p>
            <a:pPr marL="0" indent="0">
              <a:buNone/>
            </a:pPr>
            <a:endParaRPr lang="en-GB" dirty="0"/>
          </a:p>
        </p:txBody>
      </p:sp>
      <p:sp>
        <p:nvSpPr>
          <p:cNvPr id="4" name="Slide Number Placeholder 3"/>
          <p:cNvSpPr>
            <a:spLocks noGrp="1"/>
          </p:cNvSpPr>
          <p:nvPr>
            <p:ph type="sldNum" sz="quarter" idx="12"/>
          </p:nvPr>
        </p:nvSpPr>
        <p:spPr/>
        <p:txBody>
          <a:bodyPr/>
          <a:lstStyle/>
          <a:p>
            <a:pPr algn="r">
              <a:defRPr/>
            </a:pPr>
            <a:fld id="{396CDD1B-50E0-44E8-82B7-F85F69F6D40C}" type="slidenum">
              <a:rPr lang="en-GB" smtClean="0"/>
              <a:pPr algn="r">
                <a:defRPr/>
              </a:pPr>
              <a:t>14</a:t>
            </a:fld>
            <a:endParaRPr lang="en-GB" dirty="0"/>
          </a:p>
        </p:txBody>
      </p:sp>
    </p:spTree>
    <p:extLst>
      <p:ext uri="{BB962C8B-B14F-4D97-AF65-F5344CB8AC3E}">
        <p14:creationId xmlns:p14="http://schemas.microsoft.com/office/powerpoint/2010/main" xmlns="" val="154034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work: Quality</a:t>
            </a:r>
          </a:p>
        </p:txBody>
      </p:sp>
      <p:sp>
        <p:nvSpPr>
          <p:cNvPr id="3" name="Content Placeholder 2"/>
          <p:cNvSpPr>
            <a:spLocks noGrp="1"/>
          </p:cNvSpPr>
          <p:nvPr>
            <p:ph idx="1"/>
          </p:nvPr>
        </p:nvSpPr>
        <p:spPr/>
        <p:txBody>
          <a:bodyPr/>
          <a:lstStyle/>
          <a:p>
            <a:r>
              <a:rPr lang="en-GB" sz="2200" dirty="0"/>
              <a:t>Quality aspects are very important for datasets in general and statistical datasets in particular</a:t>
            </a:r>
          </a:p>
          <a:p>
            <a:r>
              <a:rPr lang="en-GB" sz="2200" dirty="0"/>
              <a:t>Due to time and resource constraints, current version of StatDCAT-AP does not fully address the issue</a:t>
            </a:r>
          </a:p>
          <a:p>
            <a:pPr lvl="1"/>
            <a:r>
              <a:rPr lang="en-GB" sz="1800" dirty="0"/>
              <a:t>Short-term: provide mechanism to link to existing quality information in StatDCAT-AP, version 1</a:t>
            </a:r>
          </a:p>
          <a:p>
            <a:pPr lvl="1"/>
            <a:r>
              <a:rPr lang="en-GB" sz="1800" dirty="0"/>
              <a:t>Longer-term: consider integrated quality framework as basis for extensions to StatDCAT-AP, version 2</a:t>
            </a:r>
          </a:p>
        </p:txBody>
      </p:sp>
      <p:sp>
        <p:nvSpPr>
          <p:cNvPr id="4" name="Slide Number Placeholder 3"/>
          <p:cNvSpPr>
            <a:spLocks noGrp="1"/>
          </p:cNvSpPr>
          <p:nvPr>
            <p:ph type="sldNum" sz="quarter" idx="12"/>
          </p:nvPr>
        </p:nvSpPr>
        <p:spPr/>
        <p:txBody>
          <a:bodyPr/>
          <a:lstStyle/>
          <a:p>
            <a:pPr algn="r">
              <a:defRPr/>
            </a:pPr>
            <a:fld id="{396CDD1B-50E0-44E8-82B7-F85F69F6D40C}" type="slidenum">
              <a:rPr lang="en-GB" smtClean="0"/>
              <a:pPr algn="r">
                <a:defRPr/>
              </a:pPr>
              <a:t>15</a:t>
            </a:fld>
            <a:endParaRPr lang="en-GB" dirty="0"/>
          </a:p>
        </p:txBody>
      </p:sp>
    </p:spTree>
    <p:extLst>
      <p:ext uri="{BB962C8B-B14F-4D97-AF65-F5344CB8AC3E}">
        <p14:creationId xmlns:p14="http://schemas.microsoft.com/office/powerpoint/2010/main" xmlns="" val="343026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longer-term: SIMS </a:t>
            </a:r>
          </a:p>
        </p:txBody>
      </p:sp>
      <p:sp>
        <p:nvSpPr>
          <p:cNvPr id="3" name="Content Placeholder 2"/>
          <p:cNvSpPr>
            <a:spLocks noGrp="1"/>
          </p:cNvSpPr>
          <p:nvPr>
            <p:ph idx="1"/>
          </p:nvPr>
        </p:nvSpPr>
        <p:spPr/>
        <p:txBody>
          <a:bodyPr/>
          <a:lstStyle/>
          <a:p>
            <a:r>
              <a:rPr lang="en-GB" sz="2200" dirty="0"/>
              <a:t>Eurostat's Single Integrated Metadata Structure includes specific quality aspects:</a:t>
            </a:r>
          </a:p>
          <a:p>
            <a:pPr lvl="1"/>
            <a:r>
              <a:rPr lang="en-GB" sz="1800" dirty="0"/>
              <a:t>e.g. Accessibility and clarity; Quality management; Relevance; Accuracy and reliability; Timeliness and punctuality; Coherence and comparability</a:t>
            </a:r>
          </a:p>
          <a:p>
            <a:r>
              <a:rPr lang="en-GB" sz="2200" dirty="0"/>
              <a:t>This set of aspects can form the basis for future extensions to StatDCAT-AP, or even to DCAT-AP</a:t>
            </a:r>
          </a:p>
        </p:txBody>
      </p:sp>
      <p:sp>
        <p:nvSpPr>
          <p:cNvPr id="4" name="Slide Number Placeholder 3"/>
          <p:cNvSpPr>
            <a:spLocks noGrp="1"/>
          </p:cNvSpPr>
          <p:nvPr>
            <p:ph type="sldNum" sz="quarter" idx="12"/>
          </p:nvPr>
        </p:nvSpPr>
        <p:spPr/>
        <p:txBody>
          <a:bodyPr/>
          <a:lstStyle/>
          <a:p>
            <a:pPr algn="r">
              <a:defRPr/>
            </a:pPr>
            <a:fld id="{396CDD1B-50E0-44E8-82B7-F85F69F6D40C}" type="slidenum">
              <a:rPr lang="en-GB" smtClean="0"/>
              <a:pPr algn="r">
                <a:defRPr/>
              </a:pPr>
              <a:t>16</a:t>
            </a:fld>
            <a:endParaRPr lang="en-GB" dirty="0"/>
          </a:p>
        </p:txBody>
      </p:sp>
    </p:spTree>
    <p:extLst>
      <p:ext uri="{BB962C8B-B14F-4D97-AF65-F5344CB8AC3E}">
        <p14:creationId xmlns:p14="http://schemas.microsoft.com/office/powerpoint/2010/main" xmlns="" val="2745968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7" name="Rectangle 13"/>
          <p:cNvSpPr>
            <a:spLocks noChangeArrowheads="1"/>
          </p:cNvSpPr>
          <p:nvPr/>
        </p:nvSpPr>
        <p:spPr bwMode="auto">
          <a:xfrm>
            <a:off x="520700" y="2617748"/>
            <a:ext cx="822776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rgbClr val="00AEF0"/>
              </a:buClr>
              <a:buChar char="•"/>
              <a:defRPr sz="2000">
                <a:solidFill>
                  <a:srgbClr val="0F5494"/>
                </a:solidFill>
                <a:latin typeface="Verdana" panose="020B0604030504040204" pitchFamily="34" charset="0"/>
              </a:defRPr>
            </a:lvl1pPr>
            <a:lvl2pPr marL="742950" indent="-285750">
              <a:spcBef>
                <a:spcPct val="20000"/>
              </a:spcBef>
              <a:buClr>
                <a:srgbClr val="00AEF0"/>
              </a:buClr>
              <a:buFont typeface="Courier New" panose="02070309020205020404" pitchFamily="49" charset="0"/>
              <a:buChar char="o"/>
              <a:defRPr sz="1600">
                <a:solidFill>
                  <a:srgbClr val="0F5494"/>
                </a:solidFill>
                <a:latin typeface="Verdana" panose="020B0604030504040204" pitchFamily="34" charset="0"/>
              </a:defRPr>
            </a:lvl2pPr>
            <a:lvl3pPr marL="1143000" indent="-228600">
              <a:spcBef>
                <a:spcPct val="20000"/>
              </a:spcBef>
              <a:buChar char="-"/>
              <a:defRPr sz="1400">
                <a:solidFill>
                  <a:srgbClr val="0F5494"/>
                </a:solidFill>
                <a:latin typeface="Verdana" panose="020B0604030504040204" pitchFamily="34" charset="0"/>
              </a:defRPr>
            </a:lvl3pPr>
            <a:lvl4pPr marL="1600200" indent="-228600">
              <a:spcBef>
                <a:spcPct val="20000"/>
              </a:spcBef>
              <a:defRPr sz="1200">
                <a:solidFill>
                  <a:srgbClr val="1D4D8D"/>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t" hangingPunct="1">
              <a:spcBef>
                <a:spcPct val="0"/>
              </a:spcBef>
              <a:buClrTx/>
              <a:buFontTx/>
              <a:buNone/>
            </a:pPr>
            <a:r>
              <a:rPr lang="en-GB" altLang="en-US" sz="1400" b="1" dirty="0" err="1">
                <a:latin typeface="+mj-lt"/>
              </a:rPr>
              <a:t>Joinup</a:t>
            </a:r>
            <a:r>
              <a:rPr lang="en-GB" altLang="en-US" sz="1400" b="1" dirty="0">
                <a:latin typeface="+mj-lt"/>
              </a:rPr>
              <a:t>: https://joinup.ec.europa.eu/asset/stat_dcat_application_profile/description </a:t>
            </a:r>
          </a:p>
        </p:txBody>
      </p:sp>
      <p:sp>
        <p:nvSpPr>
          <p:cNvPr id="33" name="Rectangle 6"/>
          <p:cNvSpPr>
            <a:spLocks noChangeArrowheads="1"/>
          </p:cNvSpPr>
          <p:nvPr/>
        </p:nvSpPr>
        <p:spPr bwMode="auto">
          <a:xfrm>
            <a:off x="520700" y="3716338"/>
            <a:ext cx="3914775" cy="523875"/>
          </a:xfrm>
          <a:prstGeom prst="rect">
            <a:avLst/>
          </a:prstGeom>
          <a:noFill/>
          <a:ln w="9525">
            <a:noFill/>
            <a:miter lim="800000"/>
            <a:headEnd/>
            <a:tailEnd/>
          </a:ln>
          <a:effectLst/>
        </p:spPr>
        <p:txBody>
          <a:bodyPr tIns="152352" bIns="0" anchor="ctr">
            <a:spAutoFit/>
          </a:bodyPr>
          <a:lstStyle/>
          <a:p>
            <a:pPr eaLnBrk="1" hangingPunct="1">
              <a:defRPr/>
            </a:pPr>
            <a:r>
              <a:rPr lang="en-GB" sz="2400" dirty="0">
                <a:latin typeface="+mj-lt"/>
                <a:ea typeface="Segoe UI" pitchFamily="34" charset="0"/>
              </a:rPr>
              <a:t>Visit ISA initiatives</a:t>
            </a:r>
          </a:p>
        </p:txBody>
      </p:sp>
      <p:pic>
        <p:nvPicPr>
          <p:cNvPr id="22" name="Picture 21">
            <a:hlinkClick r:id="rId3"/>
          </p:cNvPr>
          <p:cNvPicPr>
            <a:picLocks noChangeAspect="1"/>
          </p:cNvPicPr>
          <p:nvPr/>
        </p:nvPicPr>
        <p:blipFill>
          <a:blip r:embed="rId4" cstate="print"/>
          <a:stretch>
            <a:fillRect/>
          </a:stretch>
        </p:blipFill>
        <p:spPr>
          <a:xfrm>
            <a:off x="611560" y="4418257"/>
            <a:ext cx="684000" cy="684000"/>
          </a:xfrm>
          <a:prstGeom prst="rect">
            <a:avLst/>
          </a:prstGeom>
        </p:spPr>
      </p:pic>
      <p:pic>
        <p:nvPicPr>
          <p:cNvPr id="24" name="Picture 23">
            <a:hlinkClick r:id="rId5"/>
          </p:cNvPr>
          <p:cNvPicPr>
            <a:picLocks noChangeAspect="1"/>
          </p:cNvPicPr>
          <p:nvPr/>
        </p:nvPicPr>
        <p:blipFill>
          <a:blip r:embed="rId6" cstate="print"/>
          <a:stretch>
            <a:fillRect/>
          </a:stretch>
        </p:blipFill>
        <p:spPr>
          <a:xfrm>
            <a:off x="2122838" y="5175268"/>
            <a:ext cx="684000" cy="684000"/>
          </a:xfrm>
          <a:prstGeom prst="rect">
            <a:avLst/>
          </a:prstGeom>
        </p:spPr>
      </p:pic>
      <p:pic>
        <p:nvPicPr>
          <p:cNvPr id="25" name="Picture 24">
            <a:hlinkClick r:id="rId7"/>
          </p:cNvPr>
          <p:cNvPicPr>
            <a:picLocks noChangeAspect="1"/>
          </p:cNvPicPr>
          <p:nvPr/>
        </p:nvPicPr>
        <p:blipFill>
          <a:blip r:embed="rId8" cstate="print"/>
          <a:stretch>
            <a:fillRect/>
          </a:stretch>
        </p:blipFill>
        <p:spPr>
          <a:xfrm>
            <a:off x="2891776" y="4418257"/>
            <a:ext cx="684000" cy="684000"/>
          </a:xfrm>
          <a:prstGeom prst="rect">
            <a:avLst/>
          </a:prstGeom>
        </p:spPr>
      </p:pic>
      <p:pic>
        <p:nvPicPr>
          <p:cNvPr id="26" name="Picture 25">
            <a:hlinkClick r:id="rId9"/>
          </p:cNvPr>
          <p:cNvPicPr>
            <a:picLocks noChangeAspect="1"/>
          </p:cNvPicPr>
          <p:nvPr/>
        </p:nvPicPr>
        <p:blipFill>
          <a:blip r:embed="rId10" cstate="print"/>
          <a:stretch>
            <a:fillRect/>
          </a:stretch>
        </p:blipFill>
        <p:spPr>
          <a:xfrm>
            <a:off x="2122838" y="4418257"/>
            <a:ext cx="684000" cy="684000"/>
          </a:xfrm>
          <a:prstGeom prst="rect">
            <a:avLst/>
          </a:prstGeom>
        </p:spPr>
      </p:pic>
      <p:pic>
        <p:nvPicPr>
          <p:cNvPr id="27" name="Picture 26">
            <a:hlinkClick r:id="rId11"/>
          </p:cNvPr>
          <p:cNvPicPr>
            <a:picLocks noChangeAspect="1"/>
          </p:cNvPicPr>
          <p:nvPr/>
        </p:nvPicPr>
        <p:blipFill>
          <a:blip r:embed="rId12" cstate="print"/>
          <a:stretch>
            <a:fillRect/>
          </a:stretch>
        </p:blipFill>
        <p:spPr>
          <a:xfrm>
            <a:off x="1367199" y="4418257"/>
            <a:ext cx="684000" cy="684000"/>
          </a:xfrm>
          <a:prstGeom prst="rect">
            <a:avLst/>
          </a:prstGeom>
        </p:spPr>
      </p:pic>
      <p:pic>
        <p:nvPicPr>
          <p:cNvPr id="29" name="Picture 28">
            <a:hlinkClick r:id="rId13"/>
          </p:cNvPr>
          <p:cNvPicPr>
            <a:picLocks noChangeAspect="1"/>
          </p:cNvPicPr>
          <p:nvPr/>
        </p:nvPicPr>
        <p:blipFill>
          <a:blip r:embed="rId14" cstate="print"/>
          <a:stretch>
            <a:fillRect/>
          </a:stretch>
        </p:blipFill>
        <p:spPr>
          <a:xfrm>
            <a:off x="2886546" y="5171289"/>
            <a:ext cx="684000" cy="684000"/>
          </a:xfrm>
          <a:prstGeom prst="rect">
            <a:avLst/>
          </a:prstGeom>
        </p:spPr>
      </p:pic>
      <p:pic>
        <p:nvPicPr>
          <p:cNvPr id="30" name="Picture 29">
            <a:hlinkClick r:id="rId15"/>
          </p:cNvPr>
          <p:cNvPicPr>
            <a:picLocks noChangeAspect="1"/>
          </p:cNvPicPr>
          <p:nvPr/>
        </p:nvPicPr>
        <p:blipFill>
          <a:blip r:embed="rId16" cstate="print"/>
          <a:stretch>
            <a:fillRect/>
          </a:stretch>
        </p:blipFill>
        <p:spPr>
          <a:xfrm>
            <a:off x="601176" y="5175268"/>
            <a:ext cx="684000" cy="684000"/>
          </a:xfrm>
          <a:prstGeom prst="rect">
            <a:avLst/>
          </a:prstGeom>
        </p:spPr>
      </p:pic>
      <p:pic>
        <p:nvPicPr>
          <p:cNvPr id="32" name="Picture 31">
            <a:hlinkClick r:id="rId17"/>
          </p:cNvPr>
          <p:cNvPicPr>
            <a:picLocks noChangeAspect="1"/>
          </p:cNvPicPr>
          <p:nvPr/>
        </p:nvPicPr>
        <p:blipFill>
          <a:blip r:embed="rId18" cstate="print"/>
          <a:stretch>
            <a:fillRect/>
          </a:stretch>
        </p:blipFill>
        <p:spPr>
          <a:xfrm>
            <a:off x="3659222" y="4418257"/>
            <a:ext cx="684000" cy="684000"/>
          </a:xfrm>
          <a:prstGeom prst="rect">
            <a:avLst/>
          </a:prstGeom>
        </p:spPr>
      </p:pic>
      <p:pic>
        <p:nvPicPr>
          <p:cNvPr id="34" name="Picture 33">
            <a:hlinkClick r:id="rId19"/>
          </p:cNvPr>
          <p:cNvPicPr>
            <a:picLocks noChangeAspect="1"/>
          </p:cNvPicPr>
          <p:nvPr/>
        </p:nvPicPr>
        <p:blipFill>
          <a:blip r:embed="rId20" cstate="print"/>
          <a:stretch>
            <a:fillRect/>
          </a:stretch>
        </p:blipFill>
        <p:spPr>
          <a:xfrm>
            <a:off x="3659222" y="5171289"/>
            <a:ext cx="684000" cy="684000"/>
          </a:xfrm>
          <a:prstGeom prst="rect">
            <a:avLst/>
          </a:prstGeom>
        </p:spPr>
      </p:pic>
      <p:pic>
        <p:nvPicPr>
          <p:cNvPr id="1026" name="Picture 2" descr="Registered Organization Vocabulary logo">
            <a:hlinkClick r:id="rId21"/>
          </p:cNvPr>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1367199" y="5168762"/>
            <a:ext cx="684000" cy="684001"/>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Rectangle 34"/>
          <p:cNvSpPr/>
          <p:nvPr/>
        </p:nvSpPr>
        <p:spPr>
          <a:xfrm>
            <a:off x="520700" y="1844824"/>
            <a:ext cx="7219652" cy="523220"/>
          </a:xfrm>
          <a:prstGeom prst="rect">
            <a:avLst/>
          </a:prstGeom>
        </p:spPr>
        <p:txBody>
          <a:bodyPr wrap="square">
            <a:spAutoFit/>
          </a:bodyPr>
          <a:lstStyle/>
          <a:p>
            <a:pPr eaLnBrk="1" hangingPunct="1">
              <a:defRPr/>
            </a:pPr>
            <a:r>
              <a:rPr lang="en-GB" sz="2800" dirty="0">
                <a:latin typeface="+mj-lt"/>
                <a:ea typeface="Segoe UI" pitchFamily="34" charset="0"/>
              </a:rPr>
              <a:t>Get involved</a:t>
            </a:r>
          </a:p>
        </p:txBody>
      </p:sp>
      <p:sp>
        <p:nvSpPr>
          <p:cNvPr id="36" name="Title 3"/>
          <p:cNvSpPr txBox="1">
            <a:spLocks/>
          </p:cNvSpPr>
          <p:nvPr/>
        </p:nvSpPr>
        <p:spPr bwMode="auto">
          <a:xfrm>
            <a:off x="4716016" y="4240213"/>
            <a:ext cx="4248472" cy="16190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58775" algn="ctr" rtl="0" eaLnBrk="1" fontAlgn="base" hangingPunct="1">
              <a:spcBef>
                <a:spcPct val="0"/>
              </a:spcBef>
              <a:spcAft>
                <a:spcPct val="0"/>
              </a:spcAft>
              <a:defRPr sz="3000" b="1">
                <a:solidFill>
                  <a:srgbClr val="0F5494"/>
                </a:solidFill>
                <a:latin typeface="+mj-lt"/>
                <a:ea typeface="+mj-ea"/>
                <a:cs typeface="+mj-cs"/>
              </a:defRPr>
            </a:lvl1pPr>
            <a:lvl2pPr marL="358775" algn="l" rtl="0" eaLnBrk="1" fontAlgn="base" hangingPunct="1">
              <a:spcBef>
                <a:spcPct val="0"/>
              </a:spcBef>
              <a:spcAft>
                <a:spcPct val="0"/>
              </a:spcAft>
              <a:defRPr sz="3000" b="1">
                <a:solidFill>
                  <a:srgbClr val="0F5494"/>
                </a:solidFill>
                <a:latin typeface="Verdana" pitchFamily="34" charset="0"/>
              </a:defRPr>
            </a:lvl2pPr>
            <a:lvl3pPr marL="358775" algn="l" rtl="0" eaLnBrk="1" fontAlgn="base" hangingPunct="1">
              <a:spcBef>
                <a:spcPct val="0"/>
              </a:spcBef>
              <a:spcAft>
                <a:spcPct val="0"/>
              </a:spcAft>
              <a:defRPr sz="3000" b="1">
                <a:solidFill>
                  <a:srgbClr val="0F5494"/>
                </a:solidFill>
                <a:latin typeface="Verdana" pitchFamily="34" charset="0"/>
              </a:defRPr>
            </a:lvl3pPr>
            <a:lvl4pPr marL="358775" algn="l" rtl="0" eaLnBrk="1" fontAlgn="base" hangingPunct="1">
              <a:spcBef>
                <a:spcPct val="0"/>
              </a:spcBef>
              <a:spcAft>
                <a:spcPct val="0"/>
              </a:spcAft>
              <a:defRPr sz="3000" b="1">
                <a:solidFill>
                  <a:srgbClr val="0F5494"/>
                </a:solidFill>
                <a:latin typeface="Verdana" pitchFamily="34" charset="0"/>
              </a:defRPr>
            </a:lvl4pPr>
            <a:lvl5pPr marL="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a:lstStyle>
          <a:p>
            <a:pPr marL="0" algn="l"/>
            <a:r>
              <a:rPr lang="de-CH" sz="1400" kern="0" dirty="0"/>
              <a:t>mail@makxdekkers.com</a:t>
            </a:r>
          </a:p>
          <a:p>
            <a:pPr marL="0" algn="l"/>
            <a:r>
              <a:rPr lang="de-CH" sz="1400" kern="0" dirty="0"/>
              <a:t>stefanos.kotoglou@be.pwc.com</a:t>
            </a:r>
          </a:p>
          <a:p>
            <a:pPr marL="0" algn="l"/>
            <a:r>
              <a:rPr lang="de-CH" sz="1400" kern="0" dirty="0"/>
              <a:t>chris.nelson@metadatatechnology.com</a:t>
            </a:r>
          </a:p>
          <a:p>
            <a:pPr marL="0" algn="l"/>
            <a:r>
              <a:rPr lang="de-CH" sz="1400" kern="0" dirty="0"/>
              <a:t>marco.pellegrino@ec.europa.eu</a:t>
            </a:r>
          </a:p>
          <a:p>
            <a:pPr marL="0" algn="l"/>
            <a:r>
              <a:rPr lang="de-CH" sz="1400" kern="0" dirty="0"/>
              <a:t>norbert.hohn@publications.europa.eu</a:t>
            </a:r>
          </a:p>
          <a:p>
            <a:pPr marL="0" algn="l"/>
            <a:r>
              <a:rPr lang="de-CH" sz="1400" kern="0" dirty="0"/>
              <a:t>vassilios.peristeras@ec.europa.eu</a:t>
            </a:r>
          </a:p>
        </p:txBody>
      </p:sp>
    </p:spTree>
    <p:extLst>
      <p:ext uri="{BB962C8B-B14F-4D97-AF65-F5344CB8AC3E}">
        <p14:creationId xmlns:p14="http://schemas.microsoft.com/office/powerpoint/2010/main" xmlns="" val="1558471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1"/>
            <a:ext cx="8307307" cy="864095"/>
          </a:xfrm>
        </p:spPr>
        <p:txBody>
          <a:bodyPr>
            <a:normAutofit/>
          </a:bodyPr>
          <a:lstStyle/>
          <a:p>
            <a:pPr algn="ctr"/>
            <a:r>
              <a:rPr lang="en-GB" altLang="en-US" sz="2400" b="1" dirty="0" smtClean="0">
                <a:solidFill>
                  <a:srgbClr val="002060"/>
                </a:solidFill>
              </a:rPr>
              <a:t>The </a:t>
            </a:r>
            <a:r>
              <a:rPr lang="en-GB" altLang="en-US" sz="2400" b="1" dirty="0">
                <a:solidFill>
                  <a:srgbClr val="002060"/>
                </a:solidFill>
              </a:rPr>
              <a:t>“Single Integrated Metadata Structure” (SIMS)</a:t>
            </a:r>
            <a:br>
              <a:rPr lang="en-GB" altLang="en-US" sz="2400" b="1" dirty="0">
                <a:solidFill>
                  <a:srgbClr val="002060"/>
                </a:solidFill>
              </a:rPr>
            </a:br>
            <a:r>
              <a:rPr lang="en-GB" altLang="en-US" sz="2400" b="1" dirty="0">
                <a:solidFill>
                  <a:srgbClr val="002060"/>
                </a:solidFill>
              </a:rPr>
              <a:t>of the European Statistical System</a:t>
            </a:r>
            <a:endParaRPr lang="en-GB" sz="2400" b="1" dirty="0">
              <a:solidFill>
                <a:srgbClr val="002060"/>
              </a:solidFill>
            </a:endParaRPr>
          </a:p>
        </p:txBody>
      </p:sp>
      <p:sp>
        <p:nvSpPr>
          <p:cNvPr id="3" name="Marcador de contenido 2"/>
          <p:cNvSpPr>
            <a:spLocks noGrp="1"/>
          </p:cNvSpPr>
          <p:nvPr>
            <p:ph idx="1"/>
          </p:nvPr>
        </p:nvSpPr>
        <p:spPr/>
        <p:txBody>
          <a:bodyPr>
            <a:normAutofit/>
          </a:bodyPr>
          <a:lstStyle/>
          <a:p>
            <a:pPr>
              <a:spcAft>
                <a:spcPts val="900"/>
              </a:spcAft>
              <a:buFont typeface="Wingdings" pitchFamily="2" charset="2"/>
              <a:buChar char="§"/>
            </a:pPr>
            <a:endParaRPr lang="en-GB" altLang="en-US" dirty="0">
              <a:latin typeface="Arial" charset="0"/>
              <a:cs typeface="Arial" charset="0"/>
            </a:endParaRPr>
          </a:p>
          <a:p>
            <a:endParaRPr lang="es-ES"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052736"/>
            <a:ext cx="8400669" cy="53564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60875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a:defRPr/>
            </a:pPr>
            <a:fld id="{396CDD1B-50E0-44E8-82B7-F85F69F6D40C}" type="slidenum">
              <a:rPr lang="en-GB" smtClean="0"/>
              <a:pPr algn="r">
                <a:defRPr/>
              </a:pPr>
              <a:t>19</a:t>
            </a:fld>
            <a:endParaRPr lang="en-GB" dirty="0"/>
          </a:p>
        </p:txBody>
      </p:sp>
      <p:pic>
        <p:nvPicPr>
          <p:cNvPr id="3" name="Picture 2" descr="http://data.europa.eu/euodp/images/eu-odp-promo-banner-728x90.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5329" y="337632"/>
            <a:ext cx="69342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36663" y="1337361"/>
            <a:ext cx="6440487" cy="54726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ight Arrow 4"/>
          <p:cNvSpPr/>
          <p:nvPr/>
        </p:nvSpPr>
        <p:spPr>
          <a:xfrm>
            <a:off x="476250" y="2713822"/>
            <a:ext cx="64770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Left Arrow 5"/>
          <p:cNvSpPr/>
          <p:nvPr/>
        </p:nvSpPr>
        <p:spPr>
          <a:xfrm>
            <a:off x="7689850" y="5809447"/>
            <a:ext cx="647700" cy="8651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Rectangle 8"/>
          <p:cNvSpPr/>
          <p:nvPr/>
        </p:nvSpPr>
        <p:spPr>
          <a:xfrm>
            <a:off x="5724128" y="1268760"/>
            <a:ext cx="216024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txBox="1">
            <a:spLocks/>
          </p:cNvSpPr>
          <p:nvPr/>
        </p:nvSpPr>
        <p:spPr>
          <a:xfrm>
            <a:off x="691194" y="2636912"/>
            <a:ext cx="7772400" cy="2254894"/>
          </a:xfrm>
          <a:prstGeom prst="rect">
            <a:avLst/>
          </a:prstGeom>
        </p:spPr>
        <p:txBody>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pPr algn="ctr"/>
            <a:r>
              <a:rPr lang="en-GB" kern="0" dirty="0" smtClean="0">
                <a:hlinkClick r:id="rId5" action="ppaction://hlinkfile"/>
              </a:rPr>
              <a:t>VIDEO</a:t>
            </a:r>
            <a:endParaRPr lang="en-GB" kern="0" dirty="0"/>
          </a:p>
        </p:txBody>
      </p:sp>
    </p:spTree>
    <p:extLst>
      <p:ext uri="{BB962C8B-B14F-4D97-AF65-F5344CB8AC3E}">
        <p14:creationId xmlns:p14="http://schemas.microsoft.com/office/powerpoint/2010/main" xmlns="" val="9221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0" presetClass="entr" presetSubtype="0" fill="hold" grpId="0" nodeType="after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madhav.inventtravels.com/wp-content/uploads/2015/10/catering-icon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68144" y="44624"/>
            <a:ext cx="2381250" cy="2100263"/>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Diagram 7"/>
          <p:cNvGraphicFramePr/>
          <p:nvPr>
            <p:extLst>
              <p:ext uri="{D42A27DB-BD31-4B8C-83A1-F6EECF244321}">
                <p14:modId xmlns:p14="http://schemas.microsoft.com/office/powerpoint/2010/main" xmlns="" val="1066709875"/>
              </p:ext>
            </p:extLst>
          </p:nvPr>
        </p:nvGraphicFramePr>
        <p:xfrm>
          <a:off x="1115616" y="2276872"/>
          <a:ext cx="6840760" cy="3631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3979871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stretch>
            <a:fillRect/>
          </a:stretch>
        </p:blipFill>
        <p:spPr>
          <a:xfrm>
            <a:off x="334022" y="2428626"/>
            <a:ext cx="8686800" cy="2710211"/>
          </a:xfrm>
          <a:prstGeom prst="rect">
            <a:avLst/>
          </a:prstGeom>
        </p:spPr>
      </p:pic>
      <p:pic>
        <p:nvPicPr>
          <p:cNvPr id="10" name="Picture 9"/>
          <p:cNvPicPr>
            <a:picLocks noChangeAspect="1"/>
          </p:cNvPicPr>
          <p:nvPr/>
        </p:nvPicPr>
        <p:blipFill>
          <a:blip r:embed="rId4" cstate="print"/>
          <a:stretch>
            <a:fillRect/>
          </a:stretch>
        </p:blipFill>
        <p:spPr>
          <a:xfrm>
            <a:off x="74976" y="1133128"/>
            <a:ext cx="8995820" cy="5301207"/>
          </a:xfrm>
          <a:prstGeom prst="rect">
            <a:avLst/>
          </a:prstGeom>
        </p:spPr>
      </p:pic>
    </p:spTree>
    <p:extLst>
      <p:ext uri="{BB962C8B-B14F-4D97-AF65-F5344CB8AC3E}">
        <p14:creationId xmlns:p14="http://schemas.microsoft.com/office/powerpoint/2010/main" xmlns="" val="120452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3000"/>
                                        <p:tgtEl>
                                          <p:spTgt spid="10"/>
                                        </p:tgtEl>
                                      </p:cBhvr>
                                    </p:animEffect>
                                    <p:set>
                                      <p:cBhvr>
                                        <p:cTn id="12" dur="1" fill="hold">
                                          <p:stCondLst>
                                            <p:cond delay="2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a:defRPr/>
            </a:pPr>
            <a:fld id="{396CDD1B-50E0-44E8-82B7-F85F69F6D40C}" type="slidenum">
              <a:rPr lang="en-GB" smtClean="0"/>
              <a:pPr algn="r">
                <a:defRPr/>
              </a:pPr>
              <a:t>21</a:t>
            </a:fld>
            <a:endParaRPr lang="en-GB"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1052736"/>
            <a:ext cx="8273430" cy="53583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5"/>
          <p:cNvSpPr/>
          <p:nvPr/>
        </p:nvSpPr>
        <p:spPr>
          <a:xfrm>
            <a:off x="4932040" y="548680"/>
            <a:ext cx="3960440"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037231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271"/>
          <p:cNvSpPr>
            <a:spLocks noChangeArrowheads="1"/>
          </p:cNvSpPr>
          <p:nvPr/>
        </p:nvSpPr>
        <p:spPr bwMode="auto">
          <a:xfrm>
            <a:off x="4500563" y="1020763"/>
            <a:ext cx="4572000"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spcBef>
                <a:spcPct val="0"/>
              </a:spcBef>
              <a:buNone/>
            </a:pPr>
            <a:r>
              <a:rPr lang="en-US" altLang="en-US" sz="1600" kern="0" dirty="0">
                <a:solidFill>
                  <a:srgbClr val="0F5494"/>
                </a:solidFill>
                <a:latin typeface="+mj-lt"/>
                <a:ea typeface="+mj-ea"/>
                <a:cs typeface="+mj-cs"/>
              </a:rPr>
              <a:t>Datasets of national public institutions (regions, ministries, etc..)</a:t>
            </a:r>
            <a:endParaRPr lang="en-GB" altLang="en-US" sz="1600" kern="0" dirty="0">
              <a:solidFill>
                <a:srgbClr val="0F5494"/>
              </a:solidFill>
              <a:latin typeface="+mj-lt"/>
              <a:ea typeface="+mj-ea"/>
              <a:cs typeface="+mj-cs"/>
            </a:endParaRPr>
          </a:p>
        </p:txBody>
      </p:sp>
      <p:pic>
        <p:nvPicPr>
          <p:cNvPr id="9" name="Picture 11272"/>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04048" y="1916832"/>
            <a:ext cx="3992563" cy="1819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5"/>
          <p:cNvSpPr>
            <a:spLocks noChangeArrowheads="1"/>
          </p:cNvSpPr>
          <p:nvPr/>
        </p:nvSpPr>
        <p:spPr bwMode="auto">
          <a:xfrm>
            <a:off x="222250" y="1209675"/>
            <a:ext cx="3751263" cy="11505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spcBef>
                <a:spcPct val="0"/>
              </a:spcBef>
              <a:buFontTx/>
              <a:buNone/>
            </a:pPr>
            <a:r>
              <a:rPr lang="en-US" altLang="en-US" sz="1600" kern="0" dirty="0">
                <a:solidFill>
                  <a:srgbClr val="0F5494"/>
                </a:solidFill>
                <a:latin typeface="+mj-lt"/>
                <a:ea typeface="+mj-ea"/>
                <a:cs typeface="+mj-cs"/>
              </a:rPr>
              <a:t>Datasets of the EU institutions, agencies and other bodies (Parliament, Commission, ESTAT, JRC, Council, EEA..)</a:t>
            </a:r>
            <a:endParaRPr lang="en-GB" altLang="en-US" sz="1600" kern="0" dirty="0">
              <a:solidFill>
                <a:srgbClr val="0F5494"/>
              </a:solidFill>
              <a:latin typeface="+mj-lt"/>
              <a:ea typeface="+mj-ea"/>
              <a:cs typeface="+mj-cs"/>
            </a:endParaRPr>
          </a:p>
        </p:txBody>
      </p:sp>
      <p:sp>
        <p:nvSpPr>
          <p:cNvPr id="11" name="Down Arrow 10"/>
          <p:cNvSpPr/>
          <p:nvPr/>
        </p:nvSpPr>
        <p:spPr>
          <a:xfrm>
            <a:off x="1957388" y="2565400"/>
            <a:ext cx="582612" cy="155575"/>
          </a:xfrm>
          <a:prstGeom prst="downArrow">
            <a:avLst/>
          </a:prstGeom>
          <a:solidFill>
            <a:srgbClr val="0F5494"/>
          </a:solidFill>
          <a:ln>
            <a:solidFill>
              <a:srgbClr val="0F549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2" name="Rectangle 11"/>
          <p:cNvSpPr/>
          <p:nvPr/>
        </p:nvSpPr>
        <p:spPr>
          <a:xfrm>
            <a:off x="6631781" y="4175396"/>
            <a:ext cx="2374791" cy="2579414"/>
          </a:xfrm>
          <a:prstGeom prst="rect">
            <a:avLst/>
          </a:prstGeom>
          <a:ln/>
          <a:extLst/>
        </p:spPr>
        <p:style>
          <a:lnRef idx="2">
            <a:schemeClr val="accent3"/>
          </a:lnRef>
          <a:fillRef idx="1">
            <a:schemeClr val="lt1"/>
          </a:fillRef>
          <a:effectRef idx="0">
            <a:schemeClr val="accent3"/>
          </a:effectRef>
          <a:fontRef idx="minor">
            <a:schemeClr val="dk1"/>
          </a:fontRef>
        </p:style>
        <p:txBody>
          <a:bodyPr anchor="ctr"/>
          <a:lstStyle/>
          <a:p>
            <a:pPr marL="285750" indent="-285750">
              <a:buFont typeface="Wingdings" panose="05000000000000000000" pitchFamily="2" charset="2"/>
              <a:buChar char="§"/>
              <a:defRPr/>
            </a:pPr>
            <a:r>
              <a:rPr lang="pl-PL" sz="1400" kern="0" dirty="0">
                <a:solidFill>
                  <a:srgbClr val="0F5494"/>
                </a:solidFill>
                <a:latin typeface="+mj-lt"/>
                <a:ea typeface="+mj-ea"/>
                <a:cs typeface="+mj-cs"/>
              </a:rPr>
              <a:t>71</a:t>
            </a:r>
            <a:r>
              <a:rPr lang="fr-BE" sz="1400" kern="0" dirty="0">
                <a:solidFill>
                  <a:srgbClr val="0F5494"/>
                </a:solidFill>
                <a:latin typeface="+mj-lt"/>
                <a:ea typeface="+mj-ea"/>
                <a:cs typeface="+mj-cs"/>
              </a:rPr>
              <a:t> catalogues (data </a:t>
            </a:r>
            <a:r>
              <a:rPr lang="fr-BE" sz="1400" kern="0" dirty="0" err="1">
                <a:solidFill>
                  <a:srgbClr val="0F5494"/>
                </a:solidFill>
                <a:latin typeface="+mj-lt"/>
                <a:ea typeface="+mj-ea"/>
                <a:cs typeface="+mj-cs"/>
              </a:rPr>
              <a:t>portals</a:t>
            </a:r>
            <a:r>
              <a:rPr lang="fr-BE" sz="1400" kern="0" dirty="0">
                <a:solidFill>
                  <a:srgbClr val="0F5494"/>
                </a:solidFill>
                <a:latin typeface="+mj-lt"/>
                <a:ea typeface="+mj-ea"/>
                <a:cs typeface="+mj-cs"/>
              </a:rPr>
              <a:t> and </a:t>
            </a:r>
            <a:r>
              <a:rPr lang="fr-BE" sz="1400" kern="0" dirty="0" err="1">
                <a:solidFill>
                  <a:srgbClr val="0F5494"/>
                </a:solidFill>
                <a:latin typeface="+mj-lt"/>
                <a:ea typeface="+mj-ea"/>
                <a:cs typeface="+mj-cs"/>
              </a:rPr>
              <a:t>geo</a:t>
            </a:r>
            <a:r>
              <a:rPr lang="fr-BE" sz="1400" kern="0" dirty="0">
                <a:solidFill>
                  <a:srgbClr val="0F5494"/>
                </a:solidFill>
                <a:latin typeface="+mj-lt"/>
                <a:ea typeface="+mj-ea"/>
                <a:cs typeface="+mj-cs"/>
              </a:rPr>
              <a:t> </a:t>
            </a:r>
            <a:r>
              <a:rPr lang="fr-BE" sz="1400" kern="0" dirty="0" err="1">
                <a:solidFill>
                  <a:srgbClr val="0F5494"/>
                </a:solidFill>
                <a:latin typeface="+mj-lt"/>
                <a:ea typeface="+mj-ea"/>
                <a:cs typeface="+mj-cs"/>
              </a:rPr>
              <a:t>portals</a:t>
            </a:r>
            <a:r>
              <a:rPr lang="fr-BE" sz="1400" kern="0" dirty="0">
                <a:solidFill>
                  <a:srgbClr val="0F5494"/>
                </a:solidFill>
                <a:latin typeface="+mj-lt"/>
                <a:ea typeface="+mj-ea"/>
                <a:cs typeface="+mj-cs"/>
              </a:rPr>
              <a:t>)</a:t>
            </a:r>
          </a:p>
          <a:p>
            <a:pPr marL="285750" indent="-285750">
              <a:buFont typeface="Wingdings" panose="05000000000000000000" pitchFamily="2" charset="2"/>
              <a:buChar char="§"/>
              <a:defRPr/>
            </a:pPr>
            <a:r>
              <a:rPr lang="pl-PL" sz="1400" kern="0" dirty="0">
                <a:solidFill>
                  <a:srgbClr val="0F5494"/>
                </a:solidFill>
                <a:latin typeface="+mj-lt"/>
                <a:ea typeface="+mj-ea"/>
                <a:cs typeface="+mj-cs"/>
              </a:rPr>
              <a:t>583,727</a:t>
            </a:r>
            <a:r>
              <a:rPr lang="fr-BE" sz="1400" kern="0" dirty="0">
                <a:solidFill>
                  <a:srgbClr val="0F5494"/>
                </a:solidFill>
                <a:latin typeface="+mj-lt"/>
                <a:ea typeface="+mj-ea"/>
                <a:cs typeface="+mj-cs"/>
              </a:rPr>
              <a:t> </a:t>
            </a:r>
            <a:r>
              <a:rPr lang="fr-BE" sz="1400" kern="0" dirty="0" err="1">
                <a:solidFill>
                  <a:srgbClr val="0F5494"/>
                </a:solidFill>
                <a:latin typeface="+mj-lt"/>
                <a:ea typeface="+mj-ea"/>
                <a:cs typeface="+mj-cs"/>
              </a:rPr>
              <a:t>datasets</a:t>
            </a:r>
            <a:endParaRPr lang="fr-BE" sz="1400" kern="0" dirty="0">
              <a:solidFill>
                <a:srgbClr val="0F5494"/>
              </a:solidFill>
              <a:latin typeface="+mj-lt"/>
              <a:ea typeface="+mj-ea"/>
              <a:cs typeface="+mj-cs"/>
            </a:endParaRPr>
          </a:p>
          <a:p>
            <a:pPr marL="285750" indent="-285750">
              <a:buFont typeface="Wingdings" panose="05000000000000000000" pitchFamily="2" charset="2"/>
              <a:buChar char="§"/>
              <a:defRPr/>
            </a:pPr>
            <a:r>
              <a:rPr lang="fr-BE" sz="1400" kern="0" dirty="0" err="1">
                <a:solidFill>
                  <a:srgbClr val="0F5494"/>
                </a:solidFill>
                <a:latin typeface="+mj-lt"/>
                <a:ea typeface="+mj-ea"/>
                <a:cs typeface="+mj-cs"/>
              </a:rPr>
              <a:t>Reuse</a:t>
            </a:r>
            <a:r>
              <a:rPr lang="fr-BE" sz="1400" kern="0" dirty="0">
                <a:solidFill>
                  <a:srgbClr val="0F5494"/>
                </a:solidFill>
                <a:latin typeface="+mj-lt"/>
                <a:ea typeface="+mj-ea"/>
                <a:cs typeface="+mj-cs"/>
              </a:rPr>
              <a:t> </a:t>
            </a:r>
            <a:r>
              <a:rPr lang="fr-BE" sz="1400" kern="0" dirty="0" err="1">
                <a:solidFill>
                  <a:srgbClr val="0F5494"/>
                </a:solidFill>
                <a:latin typeface="+mj-lt"/>
                <a:ea typeface="+mj-ea"/>
                <a:cs typeface="+mj-cs"/>
              </a:rPr>
              <a:t>apps</a:t>
            </a:r>
            <a:endParaRPr lang="fr-BE" sz="1400" kern="0" dirty="0">
              <a:solidFill>
                <a:srgbClr val="0F5494"/>
              </a:solidFill>
              <a:latin typeface="+mj-lt"/>
              <a:ea typeface="+mj-ea"/>
              <a:cs typeface="+mj-cs"/>
            </a:endParaRPr>
          </a:p>
          <a:p>
            <a:pPr marL="285750" indent="-285750">
              <a:buFont typeface="Wingdings" panose="05000000000000000000" pitchFamily="2" charset="2"/>
              <a:buChar char="§"/>
              <a:defRPr/>
            </a:pPr>
            <a:r>
              <a:rPr lang="fr-BE" sz="1400" kern="0" dirty="0" err="1">
                <a:solidFill>
                  <a:srgbClr val="0F5494"/>
                </a:solidFill>
                <a:latin typeface="+mj-lt"/>
                <a:ea typeface="+mj-ea"/>
                <a:cs typeface="+mj-cs"/>
              </a:rPr>
              <a:t>Quality</a:t>
            </a:r>
            <a:r>
              <a:rPr lang="fr-BE" sz="1400" kern="0" dirty="0">
                <a:solidFill>
                  <a:srgbClr val="0F5494"/>
                </a:solidFill>
                <a:latin typeface="+mj-lt"/>
                <a:ea typeface="+mj-ea"/>
                <a:cs typeface="+mj-cs"/>
              </a:rPr>
              <a:t> </a:t>
            </a:r>
            <a:r>
              <a:rPr lang="fr-BE" sz="1400" kern="0" dirty="0" err="1">
                <a:solidFill>
                  <a:srgbClr val="0F5494"/>
                </a:solidFill>
                <a:latin typeface="+mj-lt"/>
                <a:ea typeface="+mj-ea"/>
                <a:cs typeface="+mj-cs"/>
              </a:rPr>
              <a:t>checker</a:t>
            </a:r>
            <a:endParaRPr lang="fr-BE" sz="1400" kern="0" dirty="0">
              <a:solidFill>
                <a:srgbClr val="0F5494"/>
              </a:solidFill>
              <a:latin typeface="+mj-lt"/>
              <a:ea typeface="+mj-ea"/>
              <a:cs typeface="+mj-cs"/>
            </a:endParaRPr>
          </a:p>
          <a:p>
            <a:pPr marL="285750" indent="-285750">
              <a:buFont typeface="Wingdings" panose="05000000000000000000" pitchFamily="2" charset="2"/>
              <a:buChar char="§"/>
              <a:defRPr/>
            </a:pPr>
            <a:r>
              <a:rPr lang="fr-BE" sz="1400" kern="0" dirty="0">
                <a:solidFill>
                  <a:srgbClr val="0F5494"/>
                </a:solidFill>
                <a:latin typeface="+mj-lt"/>
                <a:ea typeface="+mj-ea"/>
                <a:cs typeface="+mj-cs"/>
              </a:rPr>
              <a:t>Trainings</a:t>
            </a:r>
          </a:p>
          <a:p>
            <a:pPr marL="285750" indent="-285750">
              <a:buFont typeface="Wingdings" panose="05000000000000000000" pitchFamily="2" charset="2"/>
              <a:buChar char="§"/>
              <a:defRPr/>
            </a:pPr>
            <a:r>
              <a:rPr lang="fr-BE" sz="1400" kern="0" dirty="0" err="1">
                <a:solidFill>
                  <a:srgbClr val="0F5494"/>
                </a:solidFill>
                <a:latin typeface="+mj-lt"/>
                <a:ea typeface="+mj-ea"/>
                <a:cs typeface="+mj-cs"/>
              </a:rPr>
              <a:t>Studies</a:t>
            </a:r>
            <a:endParaRPr lang="en-GB" sz="1400" kern="0" dirty="0">
              <a:solidFill>
                <a:srgbClr val="0F5494"/>
              </a:solidFill>
              <a:latin typeface="+mj-lt"/>
              <a:ea typeface="+mj-ea"/>
              <a:cs typeface="+mj-cs"/>
            </a:endParaRPr>
          </a:p>
        </p:txBody>
      </p:sp>
      <p:sp>
        <p:nvSpPr>
          <p:cNvPr id="13" name="Down Arrow 12"/>
          <p:cNvSpPr/>
          <p:nvPr/>
        </p:nvSpPr>
        <p:spPr>
          <a:xfrm>
            <a:off x="5795963" y="1643063"/>
            <a:ext cx="582612" cy="155575"/>
          </a:xfrm>
          <a:prstGeom prst="downArrow">
            <a:avLst/>
          </a:prstGeom>
          <a:solidFill>
            <a:srgbClr val="0F5494"/>
          </a:solidFill>
          <a:ln>
            <a:solidFill>
              <a:srgbClr val="0F549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4" name="Down Arrow 13"/>
          <p:cNvSpPr/>
          <p:nvPr/>
        </p:nvSpPr>
        <p:spPr>
          <a:xfrm>
            <a:off x="1973263" y="3894138"/>
            <a:ext cx="582612" cy="155575"/>
          </a:xfrm>
          <a:prstGeom prst="downArrow">
            <a:avLst/>
          </a:prstGeom>
          <a:solidFill>
            <a:srgbClr val="0F5494"/>
          </a:solidFill>
          <a:ln>
            <a:solidFill>
              <a:srgbClr val="0F549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5" name="Down Arrow 14"/>
          <p:cNvSpPr/>
          <p:nvPr/>
        </p:nvSpPr>
        <p:spPr>
          <a:xfrm>
            <a:off x="5861050" y="3908425"/>
            <a:ext cx="582613" cy="155575"/>
          </a:xfrm>
          <a:prstGeom prst="downArrow">
            <a:avLst/>
          </a:prstGeom>
          <a:solidFill>
            <a:srgbClr val="0F5494"/>
          </a:solidFill>
          <a:ln>
            <a:solidFill>
              <a:srgbClr val="0F549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pic>
        <p:nvPicPr>
          <p:cNvPr id="16" name="Picture 2" descr="http://data.europa.eu/euodp/images/eu-odp-promo-banner-728x90.png">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80776" y="2996952"/>
            <a:ext cx="4219216" cy="5216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7"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80776" y="4175396"/>
            <a:ext cx="6228184" cy="25794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8" name="Title 1"/>
          <p:cNvSpPr txBox="1">
            <a:spLocks/>
          </p:cNvSpPr>
          <p:nvPr/>
        </p:nvSpPr>
        <p:spPr>
          <a:xfrm>
            <a:off x="457200" y="332656"/>
            <a:ext cx="8229600" cy="576063"/>
          </a:xfrm>
          <a:prstGeom prst="rect">
            <a:avLst/>
          </a:prstGeom>
        </p:spPr>
        <p:txBody>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r>
              <a:rPr lang="pt-BR" sz="2400" kern="0" dirty="0"/>
              <a:t>EU Open Data Portal vs European Data Portal </a:t>
            </a:r>
          </a:p>
        </p:txBody>
      </p:sp>
    </p:spTree>
    <p:extLst>
      <p:ext uri="{BB962C8B-B14F-4D97-AF65-F5344CB8AC3E}">
        <p14:creationId xmlns:p14="http://schemas.microsoft.com/office/powerpoint/2010/main" xmlns="" val="26296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7704" y="228336"/>
            <a:ext cx="5328592" cy="66296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ight Arrow 2"/>
          <p:cNvSpPr/>
          <p:nvPr/>
        </p:nvSpPr>
        <p:spPr>
          <a:xfrm>
            <a:off x="1403647" y="6241337"/>
            <a:ext cx="694635" cy="45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Slide Number Placeholder 3"/>
          <p:cNvSpPr>
            <a:spLocks noGrp="1"/>
          </p:cNvSpPr>
          <p:nvPr>
            <p:ph type="sldNum" sz="quarter" idx="12"/>
          </p:nvPr>
        </p:nvSpPr>
        <p:spPr>
          <a:ln/>
        </p:spPr>
        <p:txBody>
          <a:bodyPr/>
          <a:lstStyle/>
          <a:p>
            <a:fld id="{396CDD1B-50E0-44E8-82B7-F85F69F6D40C}" type="slidenum">
              <a:rPr lang="en-GB" sz="1000">
                <a:solidFill>
                  <a:srgbClr val="1D4D8D"/>
                </a:solidFill>
              </a:rPr>
              <a:pPr/>
              <a:t>23</a:t>
            </a:fld>
            <a:endParaRPr lang="en-GB" sz="1000" dirty="0">
              <a:solidFill>
                <a:srgbClr val="1D4D8D"/>
              </a:solidFill>
            </a:endParaRPr>
          </a:p>
        </p:txBody>
      </p:sp>
    </p:spTree>
    <p:extLst>
      <p:ext uri="{BB962C8B-B14F-4D97-AF65-F5344CB8AC3E}">
        <p14:creationId xmlns:p14="http://schemas.microsoft.com/office/powerpoint/2010/main" xmlns="" val="1216619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cstate="print"/>
          <a:stretch>
            <a:fillRect/>
          </a:stretch>
        </p:blipFill>
        <p:spPr>
          <a:xfrm>
            <a:off x="1948498" y="546936"/>
            <a:ext cx="5247005" cy="1380490"/>
          </a:xfrm>
          <a:prstGeom prst="rect">
            <a:avLst/>
          </a:prstGeom>
        </p:spPr>
      </p:pic>
      <p:sp>
        <p:nvSpPr>
          <p:cNvPr id="3" name="Arrow: Down 7"/>
          <p:cNvSpPr/>
          <p:nvPr/>
        </p:nvSpPr>
        <p:spPr>
          <a:xfrm flipV="1">
            <a:off x="3759520" y="1927426"/>
            <a:ext cx="43204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4" cstate="print"/>
          <a:stretch>
            <a:fillRect/>
          </a:stretch>
        </p:blipFill>
        <p:spPr>
          <a:xfrm>
            <a:off x="1595437" y="2777522"/>
            <a:ext cx="5953125" cy="4086225"/>
          </a:xfrm>
          <a:prstGeom prst="rect">
            <a:avLst/>
          </a:prstGeom>
        </p:spPr>
      </p:pic>
      <p:sp>
        <p:nvSpPr>
          <p:cNvPr id="5" name="Slide Number Placeholder 4"/>
          <p:cNvSpPr>
            <a:spLocks noGrp="1"/>
          </p:cNvSpPr>
          <p:nvPr>
            <p:ph type="sldNum" sz="quarter" idx="12"/>
          </p:nvPr>
        </p:nvSpPr>
        <p:spPr>
          <a:ln/>
        </p:spPr>
        <p:txBody>
          <a:bodyPr vert="horz" lIns="91440" tIns="45720" rIns="91440" bIns="45720" rtlCol="0" anchor="ctr"/>
          <a:lstStyle/>
          <a:p>
            <a:fld id="{396CDD1B-50E0-44E8-82B7-F85F69F6D40C}" type="slidenum">
              <a:rPr lang="en-GB" sz="1000">
                <a:solidFill>
                  <a:srgbClr val="1D4D8D"/>
                </a:solidFill>
              </a:rPr>
              <a:pPr/>
              <a:t>24</a:t>
            </a:fld>
            <a:endParaRPr lang="en-GB" sz="1000" dirty="0">
              <a:solidFill>
                <a:srgbClr val="1D4D8D"/>
              </a:solidFill>
            </a:endParaRPr>
          </a:p>
        </p:txBody>
      </p:sp>
    </p:spTree>
    <p:extLst>
      <p:ext uri="{BB962C8B-B14F-4D97-AF65-F5344CB8AC3E}">
        <p14:creationId xmlns:p14="http://schemas.microsoft.com/office/powerpoint/2010/main" xmlns="" val="881620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1115615" y="1553321"/>
            <a:ext cx="7364809" cy="5051503"/>
          </a:xfrm>
          <a:prstGeom prst="rect">
            <a:avLst/>
          </a:prstGeom>
        </p:spPr>
      </p:pic>
      <p:pic>
        <p:nvPicPr>
          <p:cNvPr id="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39752" y="4799059"/>
            <a:ext cx="952500" cy="1562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ight Arrow 4"/>
          <p:cNvSpPr/>
          <p:nvPr/>
        </p:nvSpPr>
        <p:spPr>
          <a:xfrm>
            <a:off x="683568" y="5219746"/>
            <a:ext cx="576262" cy="36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Right Arrow 4"/>
          <p:cNvSpPr/>
          <p:nvPr/>
        </p:nvSpPr>
        <p:spPr>
          <a:xfrm>
            <a:off x="683568" y="4087111"/>
            <a:ext cx="576262" cy="36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Title 1"/>
          <p:cNvSpPr txBox="1">
            <a:spLocks/>
          </p:cNvSpPr>
          <p:nvPr/>
        </p:nvSpPr>
        <p:spPr>
          <a:xfrm>
            <a:off x="457200" y="332656"/>
            <a:ext cx="8229600" cy="576063"/>
          </a:xfrm>
          <a:prstGeom prst="rect">
            <a:avLst/>
          </a:prstGeom>
        </p:spPr>
        <p:txBody>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pPr algn="ctr"/>
            <a:r>
              <a:rPr lang="pt-BR" sz="2400" kern="0" dirty="0"/>
              <a:t>Linked Open </a:t>
            </a:r>
            <a:r>
              <a:rPr lang="pt-BR" sz="2400" kern="0" dirty="0" smtClean="0"/>
              <a:t>Data</a:t>
            </a:r>
          </a:p>
          <a:p>
            <a:pPr algn="ctr"/>
            <a:r>
              <a:rPr lang="pt-BR" sz="2400" kern="0" dirty="0" smtClean="0"/>
              <a:t>http</a:t>
            </a:r>
            <a:r>
              <a:rPr lang="pt-BR" sz="2400" kern="0" dirty="0"/>
              <a:t>://data.europa.eu/euodp/en/linked-data </a:t>
            </a:r>
          </a:p>
        </p:txBody>
      </p:sp>
      <p:sp>
        <p:nvSpPr>
          <p:cNvPr id="8" name="Slide Number Placeholder 7"/>
          <p:cNvSpPr>
            <a:spLocks noGrp="1"/>
          </p:cNvSpPr>
          <p:nvPr>
            <p:ph type="sldNum" sz="quarter" idx="12"/>
          </p:nvPr>
        </p:nvSpPr>
        <p:spPr>
          <a:ln/>
        </p:spPr>
        <p:txBody>
          <a:bodyPr vert="horz" lIns="91440" tIns="45720" rIns="91440" bIns="45720" rtlCol="0" anchor="ctr"/>
          <a:lstStyle/>
          <a:p>
            <a:fld id="{396CDD1B-50E0-44E8-82B7-F85F69F6D40C}" type="slidenum">
              <a:rPr lang="en-GB" sz="1000">
                <a:solidFill>
                  <a:srgbClr val="1D4D8D"/>
                </a:solidFill>
              </a:rPr>
              <a:pPr/>
              <a:t>25</a:t>
            </a:fld>
            <a:endParaRPr lang="en-GB" sz="1000" dirty="0">
              <a:solidFill>
                <a:srgbClr val="1D4D8D"/>
              </a:solidFill>
            </a:endParaRPr>
          </a:p>
        </p:txBody>
      </p:sp>
    </p:spTree>
    <p:extLst>
      <p:ext uri="{BB962C8B-B14F-4D97-AF65-F5344CB8AC3E}">
        <p14:creationId xmlns:p14="http://schemas.microsoft.com/office/powerpoint/2010/main" xmlns="" val="2334250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5656" y="1175820"/>
            <a:ext cx="6550744" cy="53011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ight Arrow 2"/>
          <p:cNvSpPr/>
          <p:nvPr/>
        </p:nvSpPr>
        <p:spPr>
          <a:xfrm>
            <a:off x="755576" y="1484784"/>
            <a:ext cx="611188" cy="36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Slide Number Placeholder 3"/>
          <p:cNvSpPr>
            <a:spLocks noGrp="1"/>
          </p:cNvSpPr>
          <p:nvPr>
            <p:ph type="sldNum" sz="quarter" idx="12"/>
          </p:nvPr>
        </p:nvSpPr>
        <p:spPr>
          <a:ln/>
        </p:spPr>
        <p:txBody>
          <a:bodyPr vert="horz" lIns="91440" tIns="45720" rIns="91440" bIns="45720" rtlCol="0" anchor="ctr"/>
          <a:lstStyle/>
          <a:p>
            <a:fld id="{396CDD1B-50E0-44E8-82B7-F85F69F6D40C}" type="slidenum">
              <a:rPr lang="en-GB" sz="1000">
                <a:solidFill>
                  <a:srgbClr val="1D4D8D"/>
                </a:solidFill>
              </a:rPr>
              <a:pPr/>
              <a:t>26</a:t>
            </a:fld>
            <a:endParaRPr lang="en-GB" sz="1000" dirty="0">
              <a:solidFill>
                <a:srgbClr val="1D4D8D"/>
              </a:solidFill>
            </a:endParaRPr>
          </a:p>
        </p:txBody>
      </p:sp>
    </p:spTree>
    <p:extLst>
      <p:ext uri="{BB962C8B-B14F-4D97-AF65-F5344CB8AC3E}">
        <p14:creationId xmlns:p14="http://schemas.microsoft.com/office/powerpoint/2010/main" xmlns="" val="4199693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712" y="260648"/>
            <a:ext cx="5634137" cy="6506294"/>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ight Arrow 2"/>
          <p:cNvSpPr/>
          <p:nvPr/>
        </p:nvSpPr>
        <p:spPr>
          <a:xfrm>
            <a:off x="1463725" y="3717032"/>
            <a:ext cx="595312" cy="358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Right Arrow 4"/>
          <p:cNvSpPr/>
          <p:nvPr/>
        </p:nvSpPr>
        <p:spPr>
          <a:xfrm>
            <a:off x="1619672" y="6093296"/>
            <a:ext cx="595312" cy="358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Slide Number Placeholder 4"/>
          <p:cNvSpPr>
            <a:spLocks noGrp="1"/>
          </p:cNvSpPr>
          <p:nvPr>
            <p:ph type="sldNum" sz="quarter" idx="12"/>
          </p:nvPr>
        </p:nvSpPr>
        <p:spPr>
          <a:ln/>
        </p:spPr>
        <p:txBody>
          <a:bodyPr vert="horz" lIns="91440" tIns="45720" rIns="91440" bIns="45720" rtlCol="0" anchor="ctr"/>
          <a:lstStyle/>
          <a:p>
            <a:fld id="{396CDD1B-50E0-44E8-82B7-F85F69F6D40C}" type="slidenum">
              <a:rPr lang="en-GB" sz="1000">
                <a:solidFill>
                  <a:srgbClr val="1D4D8D"/>
                </a:solidFill>
              </a:rPr>
              <a:pPr/>
              <a:t>27</a:t>
            </a:fld>
            <a:endParaRPr lang="en-GB" sz="1000" dirty="0">
              <a:solidFill>
                <a:srgbClr val="1D4D8D"/>
              </a:solidFill>
            </a:endParaRPr>
          </a:p>
        </p:txBody>
      </p:sp>
    </p:spTree>
    <p:extLst>
      <p:ext uri="{BB962C8B-B14F-4D97-AF65-F5344CB8AC3E}">
        <p14:creationId xmlns:p14="http://schemas.microsoft.com/office/powerpoint/2010/main" xmlns="" val="3850911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8431" y="764704"/>
            <a:ext cx="8847138" cy="5511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Slide Number Placeholder 2"/>
          <p:cNvSpPr>
            <a:spLocks noGrp="1"/>
          </p:cNvSpPr>
          <p:nvPr>
            <p:ph type="sldNum" sz="quarter" idx="12"/>
          </p:nvPr>
        </p:nvSpPr>
        <p:spPr>
          <a:ln/>
        </p:spPr>
        <p:txBody>
          <a:bodyPr vert="horz" lIns="91440" tIns="45720" rIns="91440" bIns="45720" rtlCol="0" anchor="ctr"/>
          <a:lstStyle/>
          <a:p>
            <a:fld id="{396CDD1B-50E0-44E8-82B7-F85F69F6D40C}" type="slidenum">
              <a:rPr lang="en-GB" sz="1000">
                <a:solidFill>
                  <a:srgbClr val="1D4D8D"/>
                </a:solidFill>
              </a:rPr>
              <a:pPr/>
              <a:t>28</a:t>
            </a:fld>
            <a:endParaRPr lang="en-GB" sz="1000" dirty="0">
              <a:solidFill>
                <a:srgbClr val="1D4D8D"/>
              </a:solidFill>
            </a:endParaRPr>
          </a:p>
        </p:txBody>
      </p:sp>
    </p:spTree>
    <p:extLst>
      <p:ext uri="{BB962C8B-B14F-4D97-AF65-F5344CB8AC3E}">
        <p14:creationId xmlns:p14="http://schemas.microsoft.com/office/powerpoint/2010/main" xmlns="" val="113105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2800" noProof="0" dirty="0"/>
              <a:t>DCAT main entities</a:t>
            </a:r>
          </a:p>
        </p:txBody>
      </p:sp>
      <p:sp>
        <p:nvSpPr>
          <p:cNvPr id="8" name="Rectangle 7"/>
          <p:cNvSpPr/>
          <p:nvPr/>
        </p:nvSpPr>
        <p:spPr>
          <a:xfrm>
            <a:off x="468313" y="2564904"/>
            <a:ext cx="1871439" cy="2592288"/>
          </a:xfrm>
          <a:prstGeom prst="rect">
            <a:avLst/>
          </a:prstGeom>
          <a:solidFill>
            <a:srgbClr val="AC8300"/>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srgbClr val="0F5494"/>
                </a:solidFill>
              </a:rPr>
              <a:t>Catalogue</a:t>
            </a:r>
          </a:p>
        </p:txBody>
      </p:sp>
      <p:sp>
        <p:nvSpPr>
          <p:cNvPr id="9" name="Rectangle 8"/>
          <p:cNvSpPr/>
          <p:nvPr/>
        </p:nvSpPr>
        <p:spPr>
          <a:xfrm>
            <a:off x="3347864" y="2564904"/>
            <a:ext cx="1871439" cy="2592288"/>
          </a:xfrm>
          <a:prstGeom prst="rect">
            <a:avLst/>
          </a:prstGeom>
          <a:solidFill>
            <a:schemeClr val="accent6">
              <a:lumMod val="50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prstClr val="white"/>
                </a:solidFill>
              </a:rPr>
              <a:t>Dataset</a:t>
            </a:r>
          </a:p>
        </p:txBody>
      </p:sp>
      <p:sp>
        <p:nvSpPr>
          <p:cNvPr id="10" name="Rectangle 9"/>
          <p:cNvSpPr/>
          <p:nvPr/>
        </p:nvSpPr>
        <p:spPr>
          <a:xfrm>
            <a:off x="6227415" y="2560008"/>
            <a:ext cx="1871439" cy="2592288"/>
          </a:xfrm>
          <a:prstGeom prst="rect">
            <a:avLst/>
          </a:prstGeom>
          <a:solidFill>
            <a:schemeClr val="accent6">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prstClr val="white"/>
                </a:solidFill>
              </a:rPr>
              <a:t>Distribution</a:t>
            </a:r>
          </a:p>
        </p:txBody>
      </p:sp>
      <p:sp>
        <p:nvSpPr>
          <p:cNvPr id="22" name="Rectangle 21"/>
          <p:cNvSpPr/>
          <p:nvPr/>
        </p:nvSpPr>
        <p:spPr>
          <a:xfrm>
            <a:off x="3500264" y="2717304"/>
            <a:ext cx="1871439" cy="2592288"/>
          </a:xfrm>
          <a:prstGeom prst="rect">
            <a:avLst/>
          </a:prstGeom>
          <a:solidFill>
            <a:srgbClr val="0F5494"/>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prstClr val="white"/>
                </a:solidFill>
              </a:rPr>
              <a:t>Dataset</a:t>
            </a:r>
          </a:p>
        </p:txBody>
      </p:sp>
      <p:sp>
        <p:nvSpPr>
          <p:cNvPr id="23" name="Rectangle 22"/>
          <p:cNvSpPr/>
          <p:nvPr/>
        </p:nvSpPr>
        <p:spPr>
          <a:xfrm>
            <a:off x="3652664" y="2869704"/>
            <a:ext cx="1871439" cy="2592288"/>
          </a:xfrm>
          <a:prstGeom prst="rect">
            <a:avLst/>
          </a:prstGeom>
          <a:solidFill>
            <a:srgbClr val="3E6FD2"/>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prstClr val="white"/>
                </a:solidFill>
              </a:rPr>
              <a:t>Dataset</a:t>
            </a:r>
          </a:p>
        </p:txBody>
      </p:sp>
      <p:sp>
        <p:nvSpPr>
          <p:cNvPr id="25" name="Rectangle 24"/>
          <p:cNvSpPr/>
          <p:nvPr/>
        </p:nvSpPr>
        <p:spPr>
          <a:xfrm>
            <a:off x="6379815" y="2712408"/>
            <a:ext cx="1871439" cy="2592288"/>
          </a:xfrm>
          <a:prstGeom prst="rect">
            <a:avLst/>
          </a:prstGeom>
          <a:solidFill>
            <a:srgbClr val="B98199"/>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prstClr val="white"/>
                </a:solidFill>
              </a:rPr>
              <a:t>Distribution</a:t>
            </a:r>
          </a:p>
        </p:txBody>
      </p:sp>
      <p:sp>
        <p:nvSpPr>
          <p:cNvPr id="27" name="Rectangle 26"/>
          <p:cNvSpPr/>
          <p:nvPr/>
        </p:nvSpPr>
        <p:spPr>
          <a:xfrm>
            <a:off x="6666589" y="2897217"/>
            <a:ext cx="1871439" cy="2592288"/>
          </a:xfrm>
          <a:prstGeom prst="rect">
            <a:avLst/>
          </a:prstGeom>
          <a:solidFill>
            <a:schemeClr val="accent6">
              <a:lumMod val="20000"/>
              <a:lumOff val="80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prstClr val="white"/>
                </a:solidFill>
              </a:rPr>
              <a:t>Distribution</a:t>
            </a:r>
          </a:p>
        </p:txBody>
      </p:sp>
      <p:sp>
        <p:nvSpPr>
          <p:cNvPr id="28" name="TextBox 27"/>
          <p:cNvSpPr txBox="1"/>
          <p:nvPr/>
        </p:nvSpPr>
        <p:spPr>
          <a:xfrm>
            <a:off x="1187624" y="5614392"/>
            <a:ext cx="2880320" cy="646331"/>
          </a:xfrm>
          <a:prstGeom prst="rect">
            <a:avLst/>
          </a:prstGeom>
          <a:noFill/>
        </p:spPr>
        <p:txBody>
          <a:bodyPr wrap="square" rtlCol="0">
            <a:spAutoFit/>
          </a:bodyPr>
          <a:lstStyle/>
          <a:p>
            <a:r>
              <a:rPr lang="en-GB" sz="1800" dirty="0">
                <a:solidFill>
                  <a:srgbClr val="0070C0"/>
                </a:solidFill>
              </a:rPr>
              <a:t>A catalogue contains one or more datasets</a:t>
            </a:r>
            <a:r>
              <a:rPr lang="en-GB" sz="1800" b="1" dirty="0">
                <a:solidFill>
                  <a:srgbClr val="FFD624"/>
                </a:solidFill>
              </a:rPr>
              <a:t> </a:t>
            </a:r>
          </a:p>
        </p:txBody>
      </p:sp>
      <p:sp>
        <p:nvSpPr>
          <p:cNvPr id="29" name="TextBox 28"/>
          <p:cNvSpPr txBox="1"/>
          <p:nvPr/>
        </p:nvSpPr>
        <p:spPr>
          <a:xfrm>
            <a:off x="4740783" y="5688556"/>
            <a:ext cx="3143585" cy="646331"/>
          </a:xfrm>
          <a:prstGeom prst="rect">
            <a:avLst/>
          </a:prstGeom>
          <a:noFill/>
        </p:spPr>
        <p:txBody>
          <a:bodyPr wrap="square" rtlCol="0">
            <a:spAutoFit/>
          </a:bodyPr>
          <a:lstStyle/>
          <a:p>
            <a:r>
              <a:rPr lang="en-GB" sz="1800" dirty="0">
                <a:solidFill>
                  <a:srgbClr val="0070C0"/>
                </a:solidFill>
              </a:rPr>
              <a:t>A dataset has one or more distributions</a:t>
            </a:r>
            <a:r>
              <a:rPr lang="en-GB" sz="1800" b="1" dirty="0">
                <a:solidFill>
                  <a:srgbClr val="FFD624"/>
                </a:solidFill>
              </a:rPr>
              <a:t> </a:t>
            </a:r>
          </a:p>
        </p:txBody>
      </p:sp>
      <p:sp>
        <p:nvSpPr>
          <p:cNvPr id="30" name="Right Arrow 29"/>
          <p:cNvSpPr/>
          <p:nvPr/>
        </p:nvSpPr>
        <p:spPr>
          <a:xfrm>
            <a:off x="2349134" y="3044492"/>
            <a:ext cx="1008112" cy="435536"/>
          </a:xfrm>
          <a:prstGeom prst="rightArrow">
            <a:avLst/>
          </a:prstGeom>
          <a:solidFill>
            <a:schemeClr val="bg1">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GB" sz="1800">
              <a:solidFill>
                <a:prstClr val="white"/>
              </a:solidFill>
            </a:endParaRPr>
          </a:p>
        </p:txBody>
      </p:sp>
      <p:sp>
        <p:nvSpPr>
          <p:cNvPr id="31" name="Right Arrow 30"/>
          <p:cNvSpPr/>
          <p:nvPr/>
        </p:nvSpPr>
        <p:spPr>
          <a:xfrm>
            <a:off x="5639029" y="4401774"/>
            <a:ext cx="1045586" cy="435536"/>
          </a:xfrm>
          <a:prstGeom prst="rightArrow">
            <a:avLst/>
          </a:prstGeom>
          <a:solidFill>
            <a:schemeClr val="bg1">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GB" sz="1800">
              <a:solidFill>
                <a:prstClr val="white"/>
              </a:solidFill>
            </a:endParaRPr>
          </a:p>
        </p:txBody>
      </p:sp>
      <p:sp>
        <p:nvSpPr>
          <p:cNvPr id="32" name="Right Arrow 31"/>
          <p:cNvSpPr/>
          <p:nvPr/>
        </p:nvSpPr>
        <p:spPr>
          <a:xfrm>
            <a:off x="2338381" y="3480028"/>
            <a:ext cx="1151130" cy="435536"/>
          </a:xfrm>
          <a:prstGeom prst="rightArrow">
            <a:avLst/>
          </a:prstGeom>
          <a:solidFill>
            <a:schemeClr val="bg1">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GB" sz="1800">
              <a:solidFill>
                <a:prstClr val="white"/>
              </a:solidFill>
            </a:endParaRPr>
          </a:p>
        </p:txBody>
      </p:sp>
      <p:sp>
        <p:nvSpPr>
          <p:cNvPr id="33" name="Right Arrow 32"/>
          <p:cNvSpPr/>
          <p:nvPr/>
        </p:nvSpPr>
        <p:spPr>
          <a:xfrm>
            <a:off x="2339752" y="3877816"/>
            <a:ext cx="1312912" cy="435536"/>
          </a:xfrm>
          <a:prstGeom prst="rightArrow">
            <a:avLst/>
          </a:prstGeom>
          <a:solidFill>
            <a:schemeClr val="bg1">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GB" sz="1800">
              <a:solidFill>
                <a:prstClr val="white"/>
              </a:solidFill>
            </a:endParaRPr>
          </a:p>
        </p:txBody>
      </p:sp>
      <p:sp>
        <p:nvSpPr>
          <p:cNvPr id="34" name="Right Arrow 33"/>
          <p:cNvSpPr/>
          <p:nvPr/>
        </p:nvSpPr>
        <p:spPr>
          <a:xfrm>
            <a:off x="2349134" y="4348727"/>
            <a:ext cx="1465312" cy="435536"/>
          </a:xfrm>
          <a:prstGeom prst="rightArrow">
            <a:avLst/>
          </a:prstGeom>
          <a:solidFill>
            <a:schemeClr val="bg1">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GB" sz="1800">
              <a:solidFill>
                <a:prstClr val="white"/>
              </a:solidFill>
            </a:endParaRPr>
          </a:p>
        </p:txBody>
      </p:sp>
      <p:sp>
        <p:nvSpPr>
          <p:cNvPr id="35" name="Right Arrow 34"/>
          <p:cNvSpPr/>
          <p:nvPr/>
        </p:nvSpPr>
        <p:spPr>
          <a:xfrm>
            <a:off x="5524103" y="3341556"/>
            <a:ext cx="855712" cy="435536"/>
          </a:xfrm>
          <a:prstGeom prst="rightArrow">
            <a:avLst/>
          </a:prstGeom>
          <a:solidFill>
            <a:schemeClr val="bg1">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GB" sz="1800">
              <a:solidFill>
                <a:prstClr val="white"/>
              </a:solidFill>
            </a:endParaRPr>
          </a:p>
        </p:txBody>
      </p:sp>
      <p:sp>
        <p:nvSpPr>
          <p:cNvPr id="36" name="Right Arrow 35"/>
          <p:cNvSpPr/>
          <p:nvPr/>
        </p:nvSpPr>
        <p:spPr>
          <a:xfrm>
            <a:off x="5629647" y="4811598"/>
            <a:ext cx="1207368" cy="435536"/>
          </a:xfrm>
          <a:prstGeom prst="rightArrow">
            <a:avLst/>
          </a:prstGeom>
          <a:solidFill>
            <a:schemeClr val="bg1">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GB" sz="1800">
              <a:solidFill>
                <a:prstClr val="white"/>
              </a:solidFill>
            </a:endParaRPr>
          </a:p>
        </p:txBody>
      </p:sp>
      <p:sp>
        <p:nvSpPr>
          <p:cNvPr id="37" name="Right Arrow 36"/>
          <p:cNvSpPr/>
          <p:nvPr/>
        </p:nvSpPr>
        <p:spPr>
          <a:xfrm>
            <a:off x="5524102" y="3116942"/>
            <a:ext cx="703313" cy="435536"/>
          </a:xfrm>
          <a:prstGeom prst="rightArrow">
            <a:avLst/>
          </a:prstGeom>
          <a:solidFill>
            <a:schemeClr val="bg1">
              <a:lumMod val="75000"/>
            </a:schemeClr>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GB" sz="1800">
              <a:solidFill>
                <a:prstClr val="white"/>
              </a:solidFill>
            </a:endParaRPr>
          </a:p>
        </p:txBody>
      </p:sp>
      <p:sp>
        <p:nvSpPr>
          <p:cNvPr id="24" name="Rectangle 23"/>
          <p:cNvSpPr/>
          <p:nvPr/>
        </p:nvSpPr>
        <p:spPr>
          <a:xfrm>
            <a:off x="3805064" y="3022104"/>
            <a:ext cx="1871439" cy="2592288"/>
          </a:xfrm>
          <a:prstGeom prst="rect">
            <a:avLst/>
          </a:prstGeom>
          <a:solidFill>
            <a:srgbClr val="99CCFF"/>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srgbClr val="0F5494"/>
                </a:solidFill>
              </a:rPr>
              <a:t>Dataset</a:t>
            </a:r>
          </a:p>
        </p:txBody>
      </p:sp>
      <p:sp>
        <p:nvSpPr>
          <p:cNvPr id="38" name="Rectangle 37"/>
          <p:cNvSpPr/>
          <p:nvPr/>
        </p:nvSpPr>
        <p:spPr>
          <a:xfrm>
            <a:off x="6837015" y="3169608"/>
            <a:ext cx="1871439" cy="2592288"/>
          </a:xfrm>
          <a:prstGeom prst="rect">
            <a:avLst/>
          </a:prstGeom>
          <a:solidFill>
            <a:srgbClr val="FFD624"/>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GB" sz="1800" dirty="0">
                <a:solidFill>
                  <a:srgbClr val="0F5494"/>
                </a:solidFill>
              </a:rPr>
              <a:t>Distribution</a:t>
            </a:r>
          </a:p>
        </p:txBody>
      </p:sp>
      <p:sp>
        <p:nvSpPr>
          <p:cNvPr id="4" name="Slide Number Placeholder 3"/>
          <p:cNvSpPr>
            <a:spLocks noGrp="1"/>
          </p:cNvSpPr>
          <p:nvPr>
            <p:ph type="sldNum" sz="quarter" idx="12"/>
          </p:nvPr>
        </p:nvSpPr>
        <p:spPr>
          <a:xfrm>
            <a:off x="6588224" y="6021288"/>
            <a:ext cx="2133600" cy="476250"/>
          </a:xfrm>
        </p:spPr>
        <p:txBody>
          <a:bodyPr/>
          <a:lstStyle/>
          <a:p>
            <a:pPr algn="r">
              <a:defRPr/>
            </a:pPr>
            <a:fld id="{396CDD1B-50E0-44E8-82B7-F85F69F6D40C}" type="slidenum">
              <a:rPr lang="en-GB" smtClean="0"/>
              <a:pPr algn="r">
                <a:defRPr/>
              </a:pPr>
              <a:t>29</a:t>
            </a:fld>
            <a:endParaRPr lang="en-GB" dirty="0"/>
          </a:p>
        </p:txBody>
      </p:sp>
    </p:spTree>
    <p:extLst>
      <p:ext uri="{BB962C8B-B14F-4D97-AF65-F5344CB8AC3E}">
        <p14:creationId xmlns:p14="http://schemas.microsoft.com/office/powerpoint/2010/main" xmlns="" val="3842006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412777"/>
            <a:ext cx="8229600" cy="576063"/>
          </a:xfrm>
        </p:spPr>
        <p:txBody>
          <a:bodyPr/>
          <a:lstStyle/>
          <a:p>
            <a:r>
              <a:rPr lang="en-GB" sz="2800" noProof="0" dirty="0"/>
              <a:t>The challenge: data silos</a:t>
            </a:r>
          </a:p>
        </p:txBody>
      </p:sp>
      <p:sp>
        <p:nvSpPr>
          <p:cNvPr id="4" name="Espace réservé du contenu 7"/>
          <p:cNvSpPr txBox="1">
            <a:spLocks/>
          </p:cNvSpPr>
          <p:nvPr/>
        </p:nvSpPr>
        <p:spPr bwMode="auto">
          <a:xfrm>
            <a:off x="457200" y="2204864"/>
            <a:ext cx="8229600"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342900" algn="l" rtl="0" eaLnBrk="0" fontAlgn="base" hangingPunct="0">
              <a:spcBef>
                <a:spcPct val="20000"/>
              </a:spcBef>
              <a:spcAft>
                <a:spcPct val="0"/>
              </a:spcAft>
              <a:buClr>
                <a:srgbClr val="00AEF0"/>
              </a:buClr>
              <a:buSzPct val="120000"/>
              <a:buFont typeface="Arial" pitchFamily="34" charset="0"/>
              <a:buChar char="•"/>
              <a:defRPr sz="2000" i="0">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Font typeface="Courier New"/>
              <a:buChar char="o"/>
              <a:tabLst>
                <a:tab pos="7623175" algn="l"/>
              </a:tabLst>
              <a:defRPr sz="1600" b="0">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371600" indent="0" algn="l" rtl="0" eaLnBrk="0" fontAlgn="base" hangingPunct="0">
              <a:spcBef>
                <a:spcPct val="20000"/>
              </a:spcBef>
              <a:spcAft>
                <a:spcPct val="0"/>
              </a:spcAft>
              <a:buFontTx/>
              <a:buNone/>
              <a:defRPr sz="1200" baseline="0">
                <a:solidFill>
                  <a:srgbClr val="1D4D8D"/>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342900"/>
            <a:r>
              <a:rPr lang="en-GB" altLang="en-US" sz="1800" b="0" kern="0" dirty="0"/>
              <a:t>The data landscape consists of many data silos:</a:t>
            </a:r>
          </a:p>
          <a:p>
            <a:pPr marL="1085850" lvl="1"/>
            <a:r>
              <a:rPr lang="en-GB" altLang="en-US" sz="1400" kern="0" dirty="0"/>
              <a:t>Statistical data, geospatial data, legal data, research data, archival data, etc.</a:t>
            </a:r>
          </a:p>
          <a:p>
            <a:pPr marL="342900"/>
            <a:r>
              <a:rPr lang="en-GB" altLang="en-US" sz="1800" kern="0" dirty="0"/>
              <a:t>Many of these silos build portals with metadata:</a:t>
            </a:r>
          </a:p>
          <a:p>
            <a:pPr marL="1085850" lvl="1"/>
            <a:r>
              <a:rPr lang="en-GB" altLang="en-US" sz="1400" kern="0" dirty="0">
                <a:hlinkClick r:id="rId3"/>
              </a:rPr>
              <a:t>http://ec.europa.eu/eurostat/data/database</a:t>
            </a:r>
            <a:r>
              <a:rPr lang="en-GB" altLang="en-US" sz="1400" kern="0" dirty="0"/>
              <a:t>,  </a:t>
            </a:r>
            <a:r>
              <a:rPr lang="en-GB" altLang="en-US" sz="1400" kern="0" dirty="0">
                <a:hlinkClick r:id="rId4"/>
              </a:rPr>
              <a:t>http://stats.oecd.org</a:t>
            </a:r>
            <a:r>
              <a:rPr lang="en-GB" altLang="en-US" sz="1400" kern="0" dirty="0"/>
              <a:t> (stats)</a:t>
            </a:r>
          </a:p>
          <a:p>
            <a:pPr marL="1085850" lvl="1"/>
            <a:r>
              <a:rPr lang="en-GB" altLang="en-US" sz="1400" kern="0" dirty="0">
                <a:hlinkClick r:id="rId5"/>
              </a:rPr>
              <a:t>http://inspire-geoportal.ec.europa.eu/</a:t>
            </a:r>
            <a:r>
              <a:rPr lang="en-GB" altLang="en-US" sz="1400" kern="0" dirty="0"/>
              <a:t> (geo)</a:t>
            </a:r>
          </a:p>
          <a:p>
            <a:pPr marL="1085850" lvl="1"/>
            <a:r>
              <a:rPr lang="en-GB" altLang="en-US" sz="1400" kern="0" dirty="0">
                <a:hlinkClick r:id="rId6"/>
              </a:rPr>
              <a:t>https://www.openaire.eu/</a:t>
            </a:r>
            <a:r>
              <a:rPr lang="en-GB" altLang="en-US" sz="1400" kern="0" dirty="0"/>
              <a:t> (research)</a:t>
            </a:r>
          </a:p>
          <a:p>
            <a:pPr marL="800100" lvl="1" indent="0">
              <a:buNone/>
            </a:pPr>
            <a:endParaRPr lang="en-GB" altLang="en-US" sz="1400" kern="0" dirty="0"/>
          </a:p>
          <a:p>
            <a:pPr marL="342900"/>
            <a:r>
              <a:rPr lang="en-GB" altLang="en-US" sz="1800" kern="0" dirty="0"/>
              <a:t>These portals serve their goal for specific audiences, and the data set could be in a variety of formats, not necessarily RDF</a:t>
            </a:r>
          </a:p>
          <a:p>
            <a:pPr marL="342900"/>
            <a:r>
              <a:rPr lang="en-GB" altLang="en-US" sz="1800" kern="0" dirty="0"/>
              <a:t>The metadata describing these datasets may be curated according to a variety of standards (DDI, SDMX, ISO 11179 etc.)</a:t>
            </a:r>
          </a:p>
          <a:p>
            <a:pPr marL="342900"/>
            <a:r>
              <a:rPr lang="en-GB" altLang="en-US" sz="1800" b="1" i="1" kern="0" dirty="0"/>
              <a:t>But</a:t>
            </a:r>
            <a:r>
              <a:rPr lang="en-GB" altLang="en-US" sz="1800" kern="0" dirty="0"/>
              <a:t>: No easy way to discover data across domains</a:t>
            </a:r>
          </a:p>
        </p:txBody>
      </p:sp>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3</a:t>
            </a:fld>
            <a:endParaRPr lang="en-GB" dirty="0"/>
          </a:p>
        </p:txBody>
      </p:sp>
    </p:spTree>
    <p:extLst>
      <p:ext uri="{BB962C8B-B14F-4D97-AF65-F5344CB8AC3E}">
        <p14:creationId xmlns:p14="http://schemas.microsoft.com/office/powerpoint/2010/main" xmlns="" val="1825088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5 star-schema of Linked Open Data</a:t>
            </a:r>
          </a:p>
        </p:txBody>
      </p:sp>
      <p:graphicFrame>
        <p:nvGraphicFramePr>
          <p:cNvPr id="3" name="Table 2"/>
          <p:cNvGraphicFramePr>
            <a:graphicFrameLocks noGrp="1"/>
          </p:cNvGraphicFramePr>
          <p:nvPr>
            <p:extLst>
              <p:ext uri="{D42A27DB-BD31-4B8C-83A1-F6EECF244321}">
                <p14:modId xmlns:p14="http://schemas.microsoft.com/office/powerpoint/2010/main" xmlns="" val="3037834650"/>
              </p:ext>
            </p:extLst>
          </p:nvPr>
        </p:nvGraphicFramePr>
        <p:xfrm>
          <a:off x="575556" y="2636912"/>
          <a:ext cx="7992888" cy="3577788"/>
        </p:xfrm>
        <a:graphic>
          <a:graphicData uri="http://schemas.openxmlformats.org/drawingml/2006/table">
            <a:tbl>
              <a:tblPr bandRow="1">
                <a:tableStyleId>{C083E6E3-FA7D-4D7B-A595-EF9225AFEA82}</a:tableStyleId>
              </a:tblPr>
              <a:tblGrid>
                <a:gridCol w="1416220"/>
                <a:gridCol w="6576668"/>
              </a:tblGrid>
              <a:tr h="7344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a:t>
                      </a:r>
                      <a:endParaRPr lang="en-GB" sz="1800" i="0" kern="1200" dirty="0">
                        <a:solidFill>
                          <a:srgbClr val="0F5494"/>
                        </a:solidFill>
                        <a:latin typeface="+mn-lt"/>
                        <a:ea typeface="+mn-ea"/>
                        <a:cs typeface="+mn-cs"/>
                      </a:endParaRPr>
                    </a:p>
                  </a:txBody>
                  <a:tcPr marL="92914" marR="9291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Make your stuff available on the Web (whatever format) under an open </a:t>
                      </a:r>
                      <a:r>
                        <a:rPr lang="en-GB" sz="1800" dirty="0" smtClean="0"/>
                        <a:t>license</a:t>
                      </a:r>
                      <a:endParaRPr lang="en-GB" sz="1800" i="0" dirty="0">
                        <a:solidFill>
                          <a:srgbClr val="0F5494"/>
                        </a:solidFill>
                        <a:latin typeface="+mn-lt"/>
                        <a:ea typeface="+mn-ea"/>
                        <a:cs typeface="+mn-cs"/>
                      </a:endParaRPr>
                    </a:p>
                  </a:txBody>
                  <a:tcPr marL="92914" marR="92914" anchor="ctr"/>
                </a:tc>
              </a:tr>
              <a:tr h="7344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a:t>
                      </a:r>
                      <a:endParaRPr lang="en-GB" sz="1800" i="0" kern="1200" dirty="0">
                        <a:solidFill>
                          <a:srgbClr val="0F5494"/>
                        </a:solidFill>
                        <a:latin typeface="+mn-lt"/>
                        <a:ea typeface="+mn-ea"/>
                        <a:cs typeface="+mn-cs"/>
                      </a:endParaRPr>
                    </a:p>
                  </a:txBody>
                  <a:tcPr marL="92914" marR="9291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Make it available as structured data (e.g., Excel instead of image scan of a table</a:t>
                      </a:r>
                      <a:r>
                        <a:rPr lang="en-GB" sz="1800" kern="1200" dirty="0" smtClean="0"/>
                        <a:t>)</a:t>
                      </a:r>
                      <a:endParaRPr lang="en-GB" sz="1800" i="0" kern="1200" dirty="0">
                        <a:solidFill>
                          <a:srgbClr val="0F5494"/>
                        </a:solidFill>
                        <a:latin typeface="+mn-lt"/>
                        <a:ea typeface="+mn-ea"/>
                        <a:cs typeface="+mn-cs"/>
                      </a:endParaRPr>
                    </a:p>
                  </a:txBody>
                  <a:tcPr marL="92914" marR="92914" anchor="ctr"/>
                </a:tc>
              </a:tr>
              <a:tr h="7344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a:t>
                      </a:r>
                      <a:endParaRPr lang="en-GB" sz="1800" i="0" kern="1200" dirty="0">
                        <a:solidFill>
                          <a:srgbClr val="0F5494"/>
                        </a:solidFill>
                        <a:latin typeface="+mn-lt"/>
                        <a:ea typeface="+mn-ea"/>
                        <a:cs typeface="+mn-cs"/>
                      </a:endParaRPr>
                    </a:p>
                  </a:txBody>
                  <a:tcPr marL="92914" marR="9291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Use non-proprietary formats (e.g., CSV instead of Excel</a:t>
                      </a:r>
                      <a:r>
                        <a:rPr lang="en-GB" sz="1800" kern="1200" dirty="0" smtClean="0"/>
                        <a:t>)</a:t>
                      </a:r>
                      <a:endParaRPr lang="en-GB" sz="1800" i="0" kern="1200" dirty="0">
                        <a:solidFill>
                          <a:srgbClr val="0F5494"/>
                        </a:solidFill>
                        <a:latin typeface="+mn-lt"/>
                        <a:ea typeface="+mn-ea"/>
                        <a:cs typeface="+mn-cs"/>
                      </a:endParaRPr>
                    </a:p>
                  </a:txBody>
                  <a:tcPr marL="92914" marR="92914" anchor="ctr"/>
                </a:tc>
              </a:tr>
              <a:tr h="7344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a:t>
                      </a:r>
                      <a:endParaRPr lang="en-GB" sz="1800" i="0" kern="1200" dirty="0">
                        <a:solidFill>
                          <a:srgbClr val="0F5494"/>
                        </a:solidFill>
                        <a:latin typeface="+mn-lt"/>
                        <a:ea typeface="+mn-ea"/>
                        <a:cs typeface="+mn-cs"/>
                      </a:endParaRPr>
                    </a:p>
                  </a:txBody>
                  <a:tcPr marL="92914" marR="9291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Use URIs to denote things, so that people can point at your </a:t>
                      </a:r>
                      <a:r>
                        <a:rPr lang="en-GB" sz="1800" kern="1200" dirty="0" smtClean="0"/>
                        <a:t>stuff</a:t>
                      </a:r>
                      <a:endParaRPr lang="en-GB" sz="1800" i="0" kern="1200" dirty="0">
                        <a:solidFill>
                          <a:srgbClr val="0F5494"/>
                        </a:solidFill>
                        <a:latin typeface="+mn-lt"/>
                        <a:ea typeface="+mn-ea"/>
                        <a:cs typeface="+mn-cs"/>
                      </a:endParaRPr>
                    </a:p>
                  </a:txBody>
                  <a:tcPr marL="92914" marR="92914" anchor="ctr"/>
                </a:tc>
              </a:tr>
              <a:tr h="425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a:t>
                      </a:r>
                      <a:endParaRPr lang="en-GB" sz="1800" i="0" kern="1200" dirty="0">
                        <a:solidFill>
                          <a:srgbClr val="0F5494"/>
                        </a:solidFill>
                        <a:latin typeface="+mn-lt"/>
                        <a:ea typeface="+mn-ea"/>
                        <a:cs typeface="+mn-cs"/>
                      </a:endParaRPr>
                    </a:p>
                  </a:txBody>
                  <a:tcPr marL="92914" marR="9291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t>Link your data to other data to provide </a:t>
                      </a:r>
                      <a:r>
                        <a:rPr lang="en-GB" sz="1800" kern="1200" dirty="0" smtClean="0"/>
                        <a:t>context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800" i="0" kern="1200" dirty="0">
                        <a:solidFill>
                          <a:srgbClr val="0F5494"/>
                        </a:solidFill>
                        <a:latin typeface="+mn-lt"/>
                        <a:ea typeface="+mn-ea"/>
                        <a:cs typeface="+mn-cs"/>
                      </a:endParaRPr>
                    </a:p>
                  </a:txBody>
                  <a:tcPr marL="92914" marR="92914" anchor="ctr"/>
                </a:tc>
              </a:tr>
            </a:tbl>
          </a:graphicData>
        </a:graphic>
      </p:graphicFrame>
      <p:sp>
        <p:nvSpPr>
          <p:cNvPr id="4" name="Slide Number Placeholder 3"/>
          <p:cNvSpPr>
            <a:spLocks noGrp="1"/>
          </p:cNvSpPr>
          <p:nvPr>
            <p:ph type="sldNum" sz="quarter" idx="12"/>
          </p:nvPr>
        </p:nvSpPr>
        <p:spPr>
          <a:ln/>
        </p:spPr>
        <p:txBody>
          <a:bodyPr vert="horz" lIns="91440" tIns="45720" rIns="91440" bIns="45720" rtlCol="0" anchor="ctr"/>
          <a:lstStyle/>
          <a:p>
            <a:pPr algn="r"/>
            <a:fld id="{396CDD1B-50E0-44E8-82B7-F85F69F6D40C}" type="slidenum">
              <a:rPr lang="en-GB"/>
              <a:pPr algn="r"/>
              <a:t>30</a:t>
            </a:fld>
            <a:endParaRPr lang="en-GB" dirty="0"/>
          </a:p>
        </p:txBody>
      </p:sp>
    </p:spTree>
    <p:extLst>
      <p:ext uri="{BB962C8B-B14F-4D97-AF65-F5344CB8AC3E}">
        <p14:creationId xmlns:p14="http://schemas.microsoft.com/office/powerpoint/2010/main" xmlns="" val="15720138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18-year-olds in education - Eurostat - Mozilla Firefox"/>
          <p:cNvPicPr>
            <a:picLocks noChangeAspect="1"/>
          </p:cNvPicPr>
          <p:nvPr/>
        </p:nvPicPr>
        <p:blipFill rotWithShape="1">
          <a:blip r:embed="rId3" cstate="print">
            <a:extLst>
              <a:ext uri="{28A0092B-C50C-407E-A947-70E740481C1C}">
                <a14:useLocalDpi xmlns:a14="http://schemas.microsoft.com/office/drawing/2010/main" xmlns="" val="0"/>
              </a:ext>
            </a:extLst>
          </a:blip>
          <a:srcRect l="14026" t="12768" r="15185" b="4258"/>
          <a:stretch/>
        </p:blipFill>
        <p:spPr bwMode="auto">
          <a:xfrm>
            <a:off x="334001" y="719460"/>
            <a:ext cx="8475997" cy="5419080"/>
          </a:xfrm>
          <a:prstGeom prst="rect">
            <a:avLst/>
          </a:prstGeom>
          <a:solidFill>
            <a:srgbClr val="FFFFFF">
              <a:shade val="85000"/>
            </a:srgbClr>
          </a:solidFill>
          <a:ln w="190500" cap="rnd">
            <a:solidFill>
              <a:srgbClr val="FFFFFF"/>
            </a:solidFill>
            <a:miter lim="800000"/>
            <a:headEnd/>
            <a:tailEnd/>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Slide Number Placeholder 2"/>
          <p:cNvSpPr>
            <a:spLocks noGrp="1"/>
          </p:cNvSpPr>
          <p:nvPr>
            <p:ph type="sldNum" sz="quarter" idx="12"/>
          </p:nvPr>
        </p:nvSpPr>
        <p:spPr>
          <a:ln/>
        </p:spPr>
        <p:txBody>
          <a:bodyPr vert="horz" lIns="91440" tIns="45720" rIns="91440" bIns="45720" rtlCol="0" anchor="ctr"/>
          <a:lstStyle/>
          <a:p>
            <a:pPr algn="r"/>
            <a:fld id="{396CDD1B-50E0-44E8-82B7-F85F69F6D40C}" type="slidenum">
              <a:rPr lang="en-GB"/>
              <a:pPr algn="r"/>
              <a:t>31</a:t>
            </a:fld>
            <a:endParaRPr lang="en-GB" dirty="0"/>
          </a:p>
        </p:txBody>
      </p:sp>
    </p:spTree>
    <p:extLst>
      <p:ext uri="{BB962C8B-B14F-4D97-AF65-F5344CB8AC3E}">
        <p14:creationId xmlns:p14="http://schemas.microsoft.com/office/powerpoint/2010/main" xmlns="" val="1506110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18-year-olds in education - Datasets | European Union Open Data Portal - Mozilla Firefox"/>
          <p:cNvPicPr>
            <a:picLocks noChangeAspect="1"/>
          </p:cNvPicPr>
          <p:nvPr/>
        </p:nvPicPr>
        <p:blipFill rotWithShape="1">
          <a:blip r:embed="rId3" cstate="print">
            <a:extLst>
              <a:ext uri="{28A0092B-C50C-407E-A947-70E740481C1C}">
                <a14:useLocalDpi xmlns:a14="http://schemas.microsoft.com/office/drawing/2010/main" xmlns="" val="0"/>
              </a:ext>
            </a:extLst>
          </a:blip>
          <a:srcRect l="26790" t="6385" r="27951"/>
          <a:stretch/>
        </p:blipFill>
        <p:spPr bwMode="auto">
          <a:xfrm>
            <a:off x="1106301" y="185232"/>
            <a:ext cx="5814155" cy="6558956"/>
          </a:xfrm>
          <a:prstGeom prst="rect">
            <a:avLst/>
          </a:prstGeom>
          <a:solidFill>
            <a:srgbClr val="FFFFFF">
              <a:shade val="85000"/>
            </a:srgbClr>
          </a:solidFill>
          <a:ln w="190500" cap="rnd">
            <a:solidFill>
              <a:srgbClr val="FFFFFF"/>
            </a:solidFill>
            <a:miter lim="800000"/>
            <a:headEnd/>
            <a:tailEnd/>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ular Callout 2"/>
          <p:cNvSpPr/>
          <p:nvPr/>
        </p:nvSpPr>
        <p:spPr>
          <a:xfrm>
            <a:off x="3100509" y="896638"/>
            <a:ext cx="2077119" cy="238596"/>
          </a:xfrm>
          <a:prstGeom prst="wedgeRectCallout">
            <a:avLst>
              <a:gd name="adj1" fmla="val -109620"/>
              <a:gd name="adj2" fmla="val 44010"/>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Dct:description</a:t>
            </a:r>
          </a:p>
        </p:txBody>
      </p:sp>
      <p:sp>
        <p:nvSpPr>
          <p:cNvPr id="4" name="Rectangular Callout 3"/>
          <p:cNvSpPr/>
          <p:nvPr/>
        </p:nvSpPr>
        <p:spPr>
          <a:xfrm>
            <a:off x="3801793" y="1980832"/>
            <a:ext cx="2077119" cy="238596"/>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Dcat:theme</a:t>
            </a:r>
          </a:p>
        </p:txBody>
      </p:sp>
      <p:sp>
        <p:nvSpPr>
          <p:cNvPr id="5" name="Rectangular Callout 4"/>
          <p:cNvSpPr/>
          <p:nvPr/>
        </p:nvSpPr>
        <p:spPr>
          <a:xfrm>
            <a:off x="3827125" y="3215955"/>
            <a:ext cx="2077119" cy="367695"/>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dirty="0">
                <a:solidFill>
                  <a:srgbClr val="FF0000"/>
                </a:solidFill>
              </a:rPr>
              <a:t>d</a:t>
            </a:r>
            <a:r>
              <a:rPr lang="nl-BE" sz="1400" b="0" dirty="0">
                <a:solidFill>
                  <a:srgbClr val="FF0000"/>
                </a:solidFill>
              </a:rPr>
              <a:t>qv:hasQuality</a:t>
            </a:r>
            <a:br>
              <a:rPr lang="nl-BE" sz="1400" b="0" dirty="0">
                <a:solidFill>
                  <a:srgbClr val="FF0000"/>
                </a:solidFill>
              </a:rPr>
            </a:br>
            <a:r>
              <a:rPr lang="nl-BE" sz="1400" b="0" dirty="0">
                <a:solidFill>
                  <a:srgbClr val="FF0000"/>
                </a:solidFill>
              </a:rPr>
              <a:t>Annotation</a:t>
            </a:r>
          </a:p>
        </p:txBody>
      </p:sp>
      <p:sp>
        <p:nvSpPr>
          <p:cNvPr id="6" name="Rectangular Callout 5"/>
          <p:cNvSpPr/>
          <p:nvPr/>
        </p:nvSpPr>
        <p:spPr>
          <a:xfrm>
            <a:off x="3586261" y="4580068"/>
            <a:ext cx="2077119" cy="238596"/>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Dct:identifier</a:t>
            </a:r>
          </a:p>
        </p:txBody>
      </p:sp>
      <p:sp>
        <p:nvSpPr>
          <p:cNvPr id="7" name="Rectangular Callout 6"/>
          <p:cNvSpPr/>
          <p:nvPr/>
        </p:nvSpPr>
        <p:spPr>
          <a:xfrm>
            <a:off x="3801791" y="5160815"/>
            <a:ext cx="2077119" cy="238596"/>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Dct:modified</a:t>
            </a:r>
          </a:p>
        </p:txBody>
      </p:sp>
      <p:sp>
        <p:nvSpPr>
          <p:cNvPr id="8" name="Rectangular Callout 7"/>
          <p:cNvSpPr/>
          <p:nvPr/>
        </p:nvSpPr>
        <p:spPr>
          <a:xfrm>
            <a:off x="3827125" y="5576486"/>
            <a:ext cx="2077119" cy="238596"/>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Dct:temporal</a:t>
            </a:r>
          </a:p>
        </p:txBody>
      </p:sp>
      <p:sp>
        <p:nvSpPr>
          <p:cNvPr id="9" name="Rectangular Callout 8"/>
          <p:cNvSpPr/>
          <p:nvPr/>
        </p:nvSpPr>
        <p:spPr>
          <a:xfrm>
            <a:off x="3995936" y="5940389"/>
            <a:ext cx="2077119" cy="238596"/>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Dct:temporal</a:t>
            </a:r>
          </a:p>
        </p:txBody>
      </p:sp>
      <p:sp>
        <p:nvSpPr>
          <p:cNvPr id="10" name="Rectangular Callout 9"/>
          <p:cNvSpPr/>
          <p:nvPr/>
        </p:nvSpPr>
        <p:spPr>
          <a:xfrm>
            <a:off x="4341668" y="6419614"/>
            <a:ext cx="2077119" cy="238596"/>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Dcat:contactPoint</a:t>
            </a:r>
          </a:p>
        </p:txBody>
      </p:sp>
      <p:sp>
        <p:nvSpPr>
          <p:cNvPr id="11" name="Rounded Rectangle 10"/>
          <p:cNvSpPr/>
          <p:nvPr/>
        </p:nvSpPr>
        <p:spPr>
          <a:xfrm>
            <a:off x="5110634" y="1052736"/>
            <a:ext cx="936104" cy="439407"/>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defTabSz="457200" fontAlgn="auto">
              <a:spcBef>
                <a:spcPts val="0"/>
              </a:spcBef>
              <a:spcAft>
                <a:spcPts val="0"/>
              </a:spcAft>
            </a:pPr>
            <a:endParaRPr lang="nl-BE" sz="1800" b="0"/>
          </a:p>
        </p:txBody>
      </p:sp>
      <p:sp>
        <p:nvSpPr>
          <p:cNvPr id="12" name="Rectangular Callout 11"/>
          <p:cNvSpPr/>
          <p:nvPr/>
        </p:nvSpPr>
        <p:spPr>
          <a:xfrm>
            <a:off x="3544553" y="181461"/>
            <a:ext cx="2077119" cy="238596"/>
          </a:xfrm>
          <a:prstGeom prst="wedgeRectCallout">
            <a:avLst>
              <a:gd name="adj1" fmla="val -79911"/>
              <a:gd name="adj2" fmla="val -36224"/>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Dct:title</a:t>
            </a:r>
          </a:p>
        </p:txBody>
      </p:sp>
      <p:sp>
        <p:nvSpPr>
          <p:cNvPr id="13" name="Rectangular Callout 12"/>
          <p:cNvSpPr/>
          <p:nvPr/>
        </p:nvSpPr>
        <p:spPr>
          <a:xfrm>
            <a:off x="3544553" y="480967"/>
            <a:ext cx="2077119" cy="238596"/>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Dct:publisher</a:t>
            </a:r>
          </a:p>
        </p:txBody>
      </p:sp>
      <p:sp>
        <p:nvSpPr>
          <p:cNvPr id="14" name="Rectangular Callout 13"/>
          <p:cNvSpPr/>
          <p:nvPr/>
        </p:nvSpPr>
        <p:spPr>
          <a:xfrm>
            <a:off x="3801792" y="2588072"/>
            <a:ext cx="2077119" cy="212103"/>
          </a:xfrm>
          <a:prstGeom prst="wedgeRectCallout">
            <a:avLst>
              <a:gd name="adj1" fmla="val -136651"/>
              <a:gd name="adj2" fmla="val 57457"/>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Dcat:distribution</a:t>
            </a:r>
          </a:p>
        </p:txBody>
      </p:sp>
      <p:sp>
        <p:nvSpPr>
          <p:cNvPr id="15" name="Rectangular Callout 14"/>
          <p:cNvSpPr/>
          <p:nvPr/>
        </p:nvSpPr>
        <p:spPr>
          <a:xfrm>
            <a:off x="6876256" y="916738"/>
            <a:ext cx="2077119" cy="238596"/>
          </a:xfrm>
          <a:prstGeom prst="wedgeRectCallout">
            <a:avLst>
              <a:gd name="adj1" fmla="val -75020"/>
              <a:gd name="adj2" fmla="val 61716"/>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Dcat:keyword</a:t>
            </a:r>
          </a:p>
        </p:txBody>
      </p:sp>
      <p:sp>
        <p:nvSpPr>
          <p:cNvPr id="16" name="Rectangular Callout 15"/>
          <p:cNvSpPr/>
          <p:nvPr/>
        </p:nvSpPr>
        <p:spPr>
          <a:xfrm>
            <a:off x="6981755" y="1216358"/>
            <a:ext cx="2077119" cy="238596"/>
          </a:xfrm>
          <a:prstGeom prst="wedgeRectCallout">
            <a:avLst>
              <a:gd name="adj1" fmla="val -75020"/>
              <a:gd name="adj2" fmla="val 61716"/>
            </a:avLst>
          </a:prstGeom>
          <a:solidFill>
            <a:srgbClr val="EE7D32">
              <a:alpha val="50980"/>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r>
              <a:rPr lang="nl-BE" sz="1400" b="0" dirty="0">
                <a:solidFill>
                  <a:srgbClr val="7030A0"/>
                </a:solidFill>
              </a:rPr>
              <a:t>Dcat:keyword</a:t>
            </a:r>
          </a:p>
        </p:txBody>
      </p:sp>
      <p:sp>
        <p:nvSpPr>
          <p:cNvPr id="17" name="Slide Number Placeholder 16"/>
          <p:cNvSpPr>
            <a:spLocks noGrp="1"/>
          </p:cNvSpPr>
          <p:nvPr>
            <p:ph type="sldNum" sz="quarter" idx="12"/>
          </p:nvPr>
        </p:nvSpPr>
        <p:spPr/>
        <p:txBody>
          <a:bodyPr/>
          <a:lstStyle/>
          <a:p>
            <a:pPr algn="r">
              <a:defRPr/>
            </a:pPr>
            <a:fld id="{396CDD1B-50E0-44E8-82B7-F85F69F6D40C}" type="slidenum">
              <a:rPr lang="en-GB" smtClean="0"/>
              <a:pPr algn="r">
                <a:defRPr/>
              </a:pPr>
              <a:t>32</a:t>
            </a:fld>
            <a:endParaRPr lang="en-GB" dirty="0"/>
          </a:p>
        </p:txBody>
      </p:sp>
    </p:spTree>
    <p:extLst>
      <p:ext uri="{BB962C8B-B14F-4D97-AF65-F5344CB8AC3E}">
        <p14:creationId xmlns:p14="http://schemas.microsoft.com/office/powerpoint/2010/main" xmlns="" val="58323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grpId="0" nodeType="afterEffect">
                                  <p:stCondLst>
                                    <p:cond delay="10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grpId="0" nodeType="afterEffect">
                                  <p:stCondLst>
                                    <p:cond delay="10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grpId="0" nodeType="afterEffect">
                                  <p:stCondLst>
                                    <p:cond delay="1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grpId="0" nodeType="afterEffect">
                                  <p:stCondLst>
                                    <p:cond delay="10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10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grpId="0" nodeType="afterEffect">
                                  <p:stCondLst>
                                    <p:cond delay="100"/>
                                  </p:stCondLst>
                                  <p:childTnLst>
                                    <p:set>
                                      <p:cBhvr>
                                        <p:cTn id="27" dur="1" fill="hold">
                                          <p:stCondLst>
                                            <p:cond delay="0"/>
                                          </p:stCondLst>
                                        </p:cTn>
                                        <p:tgtEl>
                                          <p:spTgt spid="8"/>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grpId="0" nodeType="afterEffect">
                                  <p:stCondLst>
                                    <p:cond delay="10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grpId="0" nodeType="afterEffect">
                                  <p:stCondLst>
                                    <p:cond delay="100"/>
                                  </p:stCondLst>
                                  <p:childTnLst>
                                    <p:set>
                                      <p:cBhvr>
                                        <p:cTn id="33" dur="1" fill="hold">
                                          <p:stCondLst>
                                            <p:cond delay="0"/>
                                          </p:stCondLst>
                                        </p:cTn>
                                        <p:tgtEl>
                                          <p:spTgt spid="10"/>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grpId="0" nodeType="afterEffect">
                                  <p:stCondLst>
                                    <p:cond delay="100"/>
                                  </p:stCondLst>
                                  <p:childTnLst>
                                    <p:set>
                                      <p:cBhvr>
                                        <p:cTn id="36" dur="1" fill="hold">
                                          <p:stCondLst>
                                            <p:cond delay="0"/>
                                          </p:stCondLst>
                                        </p:cTn>
                                        <p:tgtEl>
                                          <p:spTgt spid="15"/>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10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DCAT-AP (core) model</a:t>
            </a:r>
            <a:endParaRPr lang="en-GB" dirty="0"/>
          </a:p>
        </p:txBody>
      </p:sp>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33</a:t>
            </a:fld>
            <a:endParaRPr lang="en-GB" dirty="0"/>
          </a:p>
        </p:txBody>
      </p:sp>
      <p:pic>
        <p:nvPicPr>
          <p:cNvPr id="7" name="Picture 6"/>
          <p:cNvPicPr/>
          <p:nvPr/>
        </p:nvPicPr>
        <p:blipFill>
          <a:blip r:embed="rId3" cstate="print"/>
          <a:stretch>
            <a:fillRect/>
          </a:stretch>
        </p:blipFill>
        <p:spPr>
          <a:xfrm>
            <a:off x="827584" y="1988840"/>
            <a:ext cx="7534796" cy="4397648"/>
          </a:xfrm>
          <a:prstGeom prst="rect">
            <a:avLst/>
          </a:prstGeom>
        </p:spPr>
      </p:pic>
      <p:sp>
        <p:nvSpPr>
          <p:cNvPr id="3" name="Oval Callout 2"/>
          <p:cNvSpPr/>
          <p:nvPr/>
        </p:nvSpPr>
        <p:spPr bwMode="auto">
          <a:xfrm>
            <a:off x="6084168" y="2276872"/>
            <a:ext cx="504056" cy="720080"/>
          </a:xfrm>
          <a:prstGeom prst="wedgeEllipseCallou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rgbClr val="0F5494"/>
              </a:solidFill>
              <a:effectLst/>
              <a:latin typeface="Verdana" pitchFamily="34" charset="0"/>
            </a:endParaRPr>
          </a:p>
        </p:txBody>
      </p:sp>
      <p:sp>
        <p:nvSpPr>
          <p:cNvPr id="10" name="Speech Bubble: Oval 39"/>
          <p:cNvSpPr/>
          <p:nvPr/>
        </p:nvSpPr>
        <p:spPr>
          <a:xfrm rot="3362928">
            <a:off x="5008024" y="2770066"/>
            <a:ext cx="1837568" cy="1161257"/>
          </a:xfrm>
          <a:prstGeom prst="wedgeEllipse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a:solidFill>
                  <a:schemeClr val="tx1"/>
                </a:solidFill>
              </a:rPr>
              <a:t>Metadata about the dataset</a:t>
            </a:r>
            <a:endParaRPr lang="en-GB" sz="1800" dirty="0">
              <a:solidFill>
                <a:schemeClr val="tx1"/>
              </a:solidFill>
            </a:endParaRPr>
          </a:p>
        </p:txBody>
      </p:sp>
      <p:sp>
        <p:nvSpPr>
          <p:cNvPr id="11" name="Speech Bubble: Oval 39"/>
          <p:cNvSpPr/>
          <p:nvPr/>
        </p:nvSpPr>
        <p:spPr>
          <a:xfrm rot="3362928">
            <a:off x="6982176" y="2775060"/>
            <a:ext cx="1945119" cy="1161257"/>
          </a:xfrm>
          <a:prstGeom prst="wedgeEllipse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a:solidFill>
                  <a:schemeClr val="tx1"/>
                </a:solidFill>
              </a:rPr>
              <a:t>Metadata specific to the data sources</a:t>
            </a:r>
            <a:endParaRPr lang="en-GB" sz="1800" dirty="0">
              <a:solidFill>
                <a:schemeClr val="tx1"/>
              </a:solidFill>
            </a:endParaRPr>
          </a:p>
        </p:txBody>
      </p:sp>
    </p:spTree>
    <p:extLst>
      <p:ext uri="{BB962C8B-B14F-4D97-AF65-F5344CB8AC3E}">
        <p14:creationId xmlns:p14="http://schemas.microsoft.com/office/powerpoint/2010/main" xmlns="" val="144022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47208748"/>
              </p:ext>
            </p:extLst>
          </p:nvPr>
        </p:nvGraphicFramePr>
        <p:xfrm>
          <a:off x="2602510" y="1412776"/>
          <a:ext cx="6095403" cy="3662680"/>
        </p:xfrm>
        <a:graphic>
          <a:graphicData uri="http://schemas.openxmlformats.org/drawingml/2006/table">
            <a:tbl>
              <a:tblPr firstRow="1" bandRow="1">
                <a:tableStyleId>{5C22544A-7EE6-4342-B048-85BDC9FD1C3A}</a:tableStyleId>
              </a:tblPr>
              <a:tblGrid>
                <a:gridCol w="1781734">
                  <a:extLst>
                    <a:ext uri="{9D8B030D-6E8A-4147-A177-3AD203B41FA5}">
                      <a16:colId xmlns:a16="http://schemas.microsoft.com/office/drawing/2014/main" xmlns="" val="1933920348"/>
                    </a:ext>
                  </a:extLst>
                </a:gridCol>
                <a:gridCol w="1814649">
                  <a:extLst>
                    <a:ext uri="{9D8B030D-6E8A-4147-A177-3AD203B41FA5}">
                      <a16:colId xmlns:a16="http://schemas.microsoft.com/office/drawing/2014/main" xmlns="" val="1889142636"/>
                    </a:ext>
                  </a:extLst>
                </a:gridCol>
                <a:gridCol w="2499020">
                  <a:extLst>
                    <a:ext uri="{9D8B030D-6E8A-4147-A177-3AD203B41FA5}">
                      <a16:colId xmlns:a16="http://schemas.microsoft.com/office/drawing/2014/main" xmlns="" val="4062670229"/>
                    </a:ext>
                  </a:extLst>
                </a:gridCol>
              </a:tblGrid>
              <a:tr h="370840">
                <a:tc>
                  <a:txBody>
                    <a:bodyPr/>
                    <a:lstStyle/>
                    <a:p>
                      <a:r>
                        <a:rPr lang="en-GB" sz="1000" dirty="0"/>
                        <a:t>Mandatory</a:t>
                      </a:r>
                    </a:p>
                  </a:txBody>
                  <a:tcPr/>
                </a:tc>
                <a:tc>
                  <a:txBody>
                    <a:bodyPr/>
                    <a:lstStyle/>
                    <a:p>
                      <a:r>
                        <a:rPr lang="en-GB" sz="1000" dirty="0"/>
                        <a:t>Recommended</a:t>
                      </a:r>
                    </a:p>
                  </a:txBody>
                  <a:tcPr/>
                </a:tc>
                <a:tc>
                  <a:txBody>
                    <a:bodyPr/>
                    <a:lstStyle/>
                    <a:p>
                      <a:r>
                        <a:rPr lang="en-GB" sz="1000" dirty="0"/>
                        <a:t>Optional</a:t>
                      </a:r>
                    </a:p>
                  </a:txBody>
                  <a:tcPr/>
                </a:tc>
                <a:extLst>
                  <a:ext uri="{0D108BD9-81ED-4DB2-BD59-A6C34878D82A}">
                    <a16:rowId xmlns:a16="http://schemas.microsoft.com/office/drawing/2014/main" xmlns="" val="3245423177"/>
                  </a:ext>
                </a:extLst>
              </a:tr>
              <a:tr h="370840">
                <a:tc>
                  <a:txBody>
                    <a:bodyPr/>
                    <a:lstStyle/>
                    <a:p>
                      <a:r>
                        <a:rPr lang="en-GB" sz="1000" dirty="0"/>
                        <a:t>dct:description</a:t>
                      </a:r>
                    </a:p>
                    <a:p>
                      <a:r>
                        <a:rPr lang="en-GB" sz="1000" dirty="0"/>
                        <a:t>dct:title</a:t>
                      </a:r>
                    </a:p>
                  </a:txBody>
                  <a:tcPr/>
                </a:tc>
                <a:tc>
                  <a:txBody>
                    <a:bodyPr/>
                    <a:lstStyle/>
                    <a:p>
                      <a:r>
                        <a:rPr lang="en-GB" sz="1000" dirty="0"/>
                        <a:t>dcat:contactPoint</a:t>
                      </a:r>
                    </a:p>
                    <a:p>
                      <a:r>
                        <a:rPr lang="en-GB" sz="1000" dirty="0"/>
                        <a:t>dcat:distribution</a:t>
                      </a:r>
                    </a:p>
                    <a:p>
                      <a:r>
                        <a:rPr lang="en-GB" sz="1000" dirty="0"/>
                        <a:t>dcat:keyword</a:t>
                      </a:r>
                    </a:p>
                    <a:p>
                      <a:r>
                        <a:rPr lang="en-GB" sz="1000" dirty="0"/>
                        <a:t>dct:publisher</a:t>
                      </a:r>
                    </a:p>
                    <a:p>
                      <a:r>
                        <a:rPr lang="en-GB" sz="1000" dirty="0"/>
                        <a:t>dcat:theme</a:t>
                      </a:r>
                    </a:p>
                  </a:txBody>
                  <a:tcPr/>
                </a:tc>
                <a:tc>
                  <a:txBody>
                    <a:bodyPr/>
                    <a:lstStyle/>
                    <a:p>
                      <a:r>
                        <a:rPr lang="en-GB" sz="1000" dirty="0"/>
                        <a:t>adms:identifier</a:t>
                      </a:r>
                    </a:p>
                    <a:p>
                      <a:r>
                        <a:rPr lang="en-GB" sz="1000" dirty="0"/>
                        <a:t>adms:sample</a:t>
                      </a:r>
                    </a:p>
                    <a:p>
                      <a:r>
                        <a:rPr lang="en-GB" sz="1000" dirty="0"/>
                        <a:t>adms:versionNotes</a:t>
                      </a:r>
                    </a:p>
                    <a:p>
                      <a:r>
                        <a:rPr lang="en-GB" sz="1000" dirty="0"/>
                        <a:t>dcat:landingPage</a:t>
                      </a:r>
                    </a:p>
                    <a:p>
                      <a:r>
                        <a:rPr lang="en-GB" sz="1000" dirty="0"/>
                        <a:t>dct:accessRights</a:t>
                      </a:r>
                    </a:p>
                    <a:p>
                      <a:r>
                        <a:rPr lang="en-GB" sz="1000" dirty="0"/>
                        <a:t>dct:accrualPeriodicity</a:t>
                      </a:r>
                    </a:p>
                    <a:p>
                      <a:r>
                        <a:rPr lang="en-GB" sz="1000" dirty="0"/>
                        <a:t>dct:conformsTo</a:t>
                      </a:r>
                    </a:p>
                    <a:p>
                      <a:r>
                        <a:rPr lang="en-GB" sz="1000" dirty="0"/>
                        <a:t>dct:hasVersion</a:t>
                      </a:r>
                    </a:p>
                    <a:p>
                      <a:r>
                        <a:rPr lang="en-GB" sz="1000" dirty="0"/>
                        <a:t>dct:isVersionOf</a:t>
                      </a:r>
                    </a:p>
                    <a:p>
                      <a:r>
                        <a:rPr lang="en-GB" sz="1000" dirty="0"/>
                        <a:t>dct:identifier</a:t>
                      </a:r>
                    </a:p>
                    <a:p>
                      <a:r>
                        <a:rPr lang="en-GB" sz="1000" dirty="0"/>
                        <a:t>dct:issued</a:t>
                      </a:r>
                    </a:p>
                    <a:p>
                      <a:r>
                        <a:rPr lang="en-GB" sz="1000" dirty="0"/>
                        <a:t>dct:language</a:t>
                      </a:r>
                    </a:p>
                    <a:p>
                      <a:r>
                        <a:rPr lang="en-GB" sz="1000" dirty="0"/>
                        <a:t>dct:modified</a:t>
                      </a:r>
                    </a:p>
                    <a:p>
                      <a:r>
                        <a:rPr lang="en-GB" sz="1000" dirty="0"/>
                        <a:t>dct:provenance</a:t>
                      </a:r>
                    </a:p>
                    <a:p>
                      <a:r>
                        <a:rPr lang="en-GB" sz="1000" dirty="0"/>
                        <a:t>dct:relation</a:t>
                      </a:r>
                    </a:p>
                    <a:p>
                      <a:r>
                        <a:rPr lang="en-GB" sz="1000" dirty="0"/>
                        <a:t>dct:source</a:t>
                      </a:r>
                    </a:p>
                    <a:p>
                      <a:r>
                        <a:rPr lang="en-GB" sz="1000" dirty="0"/>
                        <a:t>dct:spatial</a:t>
                      </a:r>
                    </a:p>
                    <a:p>
                      <a:r>
                        <a:rPr lang="en-GB" sz="1000" dirty="0"/>
                        <a:t>dct:temporal</a:t>
                      </a:r>
                    </a:p>
                    <a:p>
                      <a:r>
                        <a:rPr lang="en-GB" sz="1000" dirty="0"/>
                        <a:t>dct:type</a:t>
                      </a:r>
                    </a:p>
                    <a:p>
                      <a:r>
                        <a:rPr lang="en-GB" sz="1000" dirty="0"/>
                        <a:t>foaf:page</a:t>
                      </a:r>
                    </a:p>
                    <a:p>
                      <a:r>
                        <a:rPr lang="en-GB" sz="1000" dirty="0"/>
                        <a:t>owl:versionInfo</a:t>
                      </a:r>
                    </a:p>
                  </a:txBody>
                  <a:tcPr>
                    <a:solidFill>
                      <a:srgbClr val="D8E5CC"/>
                    </a:solidFill>
                  </a:tcPr>
                </a:tc>
                <a:extLst>
                  <a:ext uri="{0D108BD9-81ED-4DB2-BD59-A6C34878D82A}">
                    <a16:rowId xmlns:a16="http://schemas.microsoft.com/office/drawing/2014/main" xmlns="" val="3365506547"/>
                  </a:ext>
                </a:extLst>
              </a:tr>
            </a:tbl>
          </a:graphicData>
        </a:graphic>
      </p:graphicFrame>
      <p:sp>
        <p:nvSpPr>
          <p:cNvPr id="8" name="TextBox 7"/>
          <p:cNvSpPr txBox="1"/>
          <p:nvPr/>
        </p:nvSpPr>
        <p:spPr>
          <a:xfrm>
            <a:off x="468313" y="5505194"/>
            <a:ext cx="5399831" cy="369332"/>
          </a:xfrm>
          <a:prstGeom prst="rect">
            <a:avLst/>
          </a:prstGeom>
          <a:noFill/>
        </p:spPr>
        <p:txBody>
          <a:bodyPr wrap="square" rtlCol="0">
            <a:spAutoFit/>
          </a:bodyPr>
          <a:lstStyle/>
          <a:p>
            <a:r>
              <a:rPr lang="en-GB" sz="1800" dirty="0">
                <a:solidFill>
                  <a:srgbClr val="1D4D8D"/>
                </a:solidFill>
              </a:rPr>
              <a:t>StatDCAT-AP to add optional properties:</a:t>
            </a:r>
          </a:p>
        </p:txBody>
      </p:sp>
      <p:sp>
        <p:nvSpPr>
          <p:cNvPr id="9" name="Rectangle 8"/>
          <p:cNvSpPr/>
          <p:nvPr/>
        </p:nvSpPr>
        <p:spPr>
          <a:xfrm>
            <a:off x="6228185" y="5229200"/>
            <a:ext cx="2469728" cy="1080120"/>
          </a:xfrm>
          <a:prstGeom prst="rect">
            <a:avLst/>
          </a:prstGeom>
          <a:solidFill>
            <a:srgbClr val="D8E5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fontAlgn="auto">
              <a:spcBef>
                <a:spcPts val="0"/>
              </a:spcBef>
              <a:spcAft>
                <a:spcPts val="0"/>
              </a:spcAft>
            </a:pPr>
            <a:r>
              <a:rPr lang="en-GB" sz="1000" b="0" noProof="1">
                <a:solidFill>
                  <a:prstClr val="black"/>
                </a:solidFill>
              </a:rPr>
              <a:t>dqv:hasQualityAnnotation</a:t>
            </a:r>
          </a:p>
          <a:p>
            <a:pPr lvl="0" fontAlgn="auto">
              <a:spcBef>
                <a:spcPts val="0"/>
              </a:spcBef>
              <a:spcAft>
                <a:spcPts val="0"/>
              </a:spcAft>
            </a:pPr>
            <a:endParaRPr lang="en-GB" sz="1000" b="0" noProof="1">
              <a:solidFill>
                <a:prstClr val="black"/>
              </a:solidFill>
            </a:endParaRPr>
          </a:p>
          <a:p>
            <a:pPr lvl="0" fontAlgn="auto">
              <a:spcBef>
                <a:spcPts val="0"/>
              </a:spcBef>
              <a:spcAft>
                <a:spcPts val="0"/>
              </a:spcAft>
            </a:pPr>
            <a:r>
              <a:rPr lang="en-GB" sz="1000" b="0" noProof="1">
                <a:solidFill>
                  <a:prstClr val="black"/>
                </a:solidFill>
              </a:rPr>
              <a:t>stat:attribute</a:t>
            </a:r>
          </a:p>
          <a:p>
            <a:pPr lvl="0" fontAlgn="auto">
              <a:spcBef>
                <a:spcPts val="0"/>
              </a:spcBef>
              <a:spcAft>
                <a:spcPts val="0"/>
              </a:spcAft>
            </a:pPr>
            <a:r>
              <a:rPr lang="en-GB" sz="1000" b="0" noProof="1">
                <a:solidFill>
                  <a:prstClr val="black"/>
                </a:solidFill>
              </a:rPr>
              <a:t>stat:dimension</a:t>
            </a:r>
          </a:p>
          <a:p>
            <a:pPr lvl="0" fontAlgn="auto">
              <a:spcBef>
                <a:spcPts val="0"/>
              </a:spcBef>
              <a:spcAft>
                <a:spcPts val="0"/>
              </a:spcAft>
            </a:pPr>
            <a:r>
              <a:rPr lang="en-GB" sz="1000" b="0" noProof="1">
                <a:solidFill>
                  <a:prstClr val="black"/>
                </a:solidFill>
              </a:rPr>
              <a:t>stat:numSeries</a:t>
            </a:r>
          </a:p>
          <a:p>
            <a:pPr lvl="0" fontAlgn="auto">
              <a:spcBef>
                <a:spcPts val="0"/>
              </a:spcBef>
              <a:spcAft>
                <a:spcPts val="0"/>
              </a:spcAft>
            </a:pPr>
            <a:r>
              <a:rPr lang="en-GB" sz="1000" b="0" noProof="1">
                <a:solidFill>
                  <a:prstClr val="black"/>
                </a:solidFill>
              </a:rPr>
              <a:t>stat:unitMeasure</a:t>
            </a:r>
          </a:p>
        </p:txBody>
      </p:sp>
      <p:pic>
        <p:nvPicPr>
          <p:cNvPr id="13" name="Picture 12"/>
          <p:cNvPicPr>
            <a:picLocks noChangeAspect="1"/>
          </p:cNvPicPr>
          <p:nvPr/>
        </p:nvPicPr>
        <p:blipFill rotWithShape="1">
          <a:blip r:embed="rId3" cstate="print"/>
          <a:srcRect l="25550" t="2717" r="23614" b="3558"/>
          <a:stretch/>
        </p:blipFill>
        <p:spPr>
          <a:xfrm>
            <a:off x="822995" y="2492896"/>
            <a:ext cx="1228725" cy="2352675"/>
          </a:xfrm>
          <a:prstGeom prst="rect">
            <a:avLst/>
          </a:prstGeom>
        </p:spPr>
      </p:pic>
      <p:sp>
        <p:nvSpPr>
          <p:cNvPr id="3" name="Slide Number Placeholder 2"/>
          <p:cNvSpPr>
            <a:spLocks noGrp="1"/>
          </p:cNvSpPr>
          <p:nvPr>
            <p:ph type="sldNum" sz="quarter" idx="12"/>
          </p:nvPr>
        </p:nvSpPr>
        <p:spPr>
          <a:xfrm>
            <a:off x="6553200" y="6193110"/>
            <a:ext cx="2133600" cy="476250"/>
          </a:xfrm>
          <a:ln/>
        </p:spPr>
        <p:txBody>
          <a:bodyPr vert="horz" lIns="91440" tIns="45720" rIns="91440" bIns="45720" rtlCol="0" anchor="ctr"/>
          <a:lstStyle/>
          <a:p>
            <a:pPr algn="r"/>
            <a:fld id="{396CDD1B-50E0-44E8-82B7-F85F69F6D40C}" type="slidenum">
              <a:rPr lang="en-GB"/>
              <a:pPr algn="r"/>
              <a:t>34</a:t>
            </a:fld>
            <a:endParaRPr lang="en-GB" dirty="0"/>
          </a:p>
        </p:txBody>
      </p:sp>
    </p:spTree>
    <p:extLst>
      <p:ext uri="{BB962C8B-B14F-4D97-AF65-F5344CB8AC3E}">
        <p14:creationId xmlns:p14="http://schemas.microsoft.com/office/powerpoint/2010/main" xmlns="" val="872662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63725" y="351706"/>
            <a:ext cx="5634137" cy="65062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1668413" y="2377455"/>
            <a:ext cx="4104456" cy="400110"/>
          </a:xfrm>
          <a:prstGeom prst="rect">
            <a:avLst/>
          </a:prstGeom>
          <a:noFill/>
        </p:spPr>
        <p:txBody>
          <a:bodyPr wrap="square" rtlCol="0">
            <a:spAutoFit/>
          </a:bodyPr>
          <a:lstStyle/>
          <a:p>
            <a:r>
              <a:rPr lang="en-GB" sz="1000" b="1" dirty="0">
                <a:solidFill>
                  <a:srgbClr val="FF0000"/>
                </a:solidFill>
              </a:rPr>
              <a:t>Dimensions</a:t>
            </a:r>
            <a:r>
              <a:rPr lang="en-GB" sz="1000" dirty="0">
                <a:solidFill>
                  <a:srgbClr val="FF0000"/>
                </a:solidFill>
              </a:rPr>
              <a:t> </a:t>
            </a:r>
          </a:p>
          <a:p>
            <a:r>
              <a:rPr lang="en-GB" sz="1000" dirty="0">
                <a:solidFill>
                  <a:srgbClr val="FF0000"/>
                </a:solidFill>
              </a:rPr>
              <a:t>Country of birth, sex, 5 year age groups</a:t>
            </a:r>
          </a:p>
        </p:txBody>
      </p:sp>
      <p:pic>
        <p:nvPicPr>
          <p:cNvPr id="4" name="Picture 3"/>
          <p:cNvPicPr>
            <a:picLocks noChangeAspect="1"/>
          </p:cNvPicPr>
          <p:nvPr/>
        </p:nvPicPr>
        <p:blipFill>
          <a:blip r:embed="rId4" cstate="print"/>
          <a:stretch>
            <a:fillRect/>
          </a:stretch>
        </p:blipFill>
        <p:spPr>
          <a:xfrm>
            <a:off x="1577925" y="2399053"/>
            <a:ext cx="180975" cy="180975"/>
          </a:xfrm>
          <a:prstGeom prst="rect">
            <a:avLst/>
          </a:prstGeom>
        </p:spPr>
      </p:pic>
      <p:sp>
        <p:nvSpPr>
          <p:cNvPr id="5" name="Slide Number Placeholder 4"/>
          <p:cNvSpPr>
            <a:spLocks noGrp="1"/>
          </p:cNvSpPr>
          <p:nvPr>
            <p:ph type="sldNum" sz="quarter" idx="12"/>
          </p:nvPr>
        </p:nvSpPr>
        <p:spPr>
          <a:xfrm>
            <a:off x="6553200" y="6021288"/>
            <a:ext cx="2133600" cy="476335"/>
          </a:xfrm>
          <a:ln/>
        </p:spPr>
        <p:txBody>
          <a:bodyPr/>
          <a:lstStyle/>
          <a:p>
            <a:fld id="{396CDD1B-50E0-44E8-82B7-F85F69F6D40C}" type="slidenum">
              <a:rPr lang="en-GB" sz="1000">
                <a:solidFill>
                  <a:srgbClr val="1D4D8D"/>
                </a:solidFill>
              </a:rPr>
              <a:pPr/>
              <a:t>35</a:t>
            </a:fld>
            <a:endParaRPr lang="en-GB" sz="1000" dirty="0">
              <a:solidFill>
                <a:srgbClr val="1D4D8D"/>
              </a:solidFill>
            </a:endParaRPr>
          </a:p>
        </p:txBody>
      </p:sp>
    </p:spTree>
    <p:extLst>
      <p:ext uri="{BB962C8B-B14F-4D97-AF65-F5344CB8AC3E}">
        <p14:creationId xmlns:p14="http://schemas.microsoft.com/office/powerpoint/2010/main" xmlns="" val="16079282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867643558"/>
              </p:ext>
            </p:extLst>
          </p:nvPr>
        </p:nvGraphicFramePr>
        <p:xfrm>
          <a:off x="2555776" y="2420888"/>
          <a:ext cx="6002176" cy="3022600"/>
        </p:xfrm>
        <a:graphic>
          <a:graphicData uri="http://schemas.openxmlformats.org/drawingml/2006/table">
            <a:tbl>
              <a:tblPr firstRow="1" bandRow="1">
                <a:tableStyleId>{5C22544A-7EE6-4342-B048-85BDC9FD1C3A}</a:tableStyleId>
              </a:tblPr>
              <a:tblGrid>
                <a:gridCol w="1792670">
                  <a:extLst>
                    <a:ext uri="{9D8B030D-6E8A-4147-A177-3AD203B41FA5}">
                      <a16:colId xmlns:a16="http://schemas.microsoft.com/office/drawing/2014/main" xmlns="" val="1933920348"/>
                    </a:ext>
                  </a:extLst>
                </a:gridCol>
                <a:gridCol w="2121274">
                  <a:extLst>
                    <a:ext uri="{9D8B030D-6E8A-4147-A177-3AD203B41FA5}">
                      <a16:colId xmlns:a16="http://schemas.microsoft.com/office/drawing/2014/main" xmlns="" val="1889142636"/>
                    </a:ext>
                  </a:extLst>
                </a:gridCol>
                <a:gridCol w="2088232">
                  <a:extLst>
                    <a:ext uri="{9D8B030D-6E8A-4147-A177-3AD203B41FA5}">
                      <a16:colId xmlns:a16="http://schemas.microsoft.com/office/drawing/2014/main" xmlns="" val="4062670229"/>
                    </a:ext>
                  </a:extLst>
                </a:gridCol>
              </a:tblGrid>
              <a:tr h="370840">
                <a:tc>
                  <a:txBody>
                    <a:bodyPr/>
                    <a:lstStyle/>
                    <a:p>
                      <a:r>
                        <a:rPr lang="en-GB" sz="1400" dirty="0"/>
                        <a:t>Mandatory</a:t>
                      </a:r>
                    </a:p>
                  </a:txBody>
                  <a:tcPr/>
                </a:tc>
                <a:tc>
                  <a:txBody>
                    <a:bodyPr/>
                    <a:lstStyle/>
                    <a:p>
                      <a:r>
                        <a:rPr lang="en-GB" sz="1400" dirty="0"/>
                        <a:t>Recommended</a:t>
                      </a:r>
                    </a:p>
                  </a:txBody>
                  <a:tcPr/>
                </a:tc>
                <a:tc>
                  <a:txBody>
                    <a:bodyPr/>
                    <a:lstStyle/>
                    <a:p>
                      <a:r>
                        <a:rPr lang="en-GB" sz="1400" dirty="0"/>
                        <a:t>Optional</a:t>
                      </a:r>
                    </a:p>
                  </a:txBody>
                  <a:tcPr/>
                </a:tc>
                <a:extLst>
                  <a:ext uri="{0D108BD9-81ED-4DB2-BD59-A6C34878D82A}">
                    <a16:rowId xmlns:a16="http://schemas.microsoft.com/office/drawing/2014/main" xmlns="" val="3245423177"/>
                  </a:ext>
                </a:extLst>
              </a:tr>
              <a:tr h="370840">
                <a:tc>
                  <a:txBody>
                    <a:bodyPr/>
                    <a:lstStyle/>
                    <a:p>
                      <a:r>
                        <a:rPr lang="en-GB" sz="1400" dirty="0"/>
                        <a:t>dcat:accessURL</a:t>
                      </a:r>
                    </a:p>
                  </a:txBody>
                  <a:tcPr/>
                </a:tc>
                <a:tc>
                  <a:txBody>
                    <a:bodyPr/>
                    <a:lstStyle/>
                    <a:p>
                      <a:r>
                        <a:rPr lang="en-GB" sz="1400" dirty="0"/>
                        <a:t>dct:description</a:t>
                      </a:r>
                    </a:p>
                    <a:p>
                      <a:r>
                        <a:rPr lang="en-GB" sz="1400" dirty="0"/>
                        <a:t>dct:format</a:t>
                      </a:r>
                    </a:p>
                    <a:p>
                      <a:r>
                        <a:rPr lang="en-GB" sz="1400" dirty="0"/>
                        <a:t>dct:license</a:t>
                      </a:r>
                    </a:p>
                  </a:txBody>
                  <a:tcPr/>
                </a:tc>
                <a:tc>
                  <a:txBody>
                    <a:bodyPr/>
                    <a:lstStyle/>
                    <a:p>
                      <a:r>
                        <a:rPr lang="en-GB" sz="1400" dirty="0"/>
                        <a:t>adms:status</a:t>
                      </a:r>
                    </a:p>
                    <a:p>
                      <a:r>
                        <a:rPr lang="en-GB" sz="1400" dirty="0"/>
                        <a:t>dcat:byteSize</a:t>
                      </a:r>
                    </a:p>
                    <a:p>
                      <a:r>
                        <a:rPr lang="en-GB" sz="1400" dirty="0"/>
                        <a:t>dcat:downloadURL</a:t>
                      </a:r>
                    </a:p>
                    <a:p>
                      <a:r>
                        <a:rPr lang="en-GB" sz="1400" dirty="0"/>
                        <a:t>dcat:mediaType</a:t>
                      </a:r>
                    </a:p>
                    <a:p>
                      <a:r>
                        <a:rPr lang="en-GB" sz="1400" dirty="0"/>
                        <a:t>dct:conformsTo</a:t>
                      </a:r>
                    </a:p>
                    <a:p>
                      <a:r>
                        <a:rPr lang="en-GB" sz="1400" dirty="0"/>
                        <a:t>dct:issued</a:t>
                      </a:r>
                    </a:p>
                    <a:p>
                      <a:r>
                        <a:rPr lang="en-GB" sz="1400" dirty="0"/>
                        <a:t>dct:language</a:t>
                      </a:r>
                    </a:p>
                    <a:p>
                      <a:r>
                        <a:rPr lang="en-GB" sz="1400" dirty="0"/>
                        <a:t>dct:modified</a:t>
                      </a:r>
                    </a:p>
                    <a:p>
                      <a:r>
                        <a:rPr lang="en-GB" sz="1400" dirty="0"/>
                        <a:t>dct:rights</a:t>
                      </a:r>
                    </a:p>
                    <a:p>
                      <a:r>
                        <a:rPr lang="en-GB" sz="1400" dirty="0"/>
                        <a:t>dct:title</a:t>
                      </a:r>
                    </a:p>
                    <a:p>
                      <a:r>
                        <a:rPr lang="en-GB" sz="1400" dirty="0"/>
                        <a:t>foaf:page</a:t>
                      </a:r>
                    </a:p>
                    <a:p>
                      <a:r>
                        <a:rPr lang="en-GB" sz="1400" dirty="0"/>
                        <a:t>spdx:checksum</a:t>
                      </a:r>
                    </a:p>
                  </a:txBody>
                  <a:tcPr/>
                </a:tc>
                <a:extLst>
                  <a:ext uri="{0D108BD9-81ED-4DB2-BD59-A6C34878D82A}">
                    <a16:rowId xmlns:a16="http://schemas.microsoft.com/office/drawing/2014/main" xmlns="" val="3365506547"/>
                  </a:ext>
                </a:extLst>
              </a:tr>
            </a:tbl>
          </a:graphicData>
        </a:graphic>
      </p:graphicFrame>
      <p:pic>
        <p:nvPicPr>
          <p:cNvPr id="3" name="Picture 2"/>
          <p:cNvPicPr>
            <a:picLocks noChangeAspect="1"/>
          </p:cNvPicPr>
          <p:nvPr/>
        </p:nvPicPr>
        <p:blipFill rotWithShape="1">
          <a:blip r:embed="rId3" cstate="print"/>
          <a:srcRect l="19521" t="3245" r="19766" b="12098"/>
          <a:stretch/>
        </p:blipFill>
        <p:spPr>
          <a:xfrm>
            <a:off x="857250" y="3067050"/>
            <a:ext cx="1209675" cy="1828800"/>
          </a:xfrm>
          <a:prstGeom prst="rect">
            <a:avLst/>
          </a:prstGeom>
        </p:spPr>
      </p:pic>
      <p:sp>
        <p:nvSpPr>
          <p:cNvPr id="6" name="TextBox 5"/>
          <p:cNvSpPr txBox="1"/>
          <p:nvPr/>
        </p:nvSpPr>
        <p:spPr>
          <a:xfrm>
            <a:off x="468313" y="5614442"/>
            <a:ext cx="5399831" cy="369332"/>
          </a:xfrm>
          <a:prstGeom prst="rect">
            <a:avLst/>
          </a:prstGeom>
          <a:noFill/>
        </p:spPr>
        <p:txBody>
          <a:bodyPr wrap="square" rtlCol="0">
            <a:spAutoFit/>
          </a:bodyPr>
          <a:lstStyle/>
          <a:p>
            <a:r>
              <a:rPr lang="en-GB" sz="1800" dirty="0">
                <a:solidFill>
                  <a:srgbClr val="1D4D8D"/>
                </a:solidFill>
              </a:rPr>
              <a:t>StatDCAT-AP to add optional property:</a:t>
            </a:r>
          </a:p>
        </p:txBody>
      </p:sp>
      <p:sp>
        <p:nvSpPr>
          <p:cNvPr id="7" name="Rectangle 6"/>
          <p:cNvSpPr/>
          <p:nvPr/>
        </p:nvSpPr>
        <p:spPr>
          <a:xfrm>
            <a:off x="6516215" y="5589240"/>
            <a:ext cx="2041737" cy="432048"/>
          </a:xfrm>
          <a:prstGeom prst="rect">
            <a:avLst/>
          </a:prstGeom>
          <a:solidFill>
            <a:srgbClr val="D8E5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fontAlgn="auto">
              <a:spcBef>
                <a:spcPts val="0"/>
              </a:spcBef>
              <a:spcAft>
                <a:spcPts val="0"/>
              </a:spcAft>
            </a:pPr>
            <a:r>
              <a:rPr lang="en-GB" sz="1400" b="0" noProof="1">
                <a:solidFill>
                  <a:prstClr val="black"/>
                </a:solidFill>
              </a:rPr>
              <a:t>dct:type</a:t>
            </a:r>
          </a:p>
        </p:txBody>
      </p:sp>
      <p:sp>
        <p:nvSpPr>
          <p:cNvPr id="9" name="Slide Number Placeholder 8"/>
          <p:cNvSpPr>
            <a:spLocks noGrp="1"/>
          </p:cNvSpPr>
          <p:nvPr>
            <p:ph type="sldNum" sz="quarter" idx="12"/>
          </p:nvPr>
        </p:nvSpPr>
        <p:spPr/>
        <p:txBody>
          <a:bodyPr/>
          <a:lstStyle/>
          <a:p>
            <a:pPr algn="r">
              <a:defRPr/>
            </a:pPr>
            <a:fld id="{396CDD1B-50E0-44E8-82B7-F85F69F6D40C}" type="slidenum">
              <a:rPr lang="en-GB" smtClean="0"/>
              <a:pPr algn="r">
                <a:defRPr/>
              </a:pPr>
              <a:t>36</a:t>
            </a:fld>
            <a:endParaRPr lang="en-GB" dirty="0"/>
          </a:p>
        </p:txBody>
      </p:sp>
    </p:spTree>
    <p:extLst>
      <p:ext uri="{BB962C8B-B14F-4D97-AF65-F5344CB8AC3E}">
        <p14:creationId xmlns:p14="http://schemas.microsoft.com/office/powerpoint/2010/main" xmlns="" val="3411981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770661511"/>
              </p:ext>
            </p:extLst>
          </p:nvPr>
        </p:nvGraphicFramePr>
        <p:xfrm>
          <a:off x="1115616" y="2276872"/>
          <a:ext cx="6840760" cy="363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3351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err="1"/>
              <a:t>StatDCAT</a:t>
            </a:r>
            <a:r>
              <a:rPr lang="en-US" dirty="0"/>
              <a:t>-AP ‘users’</a:t>
            </a:r>
            <a:endParaRPr lang="nl-BE" dirty="0"/>
          </a:p>
        </p:txBody>
      </p:sp>
      <p:pic>
        <p:nvPicPr>
          <p:cNvPr id="1030" name="Picture 6" descr="http://www.clker.com/cliparts/h/g/R/U/E/m/person-md.png"/>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468313" y="2492896"/>
            <a:ext cx="359271" cy="71614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http://www.clker.com/cliparts/h/g/R/U/E/m/person-md.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468313" y="3933056"/>
            <a:ext cx="359271" cy="716147"/>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http://www.clker.com/cliparts/h/g/R/U/E/m/person-md.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468313" y="5373216"/>
            <a:ext cx="359271" cy="71614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Connector 9"/>
          <p:cNvCxnSpPr/>
          <p:nvPr/>
        </p:nvCxnSpPr>
        <p:spPr bwMode="auto">
          <a:xfrm>
            <a:off x="468313" y="3571049"/>
            <a:ext cx="7128023" cy="1967"/>
          </a:xfrm>
          <a:prstGeom prst="line">
            <a:avLst/>
          </a:prstGeom>
          <a:ln>
            <a:prstDash val="lgDash"/>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2" name="Straight Connector 11"/>
          <p:cNvCxnSpPr/>
          <p:nvPr/>
        </p:nvCxnSpPr>
        <p:spPr bwMode="auto">
          <a:xfrm flipV="1">
            <a:off x="503209" y="5013176"/>
            <a:ext cx="7093127" cy="34037"/>
          </a:xfrm>
          <a:prstGeom prst="line">
            <a:avLst/>
          </a:prstGeom>
          <a:ln>
            <a:prstDash val="lgDash"/>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9" name="Freeform 18"/>
          <p:cNvSpPr/>
          <p:nvPr/>
        </p:nvSpPr>
        <p:spPr>
          <a:xfrm>
            <a:off x="1835696" y="3838960"/>
            <a:ext cx="3787772" cy="526099"/>
          </a:xfrm>
          <a:custGeom>
            <a:avLst/>
            <a:gdLst>
              <a:gd name="connsiteX0" fmla="*/ 0 w 4765783"/>
              <a:gd name="connsiteY0" fmla="*/ 526099 h 526099"/>
              <a:gd name="connsiteX1" fmla="*/ 1139868 w 4765783"/>
              <a:gd name="connsiteY1" fmla="*/ 6 h 526099"/>
              <a:gd name="connsiteX2" fmla="*/ 2342367 w 4765783"/>
              <a:gd name="connsiteY2" fmla="*/ 513573 h 526099"/>
              <a:gd name="connsiteX3" fmla="*/ 3457183 w 4765783"/>
              <a:gd name="connsiteY3" fmla="*/ 62636 h 526099"/>
              <a:gd name="connsiteX4" fmla="*/ 4221271 w 4765783"/>
              <a:gd name="connsiteY4" fmla="*/ 425891 h 526099"/>
              <a:gd name="connsiteX5" fmla="*/ 4709786 w 4765783"/>
              <a:gd name="connsiteY5" fmla="*/ 413365 h 526099"/>
              <a:gd name="connsiteX6" fmla="*/ 4734838 w 4765783"/>
              <a:gd name="connsiteY6" fmla="*/ 413365 h 5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5783" h="526099">
                <a:moveTo>
                  <a:pt x="0" y="526099"/>
                </a:moveTo>
                <a:cubicBezTo>
                  <a:pt x="374737" y="264096"/>
                  <a:pt x="749474" y="2094"/>
                  <a:pt x="1139868" y="6"/>
                </a:cubicBezTo>
                <a:cubicBezTo>
                  <a:pt x="1530262" y="-2082"/>
                  <a:pt x="1956148" y="503135"/>
                  <a:pt x="2342367" y="513573"/>
                </a:cubicBezTo>
                <a:cubicBezTo>
                  <a:pt x="2728586" y="524011"/>
                  <a:pt x="3144032" y="77250"/>
                  <a:pt x="3457183" y="62636"/>
                </a:cubicBezTo>
                <a:cubicBezTo>
                  <a:pt x="3770334" y="48022"/>
                  <a:pt x="4012504" y="367436"/>
                  <a:pt x="4221271" y="425891"/>
                </a:cubicBezTo>
                <a:cubicBezTo>
                  <a:pt x="4430038" y="484346"/>
                  <a:pt x="4624192" y="415453"/>
                  <a:pt x="4709786" y="413365"/>
                </a:cubicBezTo>
                <a:cubicBezTo>
                  <a:pt x="4795380" y="411277"/>
                  <a:pt x="4765109" y="412321"/>
                  <a:pt x="4734838" y="413365"/>
                </a:cubicBezTo>
              </a:path>
            </a:pathLst>
          </a:custGeom>
          <a:noFill/>
          <a:ln>
            <a:solidFill>
              <a:srgbClr val="133176"/>
            </a:solidFill>
            <a:headEnd type="triangle" w="med" len="lg"/>
            <a:tailEnd type="triangle"/>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3175"/>
            <a:endParaRPr lang="nl-BE" sz="7600" b="1">
              <a:solidFill>
                <a:srgbClr val="FFD624"/>
              </a:solidFill>
            </a:endParaRPr>
          </a:p>
        </p:txBody>
      </p:sp>
      <p:pic>
        <p:nvPicPr>
          <p:cNvPr id="22" name="Picture 6" descr="http://www.clker.com/cliparts/h/g/R/U/E/m/person-md.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451944" y="3879996"/>
            <a:ext cx="359271" cy="71614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Flowchart: Document 22"/>
          <p:cNvSpPr/>
          <p:nvPr/>
        </p:nvSpPr>
        <p:spPr>
          <a:xfrm>
            <a:off x="1331640" y="5515265"/>
            <a:ext cx="360040" cy="432048"/>
          </a:xfrm>
          <a:prstGeom prst="flowChartDocumen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fontAlgn="auto">
              <a:spcBef>
                <a:spcPts val="0"/>
              </a:spcBef>
              <a:spcAft>
                <a:spcPts val="0"/>
              </a:spcAft>
            </a:pPr>
            <a:endParaRPr lang="nl-BE" sz="1800">
              <a:solidFill>
                <a:srgbClr val="000000"/>
              </a:solidFill>
            </a:endParaRPr>
          </a:p>
        </p:txBody>
      </p:sp>
      <p:sp>
        <p:nvSpPr>
          <p:cNvPr id="26" name="TextBox 25"/>
          <p:cNvSpPr txBox="1"/>
          <p:nvPr/>
        </p:nvSpPr>
        <p:spPr>
          <a:xfrm>
            <a:off x="3244611" y="4596142"/>
            <a:ext cx="1757212" cy="307777"/>
          </a:xfrm>
          <a:prstGeom prst="rect">
            <a:avLst/>
          </a:prstGeom>
          <a:noFill/>
        </p:spPr>
        <p:txBody>
          <a:bodyPr wrap="none" rtlCol="0">
            <a:spAutoFit/>
          </a:bodyPr>
          <a:lstStyle/>
          <a:p>
            <a:r>
              <a:rPr lang="en-US" sz="1400" dirty="0"/>
              <a:t>Process-oriented</a:t>
            </a:r>
            <a:endParaRPr lang="nl-BE" sz="1400" dirty="0"/>
          </a:p>
        </p:txBody>
      </p:sp>
      <p:sp>
        <p:nvSpPr>
          <p:cNvPr id="27" name="TextBox 26"/>
          <p:cNvSpPr txBox="1"/>
          <p:nvPr/>
        </p:nvSpPr>
        <p:spPr>
          <a:xfrm>
            <a:off x="3289397" y="5781586"/>
            <a:ext cx="880369" cy="307777"/>
          </a:xfrm>
          <a:prstGeom prst="rect">
            <a:avLst/>
          </a:prstGeom>
          <a:noFill/>
        </p:spPr>
        <p:txBody>
          <a:bodyPr wrap="none" rtlCol="0">
            <a:spAutoFit/>
          </a:bodyPr>
          <a:lstStyle/>
          <a:p>
            <a:r>
              <a:rPr lang="en-US" sz="1400" dirty="0"/>
              <a:t>Ad-hoc</a:t>
            </a:r>
            <a:r>
              <a:rPr lang="en-US" sz="1400" dirty="0">
                <a:solidFill>
                  <a:srgbClr val="92D050"/>
                </a:solidFill>
              </a:rPr>
              <a:t> </a:t>
            </a:r>
            <a:endParaRPr lang="nl-BE" sz="1400" dirty="0">
              <a:solidFill>
                <a:srgbClr val="92D050"/>
              </a:solidFill>
            </a:endParaRPr>
          </a:p>
        </p:txBody>
      </p:sp>
      <p:sp>
        <p:nvSpPr>
          <p:cNvPr id="28" name="TextBox 27"/>
          <p:cNvSpPr txBox="1"/>
          <p:nvPr/>
        </p:nvSpPr>
        <p:spPr>
          <a:xfrm>
            <a:off x="1152004" y="4541199"/>
            <a:ext cx="720069" cy="307777"/>
          </a:xfrm>
          <a:prstGeom prst="rect">
            <a:avLst/>
          </a:prstGeom>
          <a:noFill/>
        </p:spPr>
        <p:txBody>
          <a:bodyPr wrap="none" rtlCol="0">
            <a:spAutoFit/>
          </a:bodyPr>
          <a:lstStyle/>
          <a:p>
            <a:r>
              <a:rPr lang="en-US" sz="1400" dirty="0"/>
              <a:t>SDMX</a:t>
            </a:r>
            <a:endParaRPr lang="nl-BE" sz="1400" dirty="0"/>
          </a:p>
        </p:txBody>
      </p:sp>
      <p:sp>
        <p:nvSpPr>
          <p:cNvPr id="29" name="TextBox 28"/>
          <p:cNvSpPr txBox="1"/>
          <p:nvPr/>
        </p:nvSpPr>
        <p:spPr>
          <a:xfrm>
            <a:off x="5600738" y="4541200"/>
            <a:ext cx="1660134" cy="307777"/>
          </a:xfrm>
          <a:prstGeom prst="rect">
            <a:avLst/>
          </a:prstGeom>
          <a:noFill/>
        </p:spPr>
        <p:txBody>
          <a:bodyPr wrap="none" rtlCol="0">
            <a:spAutoFit/>
          </a:bodyPr>
          <a:lstStyle/>
          <a:p>
            <a:r>
              <a:rPr lang="en-US" sz="1400" dirty="0"/>
              <a:t>SDMX/</a:t>
            </a:r>
            <a:r>
              <a:rPr lang="en-US" sz="1400" dirty="0" err="1"/>
              <a:t>StatDCAT</a:t>
            </a:r>
            <a:endParaRPr lang="nl-BE" sz="1400" dirty="0"/>
          </a:p>
        </p:txBody>
      </p:sp>
      <p:sp>
        <p:nvSpPr>
          <p:cNvPr id="30" name="TextBox 29"/>
          <p:cNvSpPr txBox="1"/>
          <p:nvPr/>
        </p:nvSpPr>
        <p:spPr>
          <a:xfrm>
            <a:off x="1273454" y="5957289"/>
            <a:ext cx="476412" cy="307777"/>
          </a:xfrm>
          <a:prstGeom prst="rect">
            <a:avLst/>
          </a:prstGeom>
          <a:noFill/>
        </p:spPr>
        <p:txBody>
          <a:bodyPr wrap="none" rtlCol="0">
            <a:spAutoFit/>
          </a:bodyPr>
          <a:lstStyle/>
          <a:p>
            <a:r>
              <a:rPr lang="en-US" sz="1400" dirty="0">
                <a:solidFill>
                  <a:srgbClr val="FFFFFF">
                    <a:lumMod val="75000"/>
                  </a:srgbClr>
                </a:solidFill>
              </a:rPr>
              <a:t>csv</a:t>
            </a:r>
            <a:endParaRPr lang="nl-BE" sz="1400" dirty="0">
              <a:solidFill>
                <a:srgbClr val="FFFFFF">
                  <a:lumMod val="75000"/>
                </a:srgbClr>
              </a:solidFill>
            </a:endParaRPr>
          </a:p>
        </p:txBody>
      </p:sp>
      <p:sp>
        <p:nvSpPr>
          <p:cNvPr id="31" name="Flowchart: Document 30"/>
          <p:cNvSpPr/>
          <p:nvPr/>
        </p:nvSpPr>
        <p:spPr>
          <a:xfrm>
            <a:off x="1331640" y="2570182"/>
            <a:ext cx="360040" cy="432048"/>
          </a:xfrm>
          <a:prstGeom prst="flowChartDocumen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endParaRPr lang="nl-BE" sz="1800">
              <a:solidFill>
                <a:srgbClr val="000000"/>
              </a:solidFill>
            </a:endParaRPr>
          </a:p>
        </p:txBody>
      </p:sp>
      <p:sp>
        <p:nvSpPr>
          <p:cNvPr id="32" name="TextBox 31"/>
          <p:cNvSpPr txBox="1"/>
          <p:nvPr/>
        </p:nvSpPr>
        <p:spPr>
          <a:xfrm>
            <a:off x="1027777" y="3075581"/>
            <a:ext cx="967765" cy="307777"/>
          </a:xfrm>
          <a:prstGeom prst="rect">
            <a:avLst/>
          </a:prstGeom>
          <a:noFill/>
        </p:spPr>
        <p:txBody>
          <a:bodyPr wrap="none" rtlCol="0">
            <a:spAutoFit/>
          </a:bodyPr>
          <a:lstStyle/>
          <a:p>
            <a:r>
              <a:rPr lang="en-US" sz="1400" dirty="0">
                <a:solidFill>
                  <a:srgbClr val="EE7D32"/>
                </a:solidFill>
              </a:rPr>
              <a:t>DCAT-AP</a:t>
            </a:r>
            <a:endParaRPr lang="nl-BE" sz="1400" dirty="0">
              <a:solidFill>
                <a:srgbClr val="EE7D32"/>
              </a:solidFill>
            </a:endParaRPr>
          </a:p>
        </p:txBody>
      </p:sp>
      <p:sp>
        <p:nvSpPr>
          <p:cNvPr id="33" name="TextBox 32"/>
          <p:cNvSpPr txBox="1"/>
          <p:nvPr/>
        </p:nvSpPr>
        <p:spPr>
          <a:xfrm>
            <a:off x="2690232" y="3075580"/>
            <a:ext cx="3467872" cy="307777"/>
          </a:xfrm>
          <a:prstGeom prst="rect">
            <a:avLst/>
          </a:prstGeom>
          <a:noFill/>
        </p:spPr>
        <p:txBody>
          <a:bodyPr wrap="none" rtlCol="0">
            <a:spAutoFit/>
          </a:bodyPr>
          <a:lstStyle/>
          <a:p>
            <a:r>
              <a:rPr lang="en-US" sz="1400" dirty="0"/>
              <a:t>Search / discovery of data existence</a:t>
            </a:r>
            <a:endParaRPr lang="nl-BE" sz="1400" dirty="0"/>
          </a:p>
        </p:txBody>
      </p:sp>
      <p:sp>
        <p:nvSpPr>
          <p:cNvPr id="34" name="TextBox 33"/>
          <p:cNvSpPr txBox="1"/>
          <p:nvPr/>
        </p:nvSpPr>
        <p:spPr>
          <a:xfrm rot="16200000">
            <a:off x="-267031" y="2735680"/>
            <a:ext cx="1098378" cy="307777"/>
          </a:xfrm>
          <a:prstGeom prst="rect">
            <a:avLst/>
          </a:prstGeom>
          <a:noFill/>
        </p:spPr>
        <p:txBody>
          <a:bodyPr wrap="none" rtlCol="0">
            <a:spAutoFit/>
          </a:bodyPr>
          <a:lstStyle/>
          <a:p>
            <a:r>
              <a:rPr lang="en-US" sz="1400" dirty="0">
                <a:solidFill>
                  <a:srgbClr val="EE7D32"/>
                </a:solidFill>
              </a:rPr>
              <a:t>Consumer</a:t>
            </a:r>
            <a:endParaRPr lang="nl-BE" sz="1400" dirty="0">
              <a:solidFill>
                <a:srgbClr val="EE7D32"/>
              </a:solidFill>
            </a:endParaRPr>
          </a:p>
        </p:txBody>
      </p:sp>
      <p:sp>
        <p:nvSpPr>
          <p:cNvPr id="35" name="TextBox 34"/>
          <p:cNvSpPr txBox="1"/>
          <p:nvPr/>
        </p:nvSpPr>
        <p:spPr>
          <a:xfrm rot="16200000">
            <a:off x="-210927" y="4138088"/>
            <a:ext cx="986167" cy="307777"/>
          </a:xfrm>
          <a:prstGeom prst="rect">
            <a:avLst/>
          </a:prstGeom>
          <a:noFill/>
        </p:spPr>
        <p:txBody>
          <a:bodyPr wrap="none" rtlCol="0">
            <a:spAutoFit/>
          </a:bodyPr>
          <a:lstStyle/>
          <a:p>
            <a:r>
              <a:rPr lang="en-US" sz="1400" dirty="0">
                <a:solidFill>
                  <a:srgbClr val="1D4D8D"/>
                </a:solidFill>
              </a:rPr>
              <a:t>producer</a:t>
            </a:r>
            <a:endParaRPr lang="nl-BE" sz="1400" dirty="0">
              <a:solidFill>
                <a:srgbClr val="1D4D8D"/>
              </a:solidFill>
            </a:endParaRPr>
          </a:p>
        </p:txBody>
      </p:sp>
      <p:sp>
        <p:nvSpPr>
          <p:cNvPr id="36" name="TextBox 35"/>
          <p:cNvSpPr txBox="1"/>
          <p:nvPr/>
        </p:nvSpPr>
        <p:spPr>
          <a:xfrm rot="16200000">
            <a:off x="-210928" y="5577400"/>
            <a:ext cx="986167" cy="307777"/>
          </a:xfrm>
          <a:prstGeom prst="rect">
            <a:avLst/>
          </a:prstGeom>
          <a:noFill/>
        </p:spPr>
        <p:txBody>
          <a:bodyPr wrap="none" rtlCol="0">
            <a:spAutoFit/>
          </a:bodyPr>
          <a:lstStyle/>
          <a:p>
            <a:r>
              <a:rPr lang="en-US" sz="1400" dirty="0">
                <a:solidFill>
                  <a:srgbClr val="1D4D8D"/>
                </a:solidFill>
              </a:rPr>
              <a:t>producer</a:t>
            </a:r>
            <a:endParaRPr lang="nl-BE" sz="1400" dirty="0">
              <a:solidFill>
                <a:srgbClr val="1D4D8D"/>
              </a:solidFill>
            </a:endParaRPr>
          </a:p>
        </p:txBody>
      </p:sp>
      <p:grpSp>
        <p:nvGrpSpPr>
          <p:cNvPr id="4" name="Group 3"/>
          <p:cNvGrpSpPr/>
          <p:nvPr/>
        </p:nvGrpSpPr>
        <p:grpSpPr>
          <a:xfrm>
            <a:off x="7543186" y="2389479"/>
            <a:ext cx="511728" cy="2500236"/>
            <a:chOff x="7127963" y="2329361"/>
            <a:chExt cx="511728" cy="2500236"/>
          </a:xfrm>
        </p:grpSpPr>
        <p:sp>
          <p:nvSpPr>
            <p:cNvPr id="40" name="Up Arrow 39"/>
            <p:cNvSpPr/>
            <p:nvPr/>
          </p:nvSpPr>
          <p:spPr>
            <a:xfrm>
              <a:off x="7382228" y="2368355"/>
              <a:ext cx="257463" cy="2422246"/>
            </a:xfrm>
            <a:prstGeom prst="upArrow">
              <a:avLst/>
            </a:prstGeom>
            <a:solidFill>
              <a:srgbClr val="00AEF0"/>
            </a:solidFill>
            <a:ln>
              <a:solidFill>
                <a:srgbClr val="00AEF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nl-BE" sz="1800">
                <a:solidFill>
                  <a:srgbClr val="FFFFFF"/>
                </a:solidFill>
              </a:endParaRPr>
            </a:p>
          </p:txBody>
        </p:sp>
        <p:sp>
          <p:nvSpPr>
            <p:cNvPr id="37" name="TextBox 36"/>
            <p:cNvSpPr txBox="1"/>
            <p:nvPr/>
          </p:nvSpPr>
          <p:spPr>
            <a:xfrm rot="16200000">
              <a:off x="6031734" y="3425590"/>
              <a:ext cx="2500236" cy="307777"/>
            </a:xfrm>
            <a:prstGeom prst="rect">
              <a:avLst/>
            </a:prstGeom>
            <a:noFill/>
          </p:spPr>
          <p:txBody>
            <a:bodyPr wrap="none" rtlCol="0">
              <a:spAutoFit/>
            </a:bodyPr>
            <a:lstStyle/>
            <a:p>
              <a:r>
                <a:rPr lang="en-US" sz="1400" dirty="0">
                  <a:solidFill>
                    <a:srgbClr val="00AEF0"/>
                  </a:solidFill>
                </a:rPr>
                <a:t>Definition of </a:t>
              </a:r>
              <a:r>
                <a:rPr lang="en-US" sz="1400" dirty="0" err="1">
                  <a:solidFill>
                    <a:srgbClr val="00AEF0"/>
                  </a:solidFill>
                </a:rPr>
                <a:t>StatDCAT</a:t>
              </a:r>
              <a:r>
                <a:rPr lang="en-US" sz="1400" dirty="0">
                  <a:solidFill>
                    <a:srgbClr val="00AEF0"/>
                  </a:solidFill>
                </a:rPr>
                <a:t>-AP</a:t>
              </a:r>
              <a:endParaRPr lang="nl-BE" sz="1400" dirty="0">
                <a:solidFill>
                  <a:srgbClr val="00AEF0"/>
                </a:solidFill>
              </a:endParaRPr>
            </a:p>
          </p:txBody>
        </p:sp>
      </p:grpSp>
      <p:sp>
        <p:nvSpPr>
          <p:cNvPr id="39" name="Up Arrow 38"/>
          <p:cNvSpPr/>
          <p:nvPr/>
        </p:nvSpPr>
        <p:spPr>
          <a:xfrm rot="10800000">
            <a:off x="8218450" y="2463889"/>
            <a:ext cx="257463" cy="3483423"/>
          </a:xfrm>
          <a:prstGeom prst="upArrow">
            <a:avLst/>
          </a:prstGeom>
          <a:solidFill>
            <a:srgbClr val="00AEF0"/>
          </a:solidFill>
          <a:ln>
            <a:solidFill>
              <a:srgbClr val="00AEF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nl-BE" sz="1800">
              <a:solidFill>
                <a:srgbClr val="FFFFFF"/>
              </a:solidFill>
            </a:endParaRPr>
          </a:p>
        </p:txBody>
      </p:sp>
      <p:sp>
        <p:nvSpPr>
          <p:cNvPr id="42" name="TextBox 41"/>
          <p:cNvSpPr txBox="1"/>
          <p:nvPr/>
        </p:nvSpPr>
        <p:spPr>
          <a:xfrm rot="5400000">
            <a:off x="6747189" y="4442255"/>
            <a:ext cx="3627962" cy="307777"/>
          </a:xfrm>
          <a:prstGeom prst="rect">
            <a:avLst/>
          </a:prstGeom>
          <a:noFill/>
        </p:spPr>
        <p:txBody>
          <a:bodyPr wrap="square" rtlCol="0">
            <a:spAutoFit/>
          </a:bodyPr>
          <a:lstStyle/>
          <a:p>
            <a:r>
              <a:rPr lang="en-US" sz="1400" dirty="0">
                <a:solidFill>
                  <a:srgbClr val="00AEF0"/>
                </a:solidFill>
              </a:rPr>
              <a:t>Evaluation of STAT DCAT-AP</a:t>
            </a:r>
            <a:endParaRPr lang="nl-BE" sz="1400" dirty="0">
              <a:solidFill>
                <a:srgbClr val="00AEF0"/>
              </a:solidFill>
            </a:endParaRPr>
          </a:p>
        </p:txBody>
      </p:sp>
      <p:sp>
        <p:nvSpPr>
          <p:cNvPr id="38" name="Flowchart: Document 37"/>
          <p:cNvSpPr/>
          <p:nvPr/>
        </p:nvSpPr>
        <p:spPr>
          <a:xfrm>
            <a:off x="1332018" y="4029428"/>
            <a:ext cx="360040" cy="432048"/>
          </a:xfrm>
          <a:prstGeom prst="flowChartDocumen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16200000" scaled="0"/>
          </a:gra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endParaRPr lang="nl-BE" sz="1800">
              <a:solidFill>
                <a:srgbClr val="000000"/>
              </a:solidFill>
            </a:endParaRPr>
          </a:p>
        </p:txBody>
      </p:sp>
      <p:sp>
        <p:nvSpPr>
          <p:cNvPr id="41" name="Flowchart: Document 40"/>
          <p:cNvSpPr/>
          <p:nvPr/>
        </p:nvSpPr>
        <p:spPr>
          <a:xfrm>
            <a:off x="5767862" y="4045235"/>
            <a:ext cx="360040" cy="432048"/>
          </a:xfrm>
          <a:prstGeom prst="flowChartDocument">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16200000" scaled="0"/>
          </a:gra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fontAlgn="auto">
              <a:spcBef>
                <a:spcPts val="0"/>
              </a:spcBef>
              <a:spcAft>
                <a:spcPts val="0"/>
              </a:spcAft>
            </a:pPr>
            <a:endParaRPr lang="nl-BE" sz="1800">
              <a:solidFill>
                <a:srgbClr val="000000"/>
              </a:solidFill>
            </a:endParaRPr>
          </a:p>
        </p:txBody>
      </p:sp>
      <p:sp>
        <p:nvSpPr>
          <p:cNvPr id="6" name="Slide Number Placeholder 5"/>
          <p:cNvSpPr>
            <a:spLocks noGrp="1"/>
          </p:cNvSpPr>
          <p:nvPr>
            <p:ph type="sldNum" sz="quarter" idx="12"/>
          </p:nvPr>
        </p:nvSpPr>
        <p:spPr>
          <a:ln/>
        </p:spPr>
        <p:txBody>
          <a:bodyPr/>
          <a:lstStyle/>
          <a:p>
            <a:pPr algn="r"/>
            <a:fld id="{396CDD1B-50E0-44E8-82B7-F85F69F6D40C}" type="slidenum">
              <a:rPr lang="en-GB"/>
              <a:pPr algn="r"/>
              <a:t>38</a:t>
            </a:fld>
            <a:endParaRPr lang="en-GB" dirty="0"/>
          </a:p>
        </p:txBody>
      </p:sp>
    </p:spTree>
    <p:extLst>
      <p:ext uri="{BB962C8B-B14F-4D97-AF65-F5344CB8AC3E}">
        <p14:creationId xmlns:p14="http://schemas.microsoft.com/office/powerpoint/2010/main" xmlns="" val="2305599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098201" y="3787601"/>
            <a:ext cx="1708150" cy="576262"/>
          </a:xfrm>
          <a:prstGeom prst="roundRect">
            <a:avLst/>
          </a:prstGeom>
          <a:solidFill>
            <a:schemeClr val="accent2"/>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a:solidFill>
                  <a:prstClr val="white"/>
                </a:solidFill>
              </a:rPr>
              <a:t>Data Flow</a:t>
            </a:r>
          </a:p>
        </p:txBody>
      </p:sp>
      <p:sp>
        <p:nvSpPr>
          <p:cNvPr id="4" name="Rounded Rectangle 3"/>
          <p:cNvSpPr/>
          <p:nvPr/>
        </p:nvSpPr>
        <p:spPr>
          <a:xfrm>
            <a:off x="7194446" y="6237113"/>
            <a:ext cx="1169884" cy="576263"/>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a:solidFill>
                  <a:prstClr val="white"/>
                </a:solidFill>
              </a:rPr>
              <a:t>Data Providers</a:t>
            </a:r>
          </a:p>
        </p:txBody>
      </p:sp>
      <p:sp>
        <p:nvSpPr>
          <p:cNvPr id="5" name="Rounded Rectangle 4"/>
          <p:cNvSpPr/>
          <p:nvPr/>
        </p:nvSpPr>
        <p:spPr>
          <a:xfrm>
            <a:off x="6852162" y="4652391"/>
            <a:ext cx="1708150" cy="612585"/>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a:solidFill>
                  <a:prstClr val="white"/>
                </a:solidFill>
              </a:rPr>
              <a:t>Data Provider Scheme</a:t>
            </a:r>
          </a:p>
        </p:txBody>
      </p:sp>
      <p:sp>
        <p:nvSpPr>
          <p:cNvPr id="6" name="Down Arrow 5"/>
          <p:cNvSpPr/>
          <p:nvPr/>
        </p:nvSpPr>
        <p:spPr>
          <a:xfrm flipV="1">
            <a:off x="4818926" y="2870319"/>
            <a:ext cx="234950" cy="863724"/>
          </a:xfrm>
          <a:prstGeom prst="downArrow">
            <a:avLst/>
          </a:prstGeom>
          <a:solidFill>
            <a:schemeClr val="accent2"/>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GB" sz="1800">
              <a:solidFill>
                <a:prstClr val="white"/>
              </a:solidFill>
            </a:endParaRPr>
          </a:p>
        </p:txBody>
      </p:sp>
      <p:sp>
        <p:nvSpPr>
          <p:cNvPr id="7" name="Rounded Rectangle 6"/>
          <p:cNvSpPr/>
          <p:nvPr/>
        </p:nvSpPr>
        <p:spPr>
          <a:xfrm>
            <a:off x="4115858" y="5588495"/>
            <a:ext cx="1708150" cy="576262"/>
          </a:xfrm>
          <a:prstGeom prst="roundRect">
            <a:avLst/>
          </a:prstGeom>
          <a:solidFill>
            <a:schemeClr val="accent2"/>
          </a:solidFill>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GB" sz="1600">
                <a:solidFill>
                  <a:prstClr val="white"/>
                </a:solidFill>
              </a:rPr>
              <a:t>Provision Agreement</a:t>
            </a:r>
          </a:p>
        </p:txBody>
      </p:sp>
      <p:sp>
        <p:nvSpPr>
          <p:cNvPr id="8" name="Down Arrow 7"/>
          <p:cNvSpPr/>
          <p:nvPr/>
        </p:nvSpPr>
        <p:spPr>
          <a:xfrm flipV="1">
            <a:off x="4818926" y="4390497"/>
            <a:ext cx="234950" cy="1152624"/>
          </a:xfrm>
          <a:prstGeom prst="downArrow">
            <a:avLst/>
          </a:prstGeom>
          <a:solidFill>
            <a:schemeClr val="accent2"/>
          </a:solidFill>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GB" sz="1800">
              <a:solidFill>
                <a:prstClr val="white"/>
              </a:solidFill>
            </a:endParaRPr>
          </a:p>
        </p:txBody>
      </p:sp>
      <p:sp>
        <p:nvSpPr>
          <p:cNvPr id="9" name="Bent-Up Arrow 8"/>
          <p:cNvSpPr/>
          <p:nvPr/>
        </p:nvSpPr>
        <p:spPr>
          <a:xfrm rot="5400000">
            <a:off x="5835296" y="5335380"/>
            <a:ext cx="431800" cy="2177995"/>
          </a:xfrm>
          <a:prstGeom prst="bentUpArrow">
            <a:avLst>
              <a:gd name="adj1" fmla="val 25000"/>
              <a:gd name="adj2" fmla="val 20888"/>
              <a:gd name="adj3" fmla="val 25000"/>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GB" sz="1800">
              <a:solidFill>
                <a:prstClr val="white"/>
              </a:solidFill>
            </a:endParaRPr>
          </a:p>
        </p:txBody>
      </p:sp>
      <p:sp>
        <p:nvSpPr>
          <p:cNvPr id="10" name="Flowchart: Sort 9"/>
          <p:cNvSpPr/>
          <p:nvPr/>
        </p:nvSpPr>
        <p:spPr>
          <a:xfrm>
            <a:off x="7572242" y="5300463"/>
            <a:ext cx="216024" cy="936104"/>
          </a:xfrm>
          <a:prstGeom prst="flowChartSort">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auto">
              <a:spcBef>
                <a:spcPts val="0"/>
              </a:spcBef>
              <a:spcAft>
                <a:spcPts val="0"/>
              </a:spcAft>
            </a:pPr>
            <a:endParaRPr lang="en-GB" sz="1800">
              <a:solidFill>
                <a:prstClr val="white"/>
              </a:solidFill>
            </a:endParaRPr>
          </a:p>
        </p:txBody>
      </p:sp>
      <p:sp>
        <p:nvSpPr>
          <p:cNvPr id="11" name="Rounded Rectangle 10"/>
          <p:cNvSpPr/>
          <p:nvPr/>
        </p:nvSpPr>
        <p:spPr>
          <a:xfrm>
            <a:off x="2243650" y="4796407"/>
            <a:ext cx="1854452" cy="576263"/>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a:solidFill>
                  <a:prstClr val="white"/>
                </a:solidFill>
              </a:rPr>
              <a:t>Registered Data Source</a:t>
            </a:r>
          </a:p>
        </p:txBody>
      </p:sp>
      <p:sp>
        <p:nvSpPr>
          <p:cNvPr id="12" name="Bent-Up Arrow 11"/>
          <p:cNvSpPr/>
          <p:nvPr/>
        </p:nvSpPr>
        <p:spPr>
          <a:xfrm rot="10800000" flipH="1">
            <a:off x="4115858" y="5012431"/>
            <a:ext cx="576263" cy="575122"/>
          </a:xfrm>
          <a:prstGeom prst="bentUpArrow">
            <a:avLst>
              <a:gd name="adj1" fmla="val 25000"/>
              <a:gd name="adj2" fmla="val 24213"/>
              <a:gd name="adj3" fmla="val 25000"/>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GB" sz="1800">
              <a:solidFill>
                <a:prstClr val="white"/>
              </a:solidFill>
            </a:endParaRPr>
          </a:p>
        </p:txBody>
      </p:sp>
      <p:sp>
        <p:nvSpPr>
          <p:cNvPr id="13" name="Rounded Rectangle 12"/>
          <p:cNvSpPr/>
          <p:nvPr/>
        </p:nvSpPr>
        <p:spPr>
          <a:xfrm>
            <a:off x="4090307" y="2254353"/>
            <a:ext cx="1708150" cy="576262"/>
          </a:xfrm>
          <a:prstGeom prst="roundRect">
            <a:avLst/>
          </a:prstGeom>
          <a:solidFill>
            <a:schemeClr val="accent2"/>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a:solidFill>
                  <a:prstClr val="white"/>
                </a:solidFill>
              </a:rPr>
              <a:t>Data</a:t>
            </a:r>
            <a:r>
              <a:rPr lang="en-GB" sz="1800">
                <a:solidFill>
                  <a:prstClr val="white"/>
                </a:solidFill>
              </a:rPr>
              <a:t> </a:t>
            </a:r>
            <a:r>
              <a:rPr lang="en-GB" sz="1600">
                <a:solidFill>
                  <a:prstClr val="white"/>
                </a:solidFill>
              </a:rPr>
              <a:t>Structure</a:t>
            </a:r>
            <a:r>
              <a:rPr lang="en-GB" sz="1800">
                <a:solidFill>
                  <a:prstClr val="white"/>
                </a:solidFill>
              </a:rPr>
              <a:t> </a:t>
            </a:r>
            <a:r>
              <a:rPr lang="en-GB" sz="1600">
                <a:solidFill>
                  <a:prstClr val="white"/>
                </a:solidFill>
              </a:rPr>
              <a:t>Definition</a:t>
            </a:r>
          </a:p>
        </p:txBody>
      </p:sp>
      <p:sp>
        <p:nvSpPr>
          <p:cNvPr id="14" name="Down Arrow 13"/>
          <p:cNvSpPr/>
          <p:nvPr/>
        </p:nvSpPr>
        <p:spPr>
          <a:xfrm rot="10800000">
            <a:off x="2819715" y="5407307"/>
            <a:ext cx="217487" cy="576262"/>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GB" sz="1800">
              <a:solidFill>
                <a:prstClr val="white"/>
              </a:solidFill>
            </a:endParaRPr>
          </a:p>
        </p:txBody>
      </p:sp>
      <p:sp>
        <p:nvSpPr>
          <p:cNvPr id="15" name="Rounded Rectangle 14"/>
          <p:cNvSpPr/>
          <p:nvPr/>
        </p:nvSpPr>
        <p:spPr>
          <a:xfrm>
            <a:off x="6780154" y="2348880"/>
            <a:ext cx="1708150" cy="612585"/>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GB" sz="1600">
                <a:solidFill>
                  <a:prstClr val="white"/>
                </a:solidFill>
              </a:rPr>
              <a:t>Category Scheme</a:t>
            </a:r>
          </a:p>
        </p:txBody>
      </p:sp>
      <p:sp>
        <p:nvSpPr>
          <p:cNvPr id="16" name="Rounded Rectangle 15"/>
          <p:cNvSpPr/>
          <p:nvPr/>
        </p:nvSpPr>
        <p:spPr>
          <a:xfrm>
            <a:off x="6976136" y="3788295"/>
            <a:ext cx="1258346" cy="612585"/>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GB" sz="1600">
                <a:solidFill>
                  <a:prstClr val="white"/>
                </a:solidFill>
              </a:rPr>
              <a:t>Categories</a:t>
            </a:r>
          </a:p>
        </p:txBody>
      </p:sp>
      <p:sp>
        <p:nvSpPr>
          <p:cNvPr id="17" name="Flowchart: Sort 16"/>
          <p:cNvSpPr/>
          <p:nvPr/>
        </p:nvSpPr>
        <p:spPr>
          <a:xfrm>
            <a:off x="7480192" y="2996207"/>
            <a:ext cx="216024" cy="720080"/>
          </a:xfrm>
          <a:prstGeom prst="flowChartSort">
            <a:avLst/>
          </a:prstGeom>
        </p:spPr>
        <p:style>
          <a:lnRef idx="0">
            <a:schemeClr val="accent3"/>
          </a:lnRef>
          <a:fillRef idx="3">
            <a:schemeClr val="accent3"/>
          </a:fillRef>
          <a:effectRef idx="3">
            <a:schemeClr val="accent3"/>
          </a:effectRef>
          <a:fontRef idx="minor">
            <a:schemeClr val="lt1"/>
          </a:fontRef>
        </p:style>
        <p:txBody>
          <a:bodyPr rtlCol="0" anchor="ctr"/>
          <a:lstStyle/>
          <a:p>
            <a:pPr algn="ctr" fontAlgn="auto">
              <a:spcBef>
                <a:spcPts val="0"/>
              </a:spcBef>
              <a:spcAft>
                <a:spcPts val="0"/>
              </a:spcAft>
            </a:pPr>
            <a:endParaRPr lang="en-GB" sz="1800">
              <a:solidFill>
                <a:prstClr val="white"/>
              </a:solidFill>
            </a:endParaRPr>
          </a:p>
        </p:txBody>
      </p:sp>
      <p:sp>
        <p:nvSpPr>
          <p:cNvPr id="18" name="Left-Right Arrow 17"/>
          <p:cNvSpPr/>
          <p:nvPr/>
        </p:nvSpPr>
        <p:spPr>
          <a:xfrm>
            <a:off x="5844050" y="3950417"/>
            <a:ext cx="1080120" cy="269926"/>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fontAlgn="auto">
              <a:spcBef>
                <a:spcPts val="0"/>
              </a:spcBef>
              <a:spcAft>
                <a:spcPts val="0"/>
              </a:spcAft>
            </a:pPr>
            <a:endParaRPr lang="en-GB" sz="1800">
              <a:solidFill>
                <a:prstClr val="white"/>
              </a:solidFill>
            </a:endParaRPr>
          </a:p>
        </p:txBody>
      </p:sp>
      <p:sp>
        <p:nvSpPr>
          <p:cNvPr id="19" name="Rounded Rectangle 18"/>
          <p:cNvSpPr/>
          <p:nvPr/>
        </p:nvSpPr>
        <p:spPr>
          <a:xfrm>
            <a:off x="1873650" y="6020543"/>
            <a:ext cx="1942219" cy="576262"/>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a:solidFill>
                  <a:prstClr val="white"/>
                </a:solidFill>
              </a:rPr>
              <a:t>(Actual) </a:t>
            </a:r>
            <a:br>
              <a:rPr lang="en-GB" sz="1600">
                <a:solidFill>
                  <a:prstClr val="white"/>
                </a:solidFill>
              </a:rPr>
            </a:br>
            <a:r>
              <a:rPr lang="en-GB" sz="1600">
                <a:solidFill>
                  <a:prstClr val="white"/>
                </a:solidFill>
              </a:rPr>
              <a:t>Content Constraint</a:t>
            </a:r>
          </a:p>
        </p:txBody>
      </p:sp>
      <p:sp>
        <p:nvSpPr>
          <p:cNvPr id="20" name="Rounded Rectangle 19"/>
          <p:cNvSpPr/>
          <p:nvPr/>
        </p:nvSpPr>
        <p:spPr>
          <a:xfrm>
            <a:off x="1759636" y="620688"/>
            <a:ext cx="1132086" cy="612585"/>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a:solidFill>
                  <a:prstClr val="white"/>
                </a:solidFill>
              </a:rPr>
              <a:t>Concepts</a:t>
            </a:r>
          </a:p>
        </p:txBody>
      </p:sp>
      <p:sp>
        <p:nvSpPr>
          <p:cNvPr id="21" name="Rounded Rectangle 20"/>
          <p:cNvSpPr/>
          <p:nvPr/>
        </p:nvSpPr>
        <p:spPr>
          <a:xfrm>
            <a:off x="1523570" y="2257368"/>
            <a:ext cx="1854452" cy="576263"/>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a:solidFill>
                  <a:prstClr val="white"/>
                </a:solidFill>
              </a:rPr>
              <a:t>Concept </a:t>
            </a:r>
            <a:br>
              <a:rPr lang="en-GB" sz="1600">
                <a:solidFill>
                  <a:prstClr val="white"/>
                </a:solidFill>
              </a:rPr>
            </a:br>
            <a:r>
              <a:rPr lang="en-GB" sz="1600">
                <a:solidFill>
                  <a:prstClr val="white"/>
                </a:solidFill>
              </a:rPr>
              <a:t>Schemes</a:t>
            </a:r>
          </a:p>
        </p:txBody>
      </p:sp>
      <p:sp>
        <p:nvSpPr>
          <p:cNvPr id="22" name="Flowchart: Sort 21"/>
          <p:cNvSpPr/>
          <p:nvPr/>
        </p:nvSpPr>
        <p:spPr>
          <a:xfrm rot="10800000">
            <a:off x="2315658" y="1268760"/>
            <a:ext cx="144016" cy="969660"/>
          </a:xfrm>
          <a:prstGeom prst="flowChartSort">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auto">
              <a:spcBef>
                <a:spcPts val="0"/>
              </a:spcBef>
              <a:spcAft>
                <a:spcPts val="0"/>
              </a:spcAft>
            </a:pPr>
            <a:endParaRPr lang="en-GB" sz="1800">
              <a:solidFill>
                <a:prstClr val="white"/>
              </a:solidFill>
            </a:endParaRPr>
          </a:p>
        </p:txBody>
      </p:sp>
      <p:sp>
        <p:nvSpPr>
          <p:cNvPr id="23" name="Down Arrow 22"/>
          <p:cNvSpPr/>
          <p:nvPr/>
        </p:nvSpPr>
        <p:spPr>
          <a:xfrm rot="5400000">
            <a:off x="3611070" y="2276860"/>
            <a:ext cx="217487" cy="648072"/>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GB" sz="1800">
              <a:solidFill>
                <a:prstClr val="white"/>
              </a:solidFill>
            </a:endParaRPr>
          </a:p>
        </p:txBody>
      </p:sp>
      <p:sp>
        <p:nvSpPr>
          <p:cNvPr id="24" name="Rounded Rectangle 23"/>
          <p:cNvSpPr/>
          <p:nvPr/>
        </p:nvSpPr>
        <p:spPr>
          <a:xfrm>
            <a:off x="5478383" y="452952"/>
            <a:ext cx="1132086" cy="612585"/>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dirty="0">
                <a:solidFill>
                  <a:prstClr val="white"/>
                </a:solidFill>
              </a:rPr>
              <a:t>Codes</a:t>
            </a:r>
          </a:p>
        </p:txBody>
      </p:sp>
      <p:sp>
        <p:nvSpPr>
          <p:cNvPr id="25" name="Rounded Rectangle 24"/>
          <p:cNvSpPr/>
          <p:nvPr/>
        </p:nvSpPr>
        <p:spPr>
          <a:xfrm>
            <a:off x="5213734" y="1537288"/>
            <a:ext cx="1854452" cy="576263"/>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sz="1600" dirty="0" err="1">
                <a:solidFill>
                  <a:prstClr val="white"/>
                </a:solidFill>
              </a:rPr>
              <a:t>Codelists</a:t>
            </a:r>
            <a:endParaRPr lang="en-GB" sz="1600" dirty="0">
              <a:solidFill>
                <a:prstClr val="white"/>
              </a:solidFill>
            </a:endParaRPr>
          </a:p>
        </p:txBody>
      </p:sp>
      <p:sp>
        <p:nvSpPr>
          <p:cNvPr id="26" name="Flowchart: Sort 25"/>
          <p:cNvSpPr/>
          <p:nvPr/>
        </p:nvSpPr>
        <p:spPr>
          <a:xfrm rot="10800000">
            <a:off x="6005822" y="1052736"/>
            <a:ext cx="126260" cy="465604"/>
          </a:xfrm>
          <a:prstGeom prst="flowChartSort">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auto">
              <a:spcBef>
                <a:spcPts val="0"/>
              </a:spcBef>
              <a:spcAft>
                <a:spcPts val="0"/>
              </a:spcAft>
            </a:pPr>
            <a:endParaRPr lang="en-GB" sz="1800">
              <a:solidFill>
                <a:prstClr val="white"/>
              </a:solidFill>
            </a:endParaRPr>
          </a:p>
        </p:txBody>
      </p:sp>
      <p:sp>
        <p:nvSpPr>
          <p:cNvPr id="27" name="Bent-Up Arrow 26"/>
          <p:cNvSpPr/>
          <p:nvPr/>
        </p:nvSpPr>
        <p:spPr>
          <a:xfrm>
            <a:off x="5796136" y="2094373"/>
            <a:ext cx="501735" cy="343215"/>
          </a:xfrm>
          <a:prstGeom prst="ben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auto">
              <a:spcBef>
                <a:spcPts val="0"/>
              </a:spcBef>
              <a:spcAft>
                <a:spcPts val="0"/>
              </a:spcAft>
            </a:pPr>
            <a:endParaRPr lang="en-GB" sz="1800">
              <a:solidFill>
                <a:prstClr val="white"/>
              </a:solidFill>
            </a:endParaRPr>
          </a:p>
        </p:txBody>
      </p:sp>
      <p:sp>
        <p:nvSpPr>
          <p:cNvPr id="28" name="Oval 27"/>
          <p:cNvSpPr/>
          <p:nvPr/>
        </p:nvSpPr>
        <p:spPr>
          <a:xfrm>
            <a:off x="1619673" y="4180628"/>
            <a:ext cx="2664296" cy="2632748"/>
          </a:xfrm>
          <a:prstGeom prst="ellipse">
            <a:avLst/>
          </a:pr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sz="1800" dirty="0">
                <a:solidFill>
                  <a:prstClr val="black"/>
                </a:solidFill>
              </a:rPr>
              <a:t>Data Sources and Indexed Content</a:t>
            </a:r>
          </a:p>
        </p:txBody>
      </p:sp>
      <p:sp>
        <p:nvSpPr>
          <p:cNvPr id="29" name="Oval 28"/>
          <p:cNvSpPr/>
          <p:nvPr/>
        </p:nvSpPr>
        <p:spPr>
          <a:xfrm>
            <a:off x="6186246" y="1988840"/>
            <a:ext cx="2778242" cy="2612564"/>
          </a:xfrm>
          <a:prstGeom prst="ellipse">
            <a:avLst/>
          </a:prstGeom>
          <a:solidFill>
            <a:schemeClr val="bg1">
              <a:lumMod val="85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sz="1800" dirty="0">
                <a:solidFill>
                  <a:prstClr val="black"/>
                </a:solidFill>
              </a:rPr>
              <a:t>Topics</a:t>
            </a:r>
          </a:p>
        </p:txBody>
      </p:sp>
      <p:sp>
        <p:nvSpPr>
          <p:cNvPr id="30" name="Oval 29"/>
          <p:cNvSpPr/>
          <p:nvPr/>
        </p:nvSpPr>
        <p:spPr>
          <a:xfrm>
            <a:off x="6300192" y="4509120"/>
            <a:ext cx="2592288" cy="2304256"/>
          </a:xfrm>
          <a:prstGeom prst="ellipse">
            <a:avLst/>
          </a:prstGeom>
          <a:solidFill>
            <a:schemeClr val="bg1">
              <a:lumMod val="85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sz="1800" dirty="0">
                <a:solidFill>
                  <a:prstClr val="black"/>
                </a:solidFill>
              </a:rPr>
              <a:t>Publishers</a:t>
            </a:r>
          </a:p>
        </p:txBody>
      </p:sp>
      <p:sp>
        <p:nvSpPr>
          <p:cNvPr id="31" name="Oval 30"/>
          <p:cNvSpPr/>
          <p:nvPr/>
        </p:nvSpPr>
        <p:spPr>
          <a:xfrm>
            <a:off x="1068409" y="401033"/>
            <a:ext cx="6126037" cy="2848772"/>
          </a:xfrm>
          <a:prstGeom prst="ellipse">
            <a:avLst/>
          </a:prstGeom>
          <a:solidFill>
            <a:schemeClr val="bg1">
              <a:lumMod val="85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sz="1800" dirty="0">
                <a:solidFill>
                  <a:prstClr val="black"/>
                </a:solidFill>
              </a:rPr>
              <a:t>Concepts and Coding Schemes used to Publish Data Sets</a:t>
            </a:r>
          </a:p>
        </p:txBody>
      </p:sp>
      <p:pic>
        <p:nvPicPr>
          <p:cNvPr id="32" name="Picture 31"/>
          <p:cNvPicPr>
            <a:picLocks noChangeAspect="1"/>
          </p:cNvPicPr>
          <p:nvPr/>
        </p:nvPicPr>
        <p:blipFill>
          <a:blip r:embed="rId3" cstate="print"/>
          <a:stretch>
            <a:fillRect/>
          </a:stretch>
        </p:blipFill>
        <p:spPr>
          <a:xfrm>
            <a:off x="6239997" y="5344381"/>
            <a:ext cx="2771775" cy="333375"/>
          </a:xfrm>
          <a:prstGeom prst="rect">
            <a:avLst/>
          </a:prstGeom>
        </p:spPr>
      </p:pic>
      <p:pic>
        <p:nvPicPr>
          <p:cNvPr id="33" name="Picture 32"/>
          <p:cNvPicPr>
            <a:picLocks noChangeAspect="1"/>
          </p:cNvPicPr>
          <p:nvPr/>
        </p:nvPicPr>
        <p:blipFill>
          <a:blip r:embed="rId4" cstate="print"/>
          <a:stretch>
            <a:fillRect/>
          </a:stretch>
        </p:blipFill>
        <p:spPr>
          <a:xfrm>
            <a:off x="2706549" y="2153195"/>
            <a:ext cx="1609725" cy="1971675"/>
          </a:xfrm>
          <a:prstGeom prst="rect">
            <a:avLst/>
          </a:prstGeom>
        </p:spPr>
      </p:pic>
      <p:pic>
        <p:nvPicPr>
          <p:cNvPr id="34" name="Picture 33"/>
          <p:cNvPicPr>
            <a:picLocks noChangeAspect="1"/>
          </p:cNvPicPr>
          <p:nvPr/>
        </p:nvPicPr>
        <p:blipFill>
          <a:blip r:embed="rId5" cstate="print"/>
          <a:stretch>
            <a:fillRect/>
          </a:stretch>
        </p:blipFill>
        <p:spPr>
          <a:xfrm>
            <a:off x="1086169" y="4545360"/>
            <a:ext cx="1590675" cy="1800225"/>
          </a:xfrm>
          <a:prstGeom prst="rect">
            <a:avLst/>
          </a:prstGeom>
        </p:spPr>
      </p:pic>
      <p:pic>
        <p:nvPicPr>
          <p:cNvPr id="35" name="Picture 34"/>
          <p:cNvPicPr>
            <a:picLocks noChangeAspect="1"/>
          </p:cNvPicPr>
          <p:nvPr/>
        </p:nvPicPr>
        <p:blipFill>
          <a:blip r:embed="rId6" cstate="print"/>
          <a:stretch>
            <a:fillRect/>
          </a:stretch>
        </p:blipFill>
        <p:spPr>
          <a:xfrm>
            <a:off x="6306062" y="2667510"/>
            <a:ext cx="2800350" cy="1428750"/>
          </a:xfrm>
          <a:prstGeom prst="rect">
            <a:avLst/>
          </a:prstGeom>
        </p:spPr>
      </p:pic>
      <p:sp>
        <p:nvSpPr>
          <p:cNvPr id="36" name="Title 1"/>
          <p:cNvSpPr txBox="1">
            <a:spLocks/>
          </p:cNvSpPr>
          <p:nvPr/>
        </p:nvSpPr>
        <p:spPr>
          <a:xfrm>
            <a:off x="457200" y="-2511"/>
            <a:ext cx="8229600" cy="576063"/>
          </a:xfrm>
          <a:prstGeom prst="rect">
            <a:avLst/>
          </a:prstGeom>
        </p:spPr>
        <p:txBody>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pPr algn="ctr"/>
            <a:r>
              <a:rPr lang="pt-BR" sz="2400" kern="0" dirty="0"/>
              <a:t>SDMX Information Model: Schematic View</a:t>
            </a:r>
          </a:p>
        </p:txBody>
      </p:sp>
    </p:spTree>
    <p:extLst>
      <p:ext uri="{BB962C8B-B14F-4D97-AF65-F5344CB8AC3E}">
        <p14:creationId xmlns:p14="http://schemas.microsoft.com/office/powerpoint/2010/main" xmlns="" val="65591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dissolv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dissolv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7"/>
          <p:cNvSpPr txBox="1">
            <a:spLocks/>
          </p:cNvSpPr>
          <p:nvPr/>
        </p:nvSpPr>
        <p:spPr bwMode="auto">
          <a:xfrm>
            <a:off x="457200" y="2204864"/>
            <a:ext cx="8229600" cy="37450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342900" algn="l" rtl="0" eaLnBrk="0" fontAlgn="base" hangingPunct="0">
              <a:spcBef>
                <a:spcPct val="20000"/>
              </a:spcBef>
              <a:spcAft>
                <a:spcPct val="0"/>
              </a:spcAft>
              <a:buClr>
                <a:srgbClr val="00AEF0"/>
              </a:buClr>
              <a:buSzPct val="120000"/>
              <a:buFont typeface="Arial" pitchFamily="34" charset="0"/>
              <a:buChar char="•"/>
              <a:defRPr sz="2000" i="0">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Font typeface="Courier New"/>
              <a:buChar char="o"/>
              <a:tabLst>
                <a:tab pos="7623175" algn="l"/>
              </a:tabLst>
              <a:defRPr sz="1600" b="0">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371600" indent="0" algn="l" rtl="0" eaLnBrk="0" fontAlgn="base" hangingPunct="0">
              <a:spcBef>
                <a:spcPct val="20000"/>
              </a:spcBef>
              <a:spcAft>
                <a:spcPct val="0"/>
              </a:spcAft>
              <a:buFontTx/>
              <a:buNone/>
              <a:defRPr sz="1200" baseline="0">
                <a:solidFill>
                  <a:srgbClr val="1D4D8D"/>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342900"/>
            <a:r>
              <a:rPr lang="en-GB" altLang="en-US" sz="1800" kern="0" dirty="0"/>
              <a:t>Bringing together metadata from a multitude of domains in one </a:t>
            </a:r>
            <a:r>
              <a:rPr lang="en-GB" altLang="en-US" sz="1800" b="1" kern="0" dirty="0"/>
              <a:t>'general data portal'</a:t>
            </a:r>
            <a:r>
              <a:rPr lang="en-GB" altLang="en-US" sz="1800" kern="0" dirty="0"/>
              <a:t> to expose domain-specific data</a:t>
            </a:r>
          </a:p>
          <a:p>
            <a:pPr marL="342900"/>
            <a:r>
              <a:rPr lang="en-GB" altLang="en-US" sz="1800" kern="0" dirty="0" smtClean="0"/>
              <a:t>Using a cross-domain description standard that is able to capture a </a:t>
            </a:r>
            <a:r>
              <a:rPr lang="en-GB" altLang="en-US" sz="1800" b="1" kern="0" dirty="0" smtClean="0"/>
              <a:t>core set </a:t>
            </a:r>
            <a:r>
              <a:rPr lang="en-GB" altLang="en-US" sz="1800" kern="0" dirty="0" smtClean="0"/>
              <a:t>of characteristics across domains:</a:t>
            </a:r>
          </a:p>
          <a:p>
            <a:pPr indent="0" algn="ctr">
              <a:buNone/>
            </a:pPr>
            <a:r>
              <a:rPr lang="en-GB" altLang="en-US" sz="1800" b="1" kern="0" dirty="0" smtClean="0">
                <a:solidFill>
                  <a:schemeClr val="bg1"/>
                </a:solidFill>
                <a:highlight>
                  <a:srgbClr val="3166CF"/>
                </a:highlight>
              </a:rPr>
              <a:t>DCAT Application Profile for data portals in Europe</a:t>
            </a:r>
          </a:p>
          <a:p>
            <a:pPr marL="342900"/>
            <a:r>
              <a:rPr lang="en-GB" altLang="en-US" sz="1800" b="1" kern="0" dirty="0" smtClean="0"/>
              <a:t>Extending</a:t>
            </a:r>
            <a:r>
              <a:rPr lang="en-GB" altLang="en-US" sz="1800" kern="0" dirty="0" smtClean="0"/>
              <a:t> </a:t>
            </a:r>
            <a:r>
              <a:rPr lang="en-GB" altLang="en-US" sz="1800" kern="0" dirty="0"/>
              <a:t>cross-domain standard with additional features of domain-specific data: </a:t>
            </a:r>
            <a:r>
              <a:rPr lang="en-GB" altLang="en-US" sz="1800" b="1" kern="0" dirty="0"/>
              <a:t>GeoDCAT-AP, StatDCAT-AP</a:t>
            </a:r>
          </a:p>
          <a:p>
            <a:pPr marL="342900"/>
            <a:r>
              <a:rPr lang="en-GB" altLang="en-US" sz="1800" kern="0" dirty="0"/>
              <a:t>Enabling creation of high-level index for the purpose of </a:t>
            </a:r>
            <a:r>
              <a:rPr lang="en-GB" altLang="en-US" sz="1800" b="1" kern="0" dirty="0"/>
              <a:t>discovery</a:t>
            </a:r>
            <a:r>
              <a:rPr lang="en-GB" altLang="en-US" sz="1800" kern="0" dirty="0"/>
              <a:t> across domains</a:t>
            </a:r>
            <a:endParaRPr lang="en-GB" altLang="en-US" sz="1800" b="1" kern="0" dirty="0"/>
          </a:p>
          <a:p>
            <a:pPr marL="342900"/>
            <a:r>
              <a:rPr lang="en-GB" altLang="en-US" sz="1800" b="1" kern="0" dirty="0"/>
              <a:t>NB:</a:t>
            </a:r>
            <a:r>
              <a:rPr lang="en-GB" altLang="en-US" sz="1800" kern="0" dirty="0"/>
              <a:t> Local systems and domain-specific portals continue to use specific standards: approach based on the </a:t>
            </a:r>
            <a:r>
              <a:rPr lang="en-GB" altLang="en-US" sz="1800" b="1" kern="0" dirty="0"/>
              <a:t>export of metadata </a:t>
            </a:r>
            <a:r>
              <a:rPr lang="en-GB" altLang="en-US" sz="1800" kern="0" dirty="0"/>
              <a:t>according to a cross-domain standard</a:t>
            </a:r>
          </a:p>
        </p:txBody>
      </p:sp>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4</a:t>
            </a:fld>
            <a:endParaRPr lang="en-GB" dirty="0"/>
          </a:p>
        </p:txBody>
      </p:sp>
      <p:sp>
        <p:nvSpPr>
          <p:cNvPr id="3" name="Rectangle 2"/>
          <p:cNvSpPr/>
          <p:nvPr/>
        </p:nvSpPr>
        <p:spPr bwMode="auto">
          <a:xfrm>
            <a:off x="827584" y="3429000"/>
            <a:ext cx="6624736" cy="216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rgbClr val="0F5494"/>
              </a:solidFill>
              <a:effectLst/>
              <a:latin typeface="Verdana" pitchFamily="34" charset="0"/>
            </a:endParaRPr>
          </a:p>
        </p:txBody>
      </p:sp>
      <p:sp>
        <p:nvSpPr>
          <p:cNvPr id="7" name="Title 1"/>
          <p:cNvSpPr txBox="1">
            <a:spLocks/>
          </p:cNvSpPr>
          <p:nvPr/>
        </p:nvSpPr>
        <p:spPr bwMode="auto">
          <a:xfrm>
            <a:off x="468313" y="1412777"/>
            <a:ext cx="8229600" cy="576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r>
              <a:rPr lang="en-GB" sz="2800" kern="0" dirty="0"/>
              <a:t>A cross-domain standard</a:t>
            </a:r>
          </a:p>
        </p:txBody>
      </p:sp>
    </p:spTree>
    <p:extLst>
      <p:ext uri="{BB962C8B-B14F-4D97-AF65-F5344CB8AC3E}">
        <p14:creationId xmlns:p14="http://schemas.microsoft.com/office/powerpoint/2010/main" xmlns="" val="4615726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556792"/>
            <a:ext cx="8064127" cy="504055"/>
          </a:xfrm>
        </p:spPr>
        <p:txBody>
          <a:bodyPr/>
          <a:lstStyle/>
          <a:p>
            <a:r>
              <a:rPr lang="en-GB" sz="2800" noProof="0" dirty="0" smtClean="0"/>
              <a:t>Publishing </a:t>
            </a:r>
            <a:r>
              <a:rPr lang="en-GB" sz="2800" noProof="0" dirty="0" err="1" smtClean="0"/>
              <a:t>StatDCAT</a:t>
            </a:r>
            <a:r>
              <a:rPr lang="en-GB" sz="2800" noProof="0" dirty="0" smtClean="0"/>
              <a:t>-AP from SDMX: Requirements </a:t>
            </a:r>
            <a:endParaRPr lang="en-GB" sz="2800" noProof="0" dirty="0"/>
          </a:p>
        </p:txBody>
      </p:sp>
      <p:sp>
        <p:nvSpPr>
          <p:cNvPr id="4" name="Espace réservé du contenu 7"/>
          <p:cNvSpPr txBox="1">
            <a:spLocks/>
          </p:cNvSpPr>
          <p:nvPr/>
        </p:nvSpPr>
        <p:spPr bwMode="auto">
          <a:xfrm>
            <a:off x="457200" y="2492896"/>
            <a:ext cx="8229600" cy="3672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342900" algn="l" rtl="0" eaLnBrk="0" fontAlgn="base" hangingPunct="0">
              <a:spcBef>
                <a:spcPct val="20000"/>
              </a:spcBef>
              <a:spcAft>
                <a:spcPct val="0"/>
              </a:spcAft>
              <a:buClr>
                <a:srgbClr val="00AEF0"/>
              </a:buClr>
              <a:buSzPct val="120000"/>
              <a:buFont typeface="Arial" pitchFamily="34" charset="0"/>
              <a:buChar char="•"/>
              <a:defRPr sz="2000" i="0">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Font typeface="Courier New"/>
              <a:buChar char="o"/>
              <a:tabLst>
                <a:tab pos="7623175" algn="l"/>
              </a:tabLst>
              <a:defRPr sz="1600" b="0">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371600" indent="0" algn="l" rtl="0" eaLnBrk="0" fontAlgn="base" hangingPunct="0">
              <a:spcBef>
                <a:spcPct val="20000"/>
              </a:spcBef>
              <a:spcAft>
                <a:spcPct val="0"/>
              </a:spcAft>
              <a:buFontTx/>
              <a:buNone/>
              <a:defRPr sz="1200" baseline="0">
                <a:solidFill>
                  <a:srgbClr val="1D4D8D"/>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indent="0">
              <a:spcBef>
                <a:spcPts val="0"/>
              </a:spcBef>
              <a:spcAft>
                <a:spcPts val="1200"/>
              </a:spcAft>
              <a:buNone/>
            </a:pPr>
            <a:r>
              <a:rPr lang="en-GB" altLang="en-US" sz="1800" i="1" dirty="0" smtClean="0"/>
              <a:t>Ability to</a:t>
            </a:r>
          </a:p>
          <a:p>
            <a:pPr marL="342900">
              <a:spcBef>
                <a:spcPts val="0"/>
              </a:spcBef>
              <a:spcAft>
                <a:spcPts val="0"/>
              </a:spcAft>
            </a:pPr>
            <a:r>
              <a:rPr lang="en-GB" altLang="en-US" dirty="0" smtClean="0"/>
              <a:t>Combine metadata from a variety of sources</a:t>
            </a:r>
          </a:p>
          <a:p>
            <a:pPr marL="1085850" lvl="1">
              <a:spcBef>
                <a:spcPts val="0"/>
              </a:spcBef>
              <a:spcAft>
                <a:spcPts val="0"/>
              </a:spcAft>
            </a:pPr>
            <a:r>
              <a:rPr lang="en-GB" altLang="en-US" sz="1400" dirty="0" smtClean="0"/>
              <a:t>SDMX registry</a:t>
            </a:r>
          </a:p>
          <a:p>
            <a:pPr marL="1085850" lvl="1">
              <a:spcBef>
                <a:spcPts val="0"/>
              </a:spcBef>
              <a:spcAft>
                <a:spcPts val="0"/>
              </a:spcAft>
            </a:pPr>
            <a:r>
              <a:rPr lang="en-GB" altLang="en-US" sz="1400" dirty="0" smtClean="0"/>
              <a:t>Excel or CSV files</a:t>
            </a:r>
          </a:p>
          <a:p>
            <a:pPr marL="1085850" lvl="1">
              <a:spcBef>
                <a:spcPts val="0"/>
              </a:spcBef>
              <a:spcAft>
                <a:spcPts val="600"/>
              </a:spcAft>
            </a:pPr>
            <a:r>
              <a:rPr lang="en-GB" altLang="en-US" sz="1400" dirty="0" smtClean="0"/>
              <a:t>Metadata Repository</a:t>
            </a:r>
          </a:p>
          <a:p>
            <a:pPr marL="342900">
              <a:spcBef>
                <a:spcPts val="0"/>
              </a:spcBef>
              <a:spcAft>
                <a:spcPts val="0"/>
              </a:spcAft>
            </a:pPr>
            <a:r>
              <a:rPr lang="en-GB" altLang="en-US" dirty="0" smtClean="0"/>
              <a:t>Validate the metadata</a:t>
            </a:r>
          </a:p>
          <a:p>
            <a:pPr marL="1085850" lvl="1">
              <a:spcBef>
                <a:spcPts val="0"/>
              </a:spcBef>
              <a:spcAft>
                <a:spcPts val="0"/>
              </a:spcAft>
            </a:pPr>
            <a:r>
              <a:rPr lang="en-GB" altLang="en-US" sz="1400" dirty="0" smtClean="0"/>
              <a:t>Mandatory/Conditional</a:t>
            </a:r>
          </a:p>
          <a:p>
            <a:pPr marL="1085850" lvl="1">
              <a:spcBef>
                <a:spcPts val="0"/>
              </a:spcBef>
              <a:spcAft>
                <a:spcPts val="0"/>
              </a:spcAft>
            </a:pPr>
            <a:r>
              <a:rPr lang="en-GB" altLang="en-US" sz="1400" dirty="0" smtClean="0"/>
              <a:t>Representation (URL, text, code)</a:t>
            </a:r>
          </a:p>
          <a:p>
            <a:pPr marL="1085850" lvl="1">
              <a:spcBef>
                <a:spcPts val="0"/>
              </a:spcBef>
              <a:spcAft>
                <a:spcPts val="0"/>
              </a:spcAft>
            </a:pPr>
            <a:r>
              <a:rPr lang="en-GB" altLang="en-US" sz="1400" dirty="0" smtClean="0"/>
              <a:t>Multiple or single occurrence</a:t>
            </a:r>
          </a:p>
          <a:p>
            <a:pPr marL="1085850" lvl="1">
              <a:spcBef>
                <a:spcPts val="0"/>
              </a:spcBef>
              <a:spcAft>
                <a:spcPts val="600"/>
              </a:spcAft>
            </a:pPr>
            <a:r>
              <a:rPr lang="en-GB" altLang="en-US" sz="1400" dirty="0" smtClean="0"/>
              <a:t>Hierarchy</a:t>
            </a:r>
            <a:endParaRPr lang="en-GB" altLang="en-US" sz="1400" dirty="0"/>
          </a:p>
          <a:p>
            <a:pPr marL="266700" indent="-266700">
              <a:spcBef>
                <a:spcPts val="0"/>
              </a:spcBef>
              <a:spcAft>
                <a:spcPts val="0"/>
              </a:spcAft>
            </a:pPr>
            <a:r>
              <a:rPr lang="en-GB" dirty="0" smtClean="0"/>
              <a:t>Output </a:t>
            </a:r>
            <a:r>
              <a:rPr lang="en-GB" dirty="0" err="1" smtClean="0"/>
              <a:t>StatDCAT</a:t>
            </a:r>
            <a:r>
              <a:rPr lang="en-GB" dirty="0" smtClean="0"/>
              <a:t>-AP RDF</a:t>
            </a:r>
          </a:p>
          <a:p>
            <a:pPr marL="266700" indent="-266700">
              <a:spcBef>
                <a:spcPts val="1200"/>
              </a:spcBef>
              <a:spcAft>
                <a:spcPts val="0"/>
              </a:spcAft>
            </a:pPr>
            <a:r>
              <a:rPr lang="en-GB" dirty="0" smtClean="0"/>
              <a:t>Submit Catalogue metadata to the portal</a:t>
            </a:r>
          </a:p>
        </p:txBody>
      </p:sp>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40</a:t>
            </a:fld>
            <a:endParaRPr lang="en-GB" dirty="0"/>
          </a:p>
        </p:txBody>
      </p:sp>
      <p:cxnSp>
        <p:nvCxnSpPr>
          <p:cNvPr id="12" name="Straight Connector 11"/>
          <p:cNvCxnSpPr/>
          <p:nvPr/>
        </p:nvCxnSpPr>
        <p:spPr bwMode="auto">
          <a:xfrm>
            <a:off x="3995936" y="4473116"/>
            <a:ext cx="4032448" cy="108012"/>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21252783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115878" y="879970"/>
            <a:ext cx="8995820" cy="5301207"/>
          </a:xfrm>
          <a:prstGeom prst="rect">
            <a:avLst/>
          </a:prstGeom>
        </p:spPr>
      </p:pic>
      <p:sp>
        <p:nvSpPr>
          <p:cNvPr id="3" name="TextBox 2"/>
          <p:cNvSpPr txBox="1"/>
          <p:nvPr/>
        </p:nvSpPr>
        <p:spPr>
          <a:xfrm>
            <a:off x="323528" y="4581128"/>
            <a:ext cx="7920880" cy="1569660"/>
          </a:xfrm>
          <a:prstGeom prst="rect">
            <a:avLst/>
          </a:prstGeom>
          <a:noFill/>
        </p:spPr>
        <p:txBody>
          <a:bodyPr wrap="square" rtlCol="0">
            <a:spAutoFit/>
          </a:bodyPr>
          <a:lstStyle/>
          <a:p>
            <a:pPr algn="ctr"/>
            <a:r>
              <a:rPr lang="en-GB" sz="3200" dirty="0" err="1" smtClean="0">
                <a:effectLst>
                  <a:outerShdw blurRad="38100" dist="38100" dir="2700000" algn="tl">
                    <a:srgbClr val="000000">
                      <a:alpha val="43137"/>
                    </a:srgbClr>
                  </a:outerShdw>
                </a:effectLst>
              </a:rPr>
              <a:t>StatDCAT</a:t>
            </a:r>
            <a:r>
              <a:rPr lang="en-GB" sz="3200" dirty="0" smtClean="0">
                <a:effectLst>
                  <a:outerShdw blurRad="38100" dist="38100" dir="2700000" algn="tl">
                    <a:srgbClr val="000000">
                      <a:alpha val="43137"/>
                    </a:srgbClr>
                  </a:outerShdw>
                </a:effectLst>
              </a:rPr>
              <a:t>-AP</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 A New Dawn in Statistical Data Discovery</a:t>
            </a:r>
            <a:endParaRPr lang="en-GB"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89396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7"/>
          <p:cNvSpPr txBox="1">
            <a:spLocks/>
          </p:cNvSpPr>
          <p:nvPr/>
        </p:nvSpPr>
        <p:spPr bwMode="auto">
          <a:xfrm>
            <a:off x="457200" y="2636912"/>
            <a:ext cx="8229600" cy="3672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342900" algn="l" rtl="0" eaLnBrk="0" fontAlgn="base" hangingPunct="0">
              <a:spcBef>
                <a:spcPct val="20000"/>
              </a:spcBef>
              <a:spcAft>
                <a:spcPct val="0"/>
              </a:spcAft>
              <a:buClr>
                <a:srgbClr val="00AEF0"/>
              </a:buClr>
              <a:buSzPct val="120000"/>
              <a:buFont typeface="Arial" pitchFamily="34" charset="0"/>
              <a:buChar char="•"/>
              <a:defRPr sz="2000" i="0">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Font typeface="Courier New"/>
              <a:buChar char="o"/>
              <a:tabLst>
                <a:tab pos="7623175" algn="l"/>
              </a:tabLst>
              <a:defRPr sz="1600" b="0">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371600" indent="0" algn="l" rtl="0" eaLnBrk="0" fontAlgn="base" hangingPunct="0">
              <a:spcBef>
                <a:spcPct val="20000"/>
              </a:spcBef>
              <a:spcAft>
                <a:spcPct val="0"/>
              </a:spcAft>
              <a:buFontTx/>
              <a:buNone/>
              <a:defRPr sz="1200" baseline="0">
                <a:solidFill>
                  <a:srgbClr val="1D4D8D"/>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342900">
              <a:spcBef>
                <a:spcPts val="0"/>
              </a:spcBef>
              <a:spcAft>
                <a:spcPts val="1200"/>
              </a:spcAft>
            </a:pPr>
            <a:r>
              <a:rPr lang="en-GB" altLang="en-US" sz="1800" dirty="0" smtClean="0"/>
              <a:t>Application Profile of the </a:t>
            </a:r>
            <a:r>
              <a:rPr lang="en-GB" altLang="en-US" sz="1800" b="1" dirty="0" smtClean="0"/>
              <a:t>DCAT W3C Recommendation </a:t>
            </a:r>
            <a:r>
              <a:rPr lang="en-GB" altLang="en-US" sz="1800" dirty="0" smtClean="0"/>
              <a:t>for the exchange of descriptions of datasets between (open) data portals</a:t>
            </a:r>
          </a:p>
          <a:p>
            <a:pPr marL="342900">
              <a:spcBef>
                <a:spcPts val="0"/>
              </a:spcBef>
              <a:spcAft>
                <a:spcPts val="1200"/>
              </a:spcAft>
            </a:pPr>
            <a:r>
              <a:rPr lang="en-GB" altLang="en-US" sz="1800" b="1" dirty="0" smtClean="0"/>
              <a:t>DCAT-AP</a:t>
            </a:r>
            <a:r>
              <a:rPr lang="en-GB" altLang="en-US" sz="1800" dirty="0" smtClean="0"/>
              <a:t> was developed for specific use in Europe, among others to support the European Data Portal</a:t>
            </a:r>
          </a:p>
          <a:p>
            <a:pPr marL="266700" indent="-266700">
              <a:spcBef>
                <a:spcPts val="1200"/>
              </a:spcBef>
              <a:spcAft>
                <a:spcPts val="0"/>
              </a:spcAft>
            </a:pPr>
            <a:r>
              <a:rPr lang="en-GB" sz="1800" b="1" dirty="0" err="1" smtClean="0"/>
              <a:t>StatDCAT</a:t>
            </a:r>
            <a:r>
              <a:rPr lang="en-GB" sz="1800" b="1" dirty="0" smtClean="0"/>
              <a:t>-AP</a:t>
            </a:r>
            <a:r>
              <a:rPr lang="en-GB" sz="1800" dirty="0" smtClean="0"/>
              <a:t>: extension of DCAT-AP enabling cross-portal search </a:t>
            </a:r>
            <a:r>
              <a:rPr lang="en-GB" sz="1800" u="sng" dirty="0" smtClean="0"/>
              <a:t>for statistical data sets</a:t>
            </a:r>
            <a:r>
              <a:rPr lang="en-GB" sz="1800" dirty="0" smtClean="0"/>
              <a:t> </a:t>
            </a:r>
          </a:p>
          <a:p>
            <a:pPr marL="266700" indent="-266700">
              <a:spcBef>
                <a:spcPts val="1200"/>
              </a:spcBef>
              <a:spcAft>
                <a:spcPts val="0"/>
              </a:spcAft>
            </a:pPr>
            <a:r>
              <a:rPr lang="en-GB" sz="1800" b="1" dirty="0" smtClean="0"/>
              <a:t>Extend</a:t>
            </a:r>
            <a:r>
              <a:rPr lang="en-GB" sz="1800" dirty="0" smtClean="0"/>
              <a:t> DCAT-AP by adding:</a:t>
            </a:r>
          </a:p>
          <a:p>
            <a:pPr marL="808038" lvl="1" indent="-266700"/>
            <a:r>
              <a:rPr lang="en-GB" dirty="0" smtClean="0"/>
              <a:t>Metadata elements from statistical standards (e.g. SDMX)</a:t>
            </a:r>
            <a:endParaRPr lang="en-GB" dirty="0" smtClean="0">
              <a:solidFill>
                <a:srgbClr val="FF0000"/>
              </a:solidFill>
            </a:endParaRPr>
          </a:p>
          <a:p>
            <a:pPr marL="808038" lvl="1" indent="-266700"/>
            <a:r>
              <a:rPr lang="en-GB" dirty="0" smtClean="0"/>
              <a:t>Recommendations for use of specific controlled vocabularies</a:t>
            </a:r>
            <a:endParaRPr lang="en-GB"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12160" y="1268760"/>
            <a:ext cx="2232248" cy="1155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5</a:t>
            </a:fld>
            <a:endParaRPr lang="en-GB" dirty="0"/>
          </a:p>
        </p:txBody>
      </p:sp>
      <p:cxnSp>
        <p:nvCxnSpPr>
          <p:cNvPr id="12" name="Straight Connector 11"/>
          <p:cNvCxnSpPr/>
          <p:nvPr/>
        </p:nvCxnSpPr>
        <p:spPr bwMode="auto">
          <a:xfrm>
            <a:off x="3995936" y="4473116"/>
            <a:ext cx="4032448" cy="108012"/>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Title 1"/>
          <p:cNvSpPr txBox="1">
            <a:spLocks/>
          </p:cNvSpPr>
          <p:nvPr/>
        </p:nvSpPr>
        <p:spPr bwMode="auto">
          <a:xfrm>
            <a:off x="468313" y="1412777"/>
            <a:ext cx="8229600" cy="576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r>
              <a:rPr lang="en-GB" sz="2800" kern="0" dirty="0"/>
              <a:t>What is </a:t>
            </a:r>
            <a:r>
              <a:rPr lang="en-GB" sz="2800" kern="0" dirty="0" err="1"/>
              <a:t>StatDCAT</a:t>
            </a:r>
            <a:r>
              <a:rPr lang="en-GB" sz="2800" kern="0" dirty="0"/>
              <a:t>-AP</a:t>
            </a:r>
          </a:p>
        </p:txBody>
      </p:sp>
    </p:spTree>
    <p:extLst>
      <p:ext uri="{BB962C8B-B14F-4D97-AF65-F5344CB8AC3E}">
        <p14:creationId xmlns:p14="http://schemas.microsoft.com/office/powerpoint/2010/main" xmlns="" val="2654120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4157711892"/>
              </p:ext>
            </p:extLst>
          </p:nvPr>
        </p:nvGraphicFramePr>
        <p:xfrm>
          <a:off x="1115616" y="2276872"/>
          <a:ext cx="6840760" cy="363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68778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412777"/>
            <a:ext cx="8229600" cy="648072"/>
          </a:xfrm>
        </p:spPr>
        <p:txBody>
          <a:bodyPr/>
          <a:lstStyle/>
          <a:p>
            <a:r>
              <a:rPr lang="en-GB" sz="2800" noProof="0" dirty="0"/>
              <a:t>Current status: public review</a:t>
            </a:r>
          </a:p>
        </p:txBody>
      </p:sp>
      <p:sp>
        <p:nvSpPr>
          <p:cNvPr id="4" name="Espace réservé du contenu 7"/>
          <p:cNvSpPr txBox="1">
            <a:spLocks/>
          </p:cNvSpPr>
          <p:nvPr/>
        </p:nvSpPr>
        <p:spPr bwMode="auto">
          <a:xfrm>
            <a:off x="457200" y="2204864"/>
            <a:ext cx="8229600" cy="8640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342900" algn="l" rtl="0" eaLnBrk="0" fontAlgn="base" hangingPunct="0">
              <a:spcBef>
                <a:spcPct val="20000"/>
              </a:spcBef>
              <a:spcAft>
                <a:spcPct val="0"/>
              </a:spcAft>
              <a:buClr>
                <a:srgbClr val="00AEF0"/>
              </a:buClr>
              <a:buSzPct val="120000"/>
              <a:buFont typeface="Arial" pitchFamily="34" charset="0"/>
              <a:buChar char="•"/>
              <a:defRPr sz="2000" i="0">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Font typeface="Courier New"/>
              <a:buChar char="o"/>
              <a:tabLst>
                <a:tab pos="7623175" algn="l"/>
              </a:tabLst>
              <a:defRPr sz="1600" b="0">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371600" indent="0" algn="l" rtl="0" eaLnBrk="0" fontAlgn="base" hangingPunct="0">
              <a:spcBef>
                <a:spcPct val="20000"/>
              </a:spcBef>
              <a:spcAft>
                <a:spcPct val="0"/>
              </a:spcAft>
              <a:buFontTx/>
              <a:buNone/>
              <a:defRPr sz="1200" baseline="0">
                <a:solidFill>
                  <a:srgbClr val="1D4D8D"/>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342900"/>
            <a:r>
              <a:rPr lang="en-GB" altLang="en-US" sz="1800" kern="0" dirty="0"/>
              <a:t>Final draft of specification is available on Joinup</a:t>
            </a:r>
            <a:r>
              <a:rPr lang="en-GB" altLang="en-US" sz="1800" kern="0" dirty="0" smtClean="0"/>
              <a:t>:</a:t>
            </a:r>
          </a:p>
          <a:p>
            <a:pPr indent="0" algn="ctr">
              <a:buNone/>
            </a:pPr>
            <a:r>
              <a:rPr lang="en-GB" altLang="en-US" sz="1800" kern="0" dirty="0" smtClean="0">
                <a:hlinkClick r:id="rId3"/>
              </a:rPr>
              <a:t>https://joinup.ec.europa.eu/node/152858</a:t>
            </a:r>
            <a:endParaRPr lang="en-GB" altLang="en-US" sz="1800" kern="0" dirty="0"/>
          </a:p>
        </p:txBody>
      </p:sp>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7</a:t>
            </a:fld>
            <a:endParaRPr lang="en-GB" dirty="0"/>
          </a:p>
        </p:txBody>
      </p:sp>
      <p:sp>
        <p:nvSpPr>
          <p:cNvPr id="3" name="Rectangle 2"/>
          <p:cNvSpPr/>
          <p:nvPr/>
        </p:nvSpPr>
        <p:spPr bwMode="auto">
          <a:xfrm>
            <a:off x="827584" y="3429000"/>
            <a:ext cx="6624736" cy="216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rgbClr val="0F5494"/>
              </a:solidFill>
              <a:effectLst/>
              <a:latin typeface="Verdana" pitchFamily="34" charset="0"/>
            </a:endParaRPr>
          </a:p>
        </p:txBody>
      </p:sp>
      <p:pic>
        <p:nvPicPr>
          <p:cNvPr id="5" name="Picture 4"/>
          <p:cNvPicPr>
            <a:picLocks noChangeAspect="1"/>
          </p:cNvPicPr>
          <p:nvPr/>
        </p:nvPicPr>
        <p:blipFill>
          <a:blip r:embed="rId4" cstate="print"/>
          <a:stretch>
            <a:fillRect/>
          </a:stretch>
        </p:blipFill>
        <p:spPr>
          <a:xfrm>
            <a:off x="2000039" y="2964022"/>
            <a:ext cx="5166147" cy="3441761"/>
          </a:xfrm>
          <a:prstGeom prst="rect">
            <a:avLst/>
          </a:prstGeom>
        </p:spPr>
      </p:pic>
      <p:sp>
        <p:nvSpPr>
          <p:cNvPr id="7" name="TextBox 6"/>
          <p:cNvSpPr txBox="1"/>
          <p:nvPr/>
        </p:nvSpPr>
        <p:spPr>
          <a:xfrm rot="1315507">
            <a:off x="4298866" y="3786678"/>
            <a:ext cx="4359202" cy="338554"/>
          </a:xfrm>
          <a:prstGeom prst="rect">
            <a:avLst/>
          </a:prstGeom>
          <a:solidFill>
            <a:schemeClr val="bg1"/>
          </a:solidFill>
        </p:spPr>
        <p:txBody>
          <a:bodyPr wrap="square" rtlCol="0">
            <a:spAutoFit/>
          </a:bodyPr>
          <a:lstStyle/>
          <a:p>
            <a:r>
              <a:rPr lang="en-GB" sz="1600" b="1" dirty="0">
                <a:solidFill>
                  <a:srgbClr val="FF0000"/>
                </a:solidFill>
              </a:rPr>
              <a:t>Extended deadline </a:t>
            </a:r>
            <a:r>
              <a:rPr lang="en-GB" sz="1600" b="1" dirty="0" smtClean="0">
                <a:solidFill>
                  <a:srgbClr val="FF0000"/>
                </a:solidFill>
              </a:rPr>
              <a:t>31 </a:t>
            </a:r>
            <a:r>
              <a:rPr lang="en-GB" sz="1600" b="1" dirty="0">
                <a:solidFill>
                  <a:srgbClr val="FF0000"/>
                </a:solidFill>
              </a:rPr>
              <a:t>October 2016</a:t>
            </a:r>
          </a:p>
        </p:txBody>
      </p:sp>
    </p:spTree>
    <p:extLst>
      <p:ext uri="{BB962C8B-B14F-4D97-AF65-F5344CB8AC3E}">
        <p14:creationId xmlns:p14="http://schemas.microsoft.com/office/powerpoint/2010/main" xmlns="" val="3701124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12776"/>
            <a:ext cx="8229600" cy="504056"/>
          </a:xfrm>
        </p:spPr>
        <p:txBody>
          <a:bodyPr/>
          <a:lstStyle/>
          <a:p>
            <a:r>
              <a:rPr lang="en-GB" sz="2800" dirty="0"/>
              <a:t>StatDCAT-AP Working Group</a:t>
            </a:r>
          </a:p>
        </p:txBody>
      </p:sp>
      <p:sp>
        <p:nvSpPr>
          <p:cNvPr id="3" name="Content Placeholder 2"/>
          <p:cNvSpPr>
            <a:spLocks noGrp="1"/>
          </p:cNvSpPr>
          <p:nvPr>
            <p:ph idx="1"/>
          </p:nvPr>
        </p:nvSpPr>
        <p:spPr>
          <a:xfrm>
            <a:off x="457200" y="2060848"/>
            <a:ext cx="8229600" cy="4248472"/>
          </a:xfrm>
        </p:spPr>
        <p:txBody>
          <a:bodyPr/>
          <a:lstStyle/>
          <a:p>
            <a:pPr marL="342900"/>
            <a:r>
              <a:rPr lang="en-GB" dirty="0"/>
              <a:t>Chair: Eurostat and EU Publications </a:t>
            </a:r>
            <a:r>
              <a:rPr lang="en-GB" dirty="0" smtClean="0"/>
              <a:t>Office</a:t>
            </a:r>
          </a:p>
          <a:p>
            <a:pPr marL="0" indent="0">
              <a:buNone/>
            </a:pPr>
            <a:endParaRPr lang="en-GB" sz="1200" dirty="0" smtClean="0"/>
          </a:p>
          <a:p>
            <a:r>
              <a:rPr lang="en-GB" dirty="0" smtClean="0"/>
              <a:t>Stakeholders</a:t>
            </a:r>
            <a:endParaRPr lang="en-GB" dirty="0"/>
          </a:p>
          <a:p>
            <a:pPr marL="298450" lvl="1" indent="0">
              <a:buNone/>
            </a:pPr>
            <a:r>
              <a:rPr lang="en-GB" sz="1400" dirty="0" smtClean="0"/>
              <a:t>The ISA and ISA² Programme of the European Commission, other Directorates General (DGs) of the European Commission, other European Union institutions</a:t>
            </a:r>
            <a:r>
              <a:rPr lang="en-GB" sz="1400" dirty="0"/>
              <a:t>, representatives of </a:t>
            </a:r>
            <a:r>
              <a:rPr lang="en-GB" sz="1400" dirty="0" smtClean="0"/>
              <a:t>national institutes and international </a:t>
            </a:r>
            <a:r>
              <a:rPr lang="en-GB" sz="1400" dirty="0"/>
              <a:t>agencies, </a:t>
            </a:r>
            <a:r>
              <a:rPr lang="en-GB" sz="1400" dirty="0" smtClean="0"/>
              <a:t>experts, </a:t>
            </a:r>
            <a:r>
              <a:rPr lang="en-GB" sz="1400" dirty="0"/>
              <a:t>representatives of consumers such as Digital Agenda Scoreboard, representatives of the European Data </a:t>
            </a:r>
            <a:r>
              <a:rPr lang="en-GB" sz="1400" dirty="0" smtClean="0"/>
              <a:t>Portal.</a:t>
            </a:r>
          </a:p>
          <a:p>
            <a:pPr marL="0" lvl="1" indent="0">
              <a:buSzPct val="120000"/>
              <a:buNone/>
            </a:pPr>
            <a:endParaRPr lang="en-GB" sz="1200" dirty="0" smtClean="0">
              <a:ea typeface="+mn-ea"/>
              <a:cs typeface="+mn-cs"/>
            </a:endParaRPr>
          </a:p>
          <a:p>
            <a:pPr marL="444500" lvl="1" indent="-444500">
              <a:buSzPct val="120000"/>
              <a:buFont typeface="Arial" pitchFamily="34" charset="0"/>
              <a:buChar char="•"/>
            </a:pPr>
            <a:r>
              <a:rPr lang="en-GB" sz="2400" dirty="0" smtClean="0">
                <a:ea typeface="+mn-ea"/>
                <a:cs typeface="+mn-cs"/>
              </a:rPr>
              <a:t>Meetings</a:t>
            </a:r>
            <a:endParaRPr lang="en-GB" sz="2400" dirty="0">
              <a:ea typeface="+mn-ea"/>
              <a:cs typeface="+mn-cs"/>
            </a:endParaRPr>
          </a:p>
          <a:p>
            <a:pPr marL="808038" lvl="1" indent="-266700"/>
            <a:r>
              <a:rPr lang="en-GB" sz="1400" dirty="0" smtClean="0"/>
              <a:t>Five </a:t>
            </a:r>
            <a:r>
              <a:rPr lang="en-GB" sz="1400" dirty="0"/>
              <a:t>meetings took place </a:t>
            </a:r>
            <a:r>
              <a:rPr lang="en-GB" sz="1400" dirty="0" smtClean="0"/>
              <a:t>in 2016, </a:t>
            </a:r>
            <a:r>
              <a:rPr lang="en-GB" sz="1400" dirty="0"/>
              <a:t>including </a:t>
            </a:r>
            <a:r>
              <a:rPr lang="en-GB" sz="1400" dirty="0" smtClean="0"/>
              <a:t>one </a:t>
            </a:r>
            <a:r>
              <a:rPr lang="en-GB" sz="1400" dirty="0"/>
              <a:t>face to face meeting. The </a:t>
            </a:r>
            <a:r>
              <a:rPr lang="en-GB" sz="1400" dirty="0">
                <a:hlinkClick r:id="rId3"/>
              </a:rPr>
              <a:t>next meeting</a:t>
            </a:r>
            <a:r>
              <a:rPr lang="en-GB" sz="1400" dirty="0"/>
              <a:t> will take place on 14 </a:t>
            </a:r>
            <a:r>
              <a:rPr lang="en-GB" sz="1400" dirty="0" smtClean="0"/>
              <a:t>November 2016.</a:t>
            </a:r>
            <a:endParaRPr lang="en-GB" sz="1400" dirty="0"/>
          </a:p>
          <a:p>
            <a:pPr marL="808038" lvl="1" indent="-266700"/>
            <a:r>
              <a:rPr lang="en-GB" sz="1400" dirty="0" smtClean="0"/>
              <a:t>Presentations </a:t>
            </a:r>
            <a:r>
              <a:rPr lang="en-GB" sz="1400" dirty="0"/>
              <a:t>and minutes-discussions from the meetings are available on </a:t>
            </a:r>
            <a:r>
              <a:rPr lang="en-GB" sz="1400" dirty="0" err="1" smtClean="0"/>
              <a:t>Joinup</a:t>
            </a:r>
            <a:r>
              <a:rPr lang="en-GB" sz="1400" dirty="0" smtClean="0"/>
              <a:t> at </a:t>
            </a:r>
            <a:r>
              <a:rPr lang="en-GB" sz="1400" dirty="0" smtClean="0">
                <a:hlinkClick r:id="rId4"/>
              </a:rPr>
              <a:t>https://joinup.ec.europa.eu/node/152858</a:t>
            </a:r>
            <a:r>
              <a:rPr lang="en-GB" sz="1400" dirty="0" smtClean="0"/>
              <a:t>.</a:t>
            </a:r>
            <a:endParaRPr lang="en-GB" sz="1400" dirty="0"/>
          </a:p>
          <a:p>
            <a:pPr indent="0">
              <a:buNone/>
            </a:pPr>
            <a:endParaRPr lang="en-GB" sz="1600" i="1" dirty="0">
              <a:solidFill>
                <a:srgbClr val="00AEF0"/>
              </a:solidFill>
            </a:endParaRPr>
          </a:p>
        </p:txBody>
      </p:sp>
      <p:sp>
        <p:nvSpPr>
          <p:cNvPr id="6" name="Slide Number Placeholder 5"/>
          <p:cNvSpPr>
            <a:spLocks noGrp="1"/>
          </p:cNvSpPr>
          <p:nvPr>
            <p:ph type="sldNum" sz="quarter" idx="12"/>
          </p:nvPr>
        </p:nvSpPr>
        <p:spPr/>
        <p:txBody>
          <a:bodyPr/>
          <a:lstStyle/>
          <a:p>
            <a:pPr algn="r">
              <a:defRPr/>
            </a:pPr>
            <a:fld id="{396CDD1B-50E0-44E8-82B7-F85F69F6D40C}" type="slidenum">
              <a:rPr lang="en-GB" smtClean="0"/>
              <a:pPr algn="r">
                <a:defRPr/>
              </a:pPr>
              <a:t>8</a:t>
            </a:fld>
            <a:endParaRPr lang="en-GB" dirty="0"/>
          </a:p>
        </p:txBody>
      </p:sp>
    </p:spTree>
    <p:extLst>
      <p:ext uri="{BB962C8B-B14F-4D97-AF65-F5344CB8AC3E}">
        <p14:creationId xmlns:p14="http://schemas.microsoft.com/office/powerpoint/2010/main" xmlns="" val="3036739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416834777"/>
              </p:ext>
            </p:extLst>
          </p:nvPr>
        </p:nvGraphicFramePr>
        <p:xfrm>
          <a:off x="1115616" y="2276872"/>
          <a:ext cx="6840760" cy="363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415899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Genèse">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3176"/>
        </a:solidFill>
        <a:ln>
          <a:solidFill>
            <a:srgbClr val="133176"/>
          </a:solidFill>
        </a:ln>
      </a:spPr>
      <a:bodyPr anchor="ctr"/>
      <a:lstStyle>
        <a:defPPr algn="ctr" defTabSz="457200" fontAlgn="auto">
          <a:spcBef>
            <a:spcPts val="0"/>
          </a:spcBef>
          <a:spcAft>
            <a:spcPts val="0"/>
          </a:spcAft>
          <a:defRPr sz="1800" b="0"/>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7600" b="1" i="0" u="none" strike="noStrike" cap="none" normalizeH="0" baseline="0" smtClean="0">
            <a:ln>
              <a:noFill/>
            </a:ln>
            <a:solidFill>
              <a:srgbClr val="FFD624"/>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6744</TotalTime>
  <Words>2522</Words>
  <Application>Microsoft Office PowerPoint</Application>
  <PresentationFormat>On-screen Show (4:3)</PresentationFormat>
  <Paragraphs>422</Paragraphs>
  <Slides>41</Slides>
  <Notes>39</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Default Design</vt:lpstr>
      <vt:lpstr>StatDCAT-AP</vt:lpstr>
      <vt:lpstr>Slide 2</vt:lpstr>
      <vt:lpstr>The challenge: data silos</vt:lpstr>
      <vt:lpstr>Slide 4</vt:lpstr>
      <vt:lpstr>Slide 5</vt:lpstr>
      <vt:lpstr>Slide 6</vt:lpstr>
      <vt:lpstr>Current status: public review</vt:lpstr>
      <vt:lpstr>StatDCAT-AP Working Group</vt:lpstr>
      <vt:lpstr>Slide 9</vt:lpstr>
      <vt:lpstr>Using StatDCAT-AP in practice</vt:lpstr>
      <vt:lpstr>Slide 11</vt:lpstr>
      <vt:lpstr>Slide 12</vt:lpstr>
      <vt:lpstr>Slide 13</vt:lpstr>
      <vt:lpstr>Future steps</vt:lpstr>
      <vt:lpstr>Future work: Quality</vt:lpstr>
      <vt:lpstr>Quality, longer-term: SIMS </vt:lpstr>
      <vt:lpstr>Slide 17</vt:lpstr>
      <vt:lpstr>The “Single Integrated Metadata Structure” (SIMS) of the European Statistical System</vt:lpstr>
      <vt:lpstr>Slide 19</vt:lpstr>
      <vt:lpstr>Slide 20</vt:lpstr>
      <vt:lpstr>Slide 21</vt:lpstr>
      <vt:lpstr>Slide 22</vt:lpstr>
      <vt:lpstr>Slide 23</vt:lpstr>
      <vt:lpstr>Slide 24</vt:lpstr>
      <vt:lpstr>Slide 25</vt:lpstr>
      <vt:lpstr>Slide 26</vt:lpstr>
      <vt:lpstr>Slide 27</vt:lpstr>
      <vt:lpstr>Slide 28</vt:lpstr>
      <vt:lpstr>DCAT main entities</vt:lpstr>
      <vt:lpstr>5 star-schema of Linked Open Data</vt:lpstr>
      <vt:lpstr>Slide 31</vt:lpstr>
      <vt:lpstr>Slide 32</vt:lpstr>
      <vt:lpstr>DCAT-AP (core) model</vt:lpstr>
      <vt:lpstr>Dataset</vt:lpstr>
      <vt:lpstr>Slide 35</vt:lpstr>
      <vt:lpstr>Distribution</vt:lpstr>
      <vt:lpstr>Slide 37</vt:lpstr>
      <vt:lpstr>Use case: StatDCAT-AP ‘users’</vt:lpstr>
      <vt:lpstr>Slide 39</vt:lpstr>
      <vt:lpstr>Publishing StatDCAT-AP from SDMX: Requirements </vt:lpstr>
      <vt:lpstr>Slide 41</vt:lpstr>
    </vt:vector>
  </TitlesOfParts>
  <Company>European Commission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Marco.Pellegrino@ec.europa.eu</dc:creator>
  <cp:lastModifiedBy>troncy</cp:lastModifiedBy>
  <cp:revision>367</cp:revision>
  <cp:lastPrinted>2016-10-11T11:55:10Z</cp:lastPrinted>
  <dcterms:created xsi:type="dcterms:W3CDTF">2014-04-30T13:20:16Z</dcterms:created>
  <dcterms:modified xsi:type="dcterms:W3CDTF">2016-10-22T09:44:23Z</dcterms:modified>
</cp:coreProperties>
</file>