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1" r:id="rId4"/>
    <p:sldId id="265" r:id="rId5"/>
    <p:sldId id="260" r:id="rId6"/>
    <p:sldId id="262" r:id="rId7"/>
    <p:sldId id="263" r:id="rId8"/>
    <p:sldId id="278" r:id="rId9"/>
    <p:sldId id="264" r:id="rId10"/>
    <p:sldId id="279" r:id="rId11"/>
    <p:sldId id="271" r:id="rId12"/>
    <p:sldId id="272" r:id="rId13"/>
    <p:sldId id="274" r:id="rId14"/>
    <p:sldId id="275" r:id="rId15"/>
    <p:sldId id="273" r:id="rId16"/>
    <p:sldId id="276" r:id="rId17"/>
    <p:sldId id="266" r:id="rId18"/>
    <p:sldId id="2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36" autoAdjust="0"/>
  </p:normalViewPr>
  <p:slideViewPr>
    <p:cSldViewPr>
      <p:cViewPr varScale="1">
        <p:scale>
          <a:sx n="70" d="100"/>
          <a:sy n="70" d="100"/>
        </p:scale>
        <p:origin x="-18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50E8AF-E3B0-4384-A929-461ACA4C4CB8}" type="datetimeFigureOut">
              <a:rPr lang="en-GB" smtClean="0"/>
              <a:t>16/10/2014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7522AF-65FC-472A-9FF9-649B5D6C0A38}" type="slidenum">
              <a:rPr lang="en-GB" smtClean="0"/>
              <a:t>‹#›</a:t>
            </a:fld>
            <a:endParaRPr lang="en-GB"/>
          </a:p>
        </p:txBody>
      </p:sp>
    </p:spTree>
    <p:extLst>
      <p:ext uri="{BB962C8B-B14F-4D97-AF65-F5344CB8AC3E}">
        <p14:creationId xmlns:p14="http://schemas.microsoft.com/office/powerpoint/2010/main" val="9444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47522AF-65FC-472A-9FF9-649B5D6C0A38}" type="slidenum">
              <a:rPr lang="en-GB" smtClean="0"/>
              <a:t>1</a:t>
            </a:fld>
            <a:endParaRPr lang="en-GB"/>
          </a:p>
        </p:txBody>
      </p:sp>
    </p:spTree>
    <p:extLst>
      <p:ext uri="{BB962C8B-B14F-4D97-AF65-F5344CB8AC3E}">
        <p14:creationId xmlns:p14="http://schemas.microsoft.com/office/powerpoint/2010/main" val="1712819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relationships can point to useful suggestions etc.</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17</a:t>
            </a:fld>
            <a:endParaRPr lang="en-GB"/>
          </a:p>
        </p:txBody>
      </p:sp>
    </p:spTree>
    <p:extLst>
      <p:ext uri="{BB962C8B-B14F-4D97-AF65-F5344CB8AC3E}">
        <p14:creationId xmlns:p14="http://schemas.microsoft.com/office/powerpoint/2010/main" val="16825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Rough description of a cube. Made</a:t>
            </a:r>
            <a:r>
              <a:rPr lang="en-GB" baseline="0" dirty="0" smtClean="0"/>
              <a:t> of the schema part and the data part.</a:t>
            </a:r>
          </a:p>
          <a:p>
            <a:r>
              <a:rPr lang="en-GB" baseline="0" dirty="0" smtClean="0"/>
              <a:t>Code lists are hierarchies (e.g. flat). Hierarchies are key to relating points in a multidimensional and multi-source data space.</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2</a:t>
            </a:fld>
            <a:endParaRPr lang="en-GB"/>
          </a:p>
        </p:txBody>
      </p:sp>
    </p:spTree>
    <p:extLst>
      <p:ext uri="{BB962C8B-B14F-4D97-AF65-F5344CB8AC3E}">
        <p14:creationId xmlns:p14="http://schemas.microsoft.com/office/powerpoint/2010/main" val="185853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Linked data as a common set of techniques</a:t>
            </a:r>
          </a:p>
          <a:p>
            <a:pPr marL="171450" indent="-171450">
              <a:buFontTx/>
              <a:buChar char="-"/>
            </a:pPr>
            <a:r>
              <a:rPr lang="en-GB" dirty="0" smtClean="0"/>
              <a:t>Specialized</a:t>
            </a:r>
            <a:r>
              <a:rPr lang="en-GB" baseline="0" dirty="0" smtClean="0"/>
              <a:t> vocabularies such as Data Cube.</a:t>
            </a:r>
          </a:p>
          <a:p>
            <a:pPr marL="171450" indent="-171450">
              <a:buFontTx/>
              <a:buChar char="-"/>
            </a:pPr>
            <a:r>
              <a:rPr lang="en-GB" baseline="0" dirty="0" smtClean="0"/>
              <a:t>P</a:t>
            </a:r>
            <a:r>
              <a:rPr lang="en-GB" dirty="0" smtClean="0"/>
              <a:t>revalent </a:t>
            </a:r>
            <a:r>
              <a:rPr lang="en-GB" dirty="0" smtClean="0"/>
              <a:t>use of hierarchies and coded lists</a:t>
            </a:r>
            <a:r>
              <a:rPr lang="en-GB" dirty="0" smtClean="0"/>
              <a:t>. Values of</a:t>
            </a:r>
            <a:r>
              <a:rPr lang="en-GB" baseline="0" dirty="0" smtClean="0"/>
              <a:t> such sets are not necessarily brought to life to serve this purpose. Instead, they might come from * or be linked to * sources such as open data hubs and knowledge aggregators (e.g. </a:t>
            </a:r>
            <a:r>
              <a:rPr lang="en-GB" baseline="0" dirty="0" err="1" smtClean="0"/>
              <a:t>dbpedia</a:t>
            </a:r>
            <a:r>
              <a:rPr lang="en-GB" baseline="0" dirty="0" smtClean="0"/>
              <a:t>, freebase </a:t>
            </a:r>
            <a:r>
              <a:rPr lang="en-GB" baseline="0" dirty="0" err="1" smtClean="0"/>
              <a:t>yago</a:t>
            </a:r>
            <a:r>
              <a:rPr lang="en-GB" baseline="0" dirty="0" smtClean="0"/>
              <a:t>).</a:t>
            </a:r>
          </a:p>
          <a:p>
            <a:pPr marL="171450" indent="-171450">
              <a:buFontTx/>
              <a:buChar char="-"/>
            </a:pPr>
            <a:r>
              <a:rPr lang="en-GB" baseline="0" dirty="0" smtClean="0"/>
              <a:t>Reuse, on purpose or unknowingly (hardly the case, in reality mapping/entity </a:t>
            </a:r>
            <a:r>
              <a:rPr lang="en-GB" baseline="0" dirty="0" err="1" smtClean="0"/>
              <a:t>resoution</a:t>
            </a:r>
            <a:r>
              <a:rPr lang="en-GB" baseline="0" dirty="0" smtClean="0"/>
              <a:t>, but this tis future work)</a:t>
            </a:r>
          </a:p>
        </p:txBody>
      </p:sp>
      <p:sp>
        <p:nvSpPr>
          <p:cNvPr id="4" name="Slide Number Placeholder 3"/>
          <p:cNvSpPr>
            <a:spLocks noGrp="1"/>
          </p:cNvSpPr>
          <p:nvPr>
            <p:ph type="sldNum" sz="quarter" idx="10"/>
          </p:nvPr>
        </p:nvSpPr>
        <p:spPr/>
        <p:txBody>
          <a:bodyPr/>
          <a:lstStyle/>
          <a:p>
            <a:fld id="{C47522AF-65FC-472A-9FF9-649B5D6C0A38}" type="slidenum">
              <a:rPr lang="en-GB" smtClean="0"/>
              <a:t>3</a:t>
            </a:fld>
            <a:endParaRPr lang="en-GB"/>
          </a:p>
        </p:txBody>
      </p:sp>
    </p:spTree>
    <p:extLst>
      <p:ext uri="{BB962C8B-B14F-4D97-AF65-F5344CB8AC3E}">
        <p14:creationId xmlns:p14="http://schemas.microsoft.com/office/powerpoint/2010/main" val="64029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Semantically,</a:t>
            </a:r>
            <a:r>
              <a:rPr lang="en-GB" baseline="0" dirty="0" smtClean="0"/>
              <a:t> </a:t>
            </a:r>
            <a:r>
              <a:rPr lang="en-GB" sz="1200" dirty="0" smtClean="0"/>
              <a:t>i.e. in different ways</a:t>
            </a:r>
            <a:r>
              <a:rPr lang="en-GB" sz="1200" baseline="0" dirty="0" smtClean="0"/>
              <a:t> with different meaning and translation.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These</a:t>
            </a:r>
            <a:r>
              <a:rPr lang="en-GB" baseline="0" dirty="0" smtClean="0"/>
              <a:t> </a:t>
            </a:r>
            <a:r>
              <a:rPr lang="en-GB" baseline="0" dirty="0" smtClean="0"/>
              <a:t>relationships</a:t>
            </a:r>
            <a:r>
              <a:rPr lang="en-GB" dirty="0" smtClean="0"/>
              <a:t> are dataset independent</a:t>
            </a:r>
            <a:r>
              <a:rPr lang="en-GB" baseline="0" dirty="0" smtClean="0"/>
              <a:t> because they are applied on the instance level</a:t>
            </a:r>
            <a:r>
              <a:rPr lang="en-GB" baseline="0" dirty="0" smtClean="0"/>
              <a:t>. The incoming datasets just pinpoint the data points.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4</a:t>
            </a:fld>
            <a:endParaRPr lang="en-GB"/>
          </a:p>
        </p:txBody>
      </p:sp>
    </p:spTree>
    <p:extLst>
      <p:ext uri="{BB962C8B-B14F-4D97-AF65-F5344CB8AC3E}">
        <p14:creationId xmlns:p14="http://schemas.microsoft.com/office/powerpoint/2010/main" val="277934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5</a:t>
            </a:fld>
            <a:endParaRPr lang="en-GB"/>
          </a:p>
        </p:txBody>
      </p:sp>
    </p:spTree>
    <p:extLst>
      <p:ext uri="{BB962C8B-B14F-4D97-AF65-F5344CB8AC3E}">
        <p14:creationId xmlns:p14="http://schemas.microsoft.com/office/powerpoint/2010/main" val="13922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-Same context: definitions such as entity</a:t>
            </a:r>
            <a:r>
              <a:rPr lang="en-GB" baseline="0" dirty="0" smtClean="0"/>
              <a:t> complement, schema complement, finding related tables, web table association etc.</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6</a:t>
            </a:fld>
            <a:endParaRPr lang="en-GB"/>
          </a:p>
        </p:txBody>
      </p:sp>
    </p:spTree>
    <p:extLst>
      <p:ext uri="{BB962C8B-B14F-4D97-AF65-F5344CB8AC3E}">
        <p14:creationId xmlns:p14="http://schemas.microsoft.com/office/powerpoint/2010/main" val="302245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it adds up to</a:t>
            </a:r>
            <a:r>
              <a:rPr lang="en-GB" baseline="0" dirty="0" smtClean="0"/>
              <a:t> 1, it means that all dimension values are children, if it adds up to less than one (but still larger than 0) then it is partially contained.</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12</a:t>
            </a:fld>
            <a:endParaRPr lang="en-GB"/>
          </a:p>
        </p:txBody>
      </p:sp>
    </p:spTree>
    <p:extLst>
      <p:ext uri="{BB962C8B-B14F-4D97-AF65-F5344CB8AC3E}">
        <p14:creationId xmlns:p14="http://schemas.microsoft.com/office/powerpoint/2010/main" val="373940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want</a:t>
            </a:r>
            <a:r>
              <a:rPr lang="en-GB" baseline="0" dirty="0" smtClean="0"/>
              <a:t> the dimension properties to match (same schema for dimensions). If there are excess dimensions we smooth them out by aggregating them to the root concept value (parent of all by default). Also, exactly the same values for these dimensions.</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13</a:t>
            </a:fld>
            <a:endParaRPr lang="en-GB"/>
          </a:p>
        </p:txBody>
      </p:sp>
    </p:spTree>
    <p:extLst>
      <p:ext uri="{BB962C8B-B14F-4D97-AF65-F5344CB8AC3E}">
        <p14:creationId xmlns:p14="http://schemas.microsoft.com/office/powerpoint/2010/main" val="1888017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extension</a:t>
            </a:r>
            <a:r>
              <a:rPr lang="en-GB" baseline="0" dirty="0" smtClean="0"/>
              <a:t> can either capture generic links with the type of the relationship, or be annotated with more data (e.g. complement on which measure </a:t>
            </a:r>
            <a:r>
              <a:rPr lang="en-GB" baseline="0" dirty="0" err="1" smtClean="0"/>
              <a:t>etc</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47522AF-65FC-472A-9FF9-649B5D6C0A38}" type="slidenum">
              <a:rPr lang="en-GB" smtClean="0"/>
              <a:t>14</a:t>
            </a:fld>
            <a:endParaRPr lang="en-GB"/>
          </a:p>
        </p:txBody>
      </p:sp>
    </p:spTree>
    <p:extLst>
      <p:ext uri="{BB962C8B-B14F-4D97-AF65-F5344CB8AC3E}">
        <p14:creationId xmlns:p14="http://schemas.microsoft.com/office/powerpoint/2010/main" val="290793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84809E5-FFA9-4D67-9595-BEEEE328A3E0}" type="datetime1">
              <a:rPr lang="en-GB" smtClean="0"/>
              <a:t>16/10/2014</a:t>
            </a:fld>
            <a:endParaRPr lang="en-GB"/>
          </a:p>
        </p:txBody>
      </p:sp>
      <p:sp>
        <p:nvSpPr>
          <p:cNvPr id="5" name="Footer Placeholder 4"/>
          <p:cNvSpPr>
            <a:spLocks noGrp="1"/>
          </p:cNvSpPr>
          <p:nvPr>
            <p:ph type="ftr" sz="quarter" idx="11"/>
          </p:nvPr>
        </p:nvSpPr>
        <p:spPr/>
        <p:txBody>
          <a:bodyPr/>
          <a:lstStyle/>
          <a:p>
            <a:r>
              <a:rPr lang="en-GB" dirty="0" smtClean="0"/>
              <a:t>Meimaris@SEMSTATS2014</a:t>
            </a:r>
            <a:endParaRPr lang="en-GB" dirty="0"/>
          </a:p>
        </p:txBody>
      </p:sp>
      <p:sp>
        <p:nvSpPr>
          <p:cNvPr id="6" name="Slide Number Placeholder 5"/>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2870046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3B0ED31-6DE2-4589-AA38-B44CBA43097C}" type="datetime1">
              <a:rPr lang="en-GB" smtClean="0"/>
              <a:t>16/10/2014</a:t>
            </a:fld>
            <a:endParaRPr lang="en-GB"/>
          </a:p>
        </p:txBody>
      </p:sp>
      <p:sp>
        <p:nvSpPr>
          <p:cNvPr id="5" name="Footer Placeholder 4"/>
          <p:cNvSpPr>
            <a:spLocks noGrp="1"/>
          </p:cNvSpPr>
          <p:nvPr>
            <p:ph type="ftr" sz="quarter" idx="11"/>
          </p:nvPr>
        </p:nvSpPr>
        <p:spPr/>
        <p:txBody>
          <a:bodyPr/>
          <a:lstStyle/>
          <a:p>
            <a:r>
              <a:rPr lang="en-GB" smtClean="0"/>
              <a:t>Meimaris@SEMSTATS2014</a:t>
            </a:r>
            <a:endParaRPr lang="en-GB"/>
          </a:p>
        </p:txBody>
      </p:sp>
      <p:sp>
        <p:nvSpPr>
          <p:cNvPr id="6" name="Slide Number Placeholder 5"/>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332055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1F201B-4B90-4115-976F-172CC0122BFE}" type="datetime1">
              <a:rPr lang="en-GB" smtClean="0"/>
              <a:t>16/10/2014</a:t>
            </a:fld>
            <a:endParaRPr lang="en-GB"/>
          </a:p>
        </p:txBody>
      </p:sp>
      <p:sp>
        <p:nvSpPr>
          <p:cNvPr id="5" name="Footer Placeholder 4"/>
          <p:cNvSpPr>
            <a:spLocks noGrp="1"/>
          </p:cNvSpPr>
          <p:nvPr>
            <p:ph type="ftr" sz="quarter" idx="11"/>
          </p:nvPr>
        </p:nvSpPr>
        <p:spPr/>
        <p:txBody>
          <a:bodyPr/>
          <a:lstStyle/>
          <a:p>
            <a:r>
              <a:rPr lang="en-GB" smtClean="0"/>
              <a:t>Meimaris@SEMSTATS2014</a:t>
            </a:r>
            <a:endParaRPr lang="en-GB"/>
          </a:p>
        </p:txBody>
      </p:sp>
      <p:sp>
        <p:nvSpPr>
          <p:cNvPr id="6" name="Slide Number Placeholder 5"/>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336022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E3C12C-5BED-4E5F-A9AD-9BABC98925F4}" type="datetime1">
              <a:rPr lang="en-GB" smtClean="0"/>
              <a:t>16/10/2014</a:t>
            </a:fld>
            <a:endParaRPr lang="en-GB"/>
          </a:p>
        </p:txBody>
      </p:sp>
      <p:sp>
        <p:nvSpPr>
          <p:cNvPr id="5" name="Footer Placeholder 4"/>
          <p:cNvSpPr>
            <a:spLocks noGrp="1"/>
          </p:cNvSpPr>
          <p:nvPr>
            <p:ph type="ftr" sz="quarter" idx="11"/>
          </p:nvPr>
        </p:nvSpPr>
        <p:spPr/>
        <p:txBody>
          <a:bodyPr/>
          <a:lstStyle/>
          <a:p>
            <a:r>
              <a:rPr lang="en-GB" smtClean="0"/>
              <a:t>Meimaris@SEMSTATS2014</a:t>
            </a:r>
            <a:endParaRPr lang="en-GB"/>
          </a:p>
        </p:txBody>
      </p:sp>
      <p:sp>
        <p:nvSpPr>
          <p:cNvPr id="6" name="Slide Number Placeholder 5"/>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385124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567844-033F-4FF7-B932-56B5B59B99D1}" type="datetime1">
              <a:rPr lang="en-GB" smtClean="0"/>
              <a:t>16/10/2014</a:t>
            </a:fld>
            <a:endParaRPr lang="en-GB"/>
          </a:p>
        </p:txBody>
      </p:sp>
      <p:sp>
        <p:nvSpPr>
          <p:cNvPr id="5" name="Footer Placeholder 4"/>
          <p:cNvSpPr>
            <a:spLocks noGrp="1"/>
          </p:cNvSpPr>
          <p:nvPr>
            <p:ph type="ftr" sz="quarter" idx="11"/>
          </p:nvPr>
        </p:nvSpPr>
        <p:spPr/>
        <p:txBody>
          <a:bodyPr/>
          <a:lstStyle/>
          <a:p>
            <a:r>
              <a:rPr lang="en-GB" smtClean="0"/>
              <a:t>Meimaris@SEMSTATS2014</a:t>
            </a:r>
            <a:endParaRPr lang="en-GB"/>
          </a:p>
        </p:txBody>
      </p:sp>
      <p:sp>
        <p:nvSpPr>
          <p:cNvPr id="6" name="Slide Number Placeholder 5"/>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422286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0930972-34B4-493F-9B42-A2F396CE9A5B}" type="datetime1">
              <a:rPr lang="en-GB" smtClean="0"/>
              <a:t>16/10/2014</a:t>
            </a:fld>
            <a:endParaRPr lang="en-GB"/>
          </a:p>
        </p:txBody>
      </p:sp>
      <p:sp>
        <p:nvSpPr>
          <p:cNvPr id="6" name="Footer Placeholder 5"/>
          <p:cNvSpPr>
            <a:spLocks noGrp="1"/>
          </p:cNvSpPr>
          <p:nvPr>
            <p:ph type="ftr" sz="quarter" idx="11"/>
          </p:nvPr>
        </p:nvSpPr>
        <p:spPr/>
        <p:txBody>
          <a:bodyPr/>
          <a:lstStyle/>
          <a:p>
            <a:r>
              <a:rPr lang="en-GB" smtClean="0"/>
              <a:t>Meimaris@SEMSTATS2014</a:t>
            </a:r>
            <a:endParaRPr lang="en-GB"/>
          </a:p>
        </p:txBody>
      </p:sp>
      <p:sp>
        <p:nvSpPr>
          <p:cNvPr id="7" name="Slide Number Placeholder 6"/>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100763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CE54998-99C3-4B19-9D99-7C54A839C088}" type="datetime1">
              <a:rPr lang="en-GB" smtClean="0"/>
              <a:t>16/10/2014</a:t>
            </a:fld>
            <a:endParaRPr lang="en-GB"/>
          </a:p>
        </p:txBody>
      </p:sp>
      <p:sp>
        <p:nvSpPr>
          <p:cNvPr id="8" name="Footer Placeholder 7"/>
          <p:cNvSpPr>
            <a:spLocks noGrp="1"/>
          </p:cNvSpPr>
          <p:nvPr>
            <p:ph type="ftr" sz="quarter" idx="11"/>
          </p:nvPr>
        </p:nvSpPr>
        <p:spPr/>
        <p:txBody>
          <a:bodyPr/>
          <a:lstStyle/>
          <a:p>
            <a:r>
              <a:rPr lang="en-GB" smtClean="0"/>
              <a:t>Meimaris@SEMSTATS2014</a:t>
            </a:r>
            <a:endParaRPr lang="en-GB"/>
          </a:p>
        </p:txBody>
      </p:sp>
      <p:sp>
        <p:nvSpPr>
          <p:cNvPr id="9" name="Slide Number Placeholder 8"/>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352077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DE6B5F-77EE-4F7B-85CC-D1D7011D6435}" type="datetime1">
              <a:rPr lang="en-GB" smtClean="0"/>
              <a:t>16/10/2014</a:t>
            </a:fld>
            <a:endParaRPr lang="en-GB"/>
          </a:p>
        </p:txBody>
      </p:sp>
      <p:sp>
        <p:nvSpPr>
          <p:cNvPr id="4" name="Footer Placeholder 3"/>
          <p:cNvSpPr>
            <a:spLocks noGrp="1"/>
          </p:cNvSpPr>
          <p:nvPr>
            <p:ph type="ftr" sz="quarter" idx="11"/>
          </p:nvPr>
        </p:nvSpPr>
        <p:spPr/>
        <p:txBody>
          <a:bodyPr/>
          <a:lstStyle/>
          <a:p>
            <a:r>
              <a:rPr lang="en-GB" smtClean="0"/>
              <a:t>Meimaris@SEMSTATS2014</a:t>
            </a:r>
            <a:endParaRPr lang="en-GB"/>
          </a:p>
        </p:txBody>
      </p:sp>
      <p:sp>
        <p:nvSpPr>
          <p:cNvPr id="5" name="Slide Number Placeholder 4"/>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249595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E4B41-EC2D-491C-9E34-AD20246A730D}" type="datetime1">
              <a:rPr lang="en-GB" smtClean="0"/>
              <a:t>16/10/2014</a:t>
            </a:fld>
            <a:endParaRPr lang="en-GB"/>
          </a:p>
        </p:txBody>
      </p:sp>
      <p:sp>
        <p:nvSpPr>
          <p:cNvPr id="3" name="Footer Placeholder 2"/>
          <p:cNvSpPr>
            <a:spLocks noGrp="1"/>
          </p:cNvSpPr>
          <p:nvPr>
            <p:ph type="ftr" sz="quarter" idx="11"/>
          </p:nvPr>
        </p:nvSpPr>
        <p:spPr/>
        <p:txBody>
          <a:bodyPr/>
          <a:lstStyle/>
          <a:p>
            <a:r>
              <a:rPr lang="en-GB" smtClean="0"/>
              <a:t>Meimaris@SEMSTATS2014</a:t>
            </a:r>
            <a:endParaRPr lang="en-GB"/>
          </a:p>
        </p:txBody>
      </p:sp>
      <p:sp>
        <p:nvSpPr>
          <p:cNvPr id="4" name="Slide Number Placeholder 3"/>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310381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72131-D15C-4D10-849E-54CD87CA0182}" type="datetime1">
              <a:rPr lang="en-GB" smtClean="0"/>
              <a:t>16/10/2014</a:t>
            </a:fld>
            <a:endParaRPr lang="en-GB"/>
          </a:p>
        </p:txBody>
      </p:sp>
      <p:sp>
        <p:nvSpPr>
          <p:cNvPr id="6" name="Footer Placeholder 5"/>
          <p:cNvSpPr>
            <a:spLocks noGrp="1"/>
          </p:cNvSpPr>
          <p:nvPr>
            <p:ph type="ftr" sz="quarter" idx="11"/>
          </p:nvPr>
        </p:nvSpPr>
        <p:spPr/>
        <p:txBody>
          <a:bodyPr/>
          <a:lstStyle/>
          <a:p>
            <a:r>
              <a:rPr lang="en-GB" smtClean="0"/>
              <a:t>Meimaris@SEMSTATS2014</a:t>
            </a:r>
            <a:endParaRPr lang="en-GB"/>
          </a:p>
        </p:txBody>
      </p:sp>
      <p:sp>
        <p:nvSpPr>
          <p:cNvPr id="7" name="Slide Number Placeholder 6"/>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290348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76A84-E1F0-4453-8ACF-EB6FE7B1BAC3}" type="datetime1">
              <a:rPr lang="en-GB" smtClean="0"/>
              <a:t>16/10/2014</a:t>
            </a:fld>
            <a:endParaRPr lang="en-GB"/>
          </a:p>
        </p:txBody>
      </p:sp>
      <p:sp>
        <p:nvSpPr>
          <p:cNvPr id="6" name="Footer Placeholder 5"/>
          <p:cNvSpPr>
            <a:spLocks noGrp="1"/>
          </p:cNvSpPr>
          <p:nvPr>
            <p:ph type="ftr" sz="quarter" idx="11"/>
          </p:nvPr>
        </p:nvSpPr>
        <p:spPr/>
        <p:txBody>
          <a:bodyPr/>
          <a:lstStyle/>
          <a:p>
            <a:r>
              <a:rPr lang="en-GB" smtClean="0"/>
              <a:t>Meimaris@SEMSTATS2014</a:t>
            </a:r>
            <a:endParaRPr lang="en-GB"/>
          </a:p>
        </p:txBody>
      </p:sp>
      <p:sp>
        <p:nvSpPr>
          <p:cNvPr id="7" name="Slide Number Placeholder 6"/>
          <p:cNvSpPr>
            <a:spLocks noGrp="1"/>
          </p:cNvSpPr>
          <p:nvPr>
            <p:ph type="sldNum" sz="quarter" idx="12"/>
          </p:nvPr>
        </p:nvSpPr>
        <p:spPr/>
        <p:txBody>
          <a:bodyPr/>
          <a:lstStyle/>
          <a:p>
            <a:fld id="{FA071C7B-9D38-4E67-ABB9-BAFDFE140694}" type="slidenum">
              <a:rPr lang="en-GB" smtClean="0"/>
              <a:t>‹#›</a:t>
            </a:fld>
            <a:endParaRPr lang="en-GB"/>
          </a:p>
        </p:txBody>
      </p:sp>
    </p:spTree>
    <p:extLst>
      <p:ext uri="{BB962C8B-B14F-4D97-AF65-F5344CB8AC3E}">
        <p14:creationId xmlns:p14="http://schemas.microsoft.com/office/powerpoint/2010/main" val="57071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B2A81-1F1A-4A9E-9F15-22A9A0BF9113}" type="datetime1">
              <a:rPr lang="en-GB" smtClean="0"/>
              <a:t>16/10/2014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Meimaris@SEMSTATS2014</a:t>
            </a:r>
            <a:endParaRPr lang="en-GB" dirty="0"/>
          </a:p>
        </p:txBody>
      </p:sp>
      <p:sp>
        <p:nvSpPr>
          <p:cNvPr id="6" name="Slide Number Placeholder 5"/>
          <p:cNvSpPr>
            <a:spLocks noGrp="1"/>
          </p:cNvSpPr>
          <p:nvPr>
            <p:ph type="sldNum" sz="quarter" idx="4"/>
          </p:nvPr>
        </p:nvSpPr>
        <p:spPr>
          <a:xfrm>
            <a:off x="6372200" y="5949280"/>
            <a:ext cx="2314600" cy="772195"/>
          </a:xfrm>
          <a:prstGeom prst="rect">
            <a:avLst/>
          </a:prstGeom>
          <a:blipFill>
            <a:blip r:embed="rId13"/>
            <a:stretch>
              <a:fillRect/>
            </a:stretch>
          </a:blipFill>
        </p:spPr>
        <p:txBody>
          <a:bodyPr vert="horz" lIns="91440" tIns="45720" rIns="91440" bIns="45720" rtlCol="0" anchor="ctr"/>
          <a:lstStyle>
            <a:lvl1pPr algn="r">
              <a:defRPr sz="1200">
                <a:solidFill>
                  <a:schemeClr val="tx1">
                    <a:tint val="75000"/>
                  </a:schemeClr>
                </a:solidFill>
              </a:defRPr>
            </a:lvl1pPr>
          </a:lstStyle>
          <a:p>
            <a:fld id="{FA071C7B-9D38-4E67-ABB9-BAFDFE140694}" type="slidenum">
              <a:rPr lang="en-GB" smtClean="0"/>
              <a:t>‹#›</a:t>
            </a:fld>
            <a:endParaRPr lang="en-GB" dirty="0"/>
          </a:p>
        </p:txBody>
      </p:sp>
    </p:spTree>
    <p:extLst>
      <p:ext uri="{BB962C8B-B14F-4D97-AF65-F5344CB8AC3E}">
        <p14:creationId xmlns:p14="http://schemas.microsoft.com/office/powerpoint/2010/main" val="89725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1981200"/>
            <a:ext cx="7848600" cy="954107"/>
          </a:xfrm>
          <a:prstGeom prst="rect">
            <a:avLst/>
          </a:prstGeom>
        </p:spPr>
        <p:txBody>
          <a:bodyPr wrap="square">
            <a:spAutoFit/>
          </a:bodyPr>
          <a:lstStyle/>
          <a:p>
            <a:pPr marL="357187" lvl="1" indent="0" algn="ctr">
              <a:buNone/>
              <a:defRPr/>
            </a:pPr>
            <a:r>
              <a:rPr lang="en-GB" sz="2800" dirty="0" smtClean="0"/>
              <a:t>Containment and Complementarity Relationships in Multidimensional Linked Open Data</a:t>
            </a:r>
            <a:endParaRPr lang="en-US" sz="2800" dirty="0"/>
          </a:p>
        </p:txBody>
      </p:sp>
      <p:sp>
        <p:nvSpPr>
          <p:cNvPr id="7" name="TextBox 6"/>
          <p:cNvSpPr txBox="1"/>
          <p:nvPr/>
        </p:nvSpPr>
        <p:spPr>
          <a:xfrm>
            <a:off x="838200" y="3276600"/>
            <a:ext cx="7620000" cy="1292662"/>
          </a:xfrm>
          <a:prstGeom prst="rect">
            <a:avLst/>
          </a:prstGeom>
          <a:noFill/>
        </p:spPr>
        <p:txBody>
          <a:bodyPr wrap="square" rtlCol="0">
            <a:spAutoFit/>
          </a:bodyPr>
          <a:lstStyle/>
          <a:p>
            <a:pPr algn="ctr" hangingPunct="0"/>
            <a:r>
              <a:rPr lang="en-GB" sz="1600" b="1" u="sng" dirty="0" err="1"/>
              <a:t>Marios</a:t>
            </a:r>
            <a:r>
              <a:rPr lang="en-GB" sz="1600" b="1" u="sng" dirty="0"/>
              <a:t> </a:t>
            </a:r>
            <a:r>
              <a:rPr lang="en-GB" sz="1600" b="1" u="sng" dirty="0" err="1" smtClean="0"/>
              <a:t>Meimaris</a:t>
            </a:r>
            <a:r>
              <a:rPr lang="en-GB" sz="1600" dirty="0"/>
              <a:t> </a:t>
            </a:r>
            <a:r>
              <a:rPr lang="en-GB" sz="1600" dirty="0" smtClean="0"/>
              <a:t>and </a:t>
            </a:r>
            <a:r>
              <a:rPr lang="en-GB" sz="1600" dirty="0"/>
              <a:t>George </a:t>
            </a:r>
            <a:r>
              <a:rPr lang="en-GB" sz="1600" dirty="0" err="1" smtClean="0"/>
              <a:t>Papastefanatos</a:t>
            </a:r>
            <a:endParaRPr lang="en-GB" sz="1600" dirty="0"/>
          </a:p>
          <a:p>
            <a:pPr algn="ctr" hangingPunct="0"/>
            <a:r>
              <a:rPr lang="en-US" sz="1600" dirty="0"/>
              <a:t>Institute for the Management of Information </a:t>
            </a:r>
            <a:r>
              <a:rPr lang="en-US" sz="1600" dirty="0" smtClean="0"/>
              <a:t>Systems</a:t>
            </a:r>
          </a:p>
          <a:p>
            <a:pPr algn="ctr" hangingPunct="0"/>
            <a:r>
              <a:rPr lang="en-US" sz="1600" dirty="0" smtClean="0"/>
              <a:t>Research </a:t>
            </a:r>
            <a:r>
              <a:rPr lang="en-US" sz="1600" dirty="0"/>
              <a:t>Center “Athena</a:t>
            </a:r>
            <a:r>
              <a:rPr lang="en-US" sz="1600" dirty="0" smtClean="0"/>
              <a:t>”</a:t>
            </a:r>
          </a:p>
          <a:p>
            <a:pPr algn="ctr" hangingPunct="0"/>
            <a:endParaRPr lang="en-GB" sz="1600" dirty="0"/>
          </a:p>
          <a:p>
            <a:pPr algn="ctr" hangingPunct="0"/>
            <a:r>
              <a:rPr lang="en-US" sz="1400" dirty="0"/>
              <a:t>{</a:t>
            </a:r>
            <a:r>
              <a:rPr lang="en-US" sz="1400" dirty="0" err="1"/>
              <a:t>m.meimaris</a:t>
            </a:r>
            <a:r>
              <a:rPr lang="en-US" sz="1400" dirty="0"/>
              <a:t>, </a:t>
            </a:r>
            <a:r>
              <a:rPr lang="en-US" sz="1400" dirty="0" err="1" smtClean="0"/>
              <a:t>gpapas</a:t>
            </a:r>
            <a:r>
              <a:rPr lang="en-US" sz="1400" dirty="0" smtClean="0"/>
              <a:t>}@imis.athena-innovation.gr</a:t>
            </a:r>
            <a:endParaRPr lang="en-GB" sz="1400" dirty="0"/>
          </a:p>
        </p:txBody>
      </p:sp>
      <p:sp>
        <p:nvSpPr>
          <p:cNvPr id="11" name="Slide Number Placeholder 10"/>
          <p:cNvSpPr>
            <a:spLocks noGrp="1"/>
          </p:cNvSpPr>
          <p:nvPr>
            <p:ph type="sldNum" sz="quarter" idx="12"/>
          </p:nvPr>
        </p:nvSpPr>
        <p:spPr/>
        <p:txBody>
          <a:bodyPr/>
          <a:lstStyle/>
          <a:p>
            <a:fld id="{FA071C7B-9D38-4E67-ABB9-BAFDFE140694}" type="slidenum">
              <a:rPr lang="en-GB" smtClean="0"/>
              <a:t>1</a:t>
            </a:fld>
            <a:endParaRPr lang="en-GB"/>
          </a:p>
        </p:txBody>
      </p:sp>
      <p:sp>
        <p:nvSpPr>
          <p:cNvPr id="12" name="Footer Placeholder 11"/>
          <p:cNvSpPr>
            <a:spLocks noGrp="1"/>
          </p:cNvSpPr>
          <p:nvPr>
            <p:ph type="ftr" sz="quarter" idx="11"/>
          </p:nvPr>
        </p:nvSpPr>
        <p:spPr/>
        <p:txBody>
          <a:bodyPr/>
          <a:lstStyle/>
          <a:p>
            <a:r>
              <a:rPr lang="en-GB" smtClean="0"/>
              <a:t>Meimaris@SEMSTATS2014</a:t>
            </a:r>
            <a:endParaRPr lang="en-GB" dirty="0"/>
          </a:p>
        </p:txBody>
      </p:sp>
    </p:spTree>
    <p:extLst>
      <p:ext uri="{BB962C8B-B14F-4D97-AF65-F5344CB8AC3E}">
        <p14:creationId xmlns:p14="http://schemas.microsoft.com/office/powerpoint/2010/main" val="298907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Occurrence Matrix</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10</a:t>
            </a:fld>
            <a:endParaRPr lang="en-GB"/>
          </a:p>
        </p:txBody>
      </p:sp>
      <p:sp>
        <p:nvSpPr>
          <p:cNvPr id="9" name="Content Placeholder 8"/>
          <p:cNvSpPr>
            <a:spLocks noGrp="1"/>
          </p:cNvSpPr>
          <p:nvPr>
            <p:ph idx="1"/>
          </p:nvPr>
        </p:nvSpPr>
        <p:spPr/>
        <p:txBody>
          <a:bodyPr/>
          <a:lstStyle/>
          <a:p>
            <a:pPr marL="0" indent="0">
              <a:buNone/>
            </a:pPr>
            <a:r>
              <a:rPr lang="en-GB" sz="2800" dirty="0" smtClean="0"/>
              <a:t>1. Build the feature space into an </a:t>
            </a:r>
            <a:r>
              <a:rPr lang="en-GB" sz="2800" b="1" dirty="0" smtClean="0"/>
              <a:t>occurrence matrix</a:t>
            </a:r>
          </a:p>
          <a:p>
            <a:pPr marL="857250" lvl="1" indent="-457200"/>
            <a:r>
              <a:rPr lang="en-GB" sz="2400" dirty="0" smtClean="0"/>
              <a:t>Each dimension value is a feature</a:t>
            </a:r>
          </a:p>
          <a:p>
            <a:pPr marL="857250" lvl="1" indent="-457200"/>
            <a:r>
              <a:rPr lang="en-GB" sz="2400" dirty="0" smtClean="0"/>
              <a:t>Encoded is the hierarchy of features (1 for occurrence and all parents, 0 otherwise)</a:t>
            </a:r>
          </a:p>
          <a:p>
            <a:pPr marL="400050" lvl="1" indent="0">
              <a:buNone/>
            </a:pPr>
            <a:endParaRPr lang="en-GB" sz="2400" dirty="0" smtClean="0"/>
          </a:p>
          <a:p>
            <a:pPr marL="914400" lvl="1" indent="-514350"/>
            <a:endParaRPr lang="en-GB" sz="2400" dirty="0" smtClean="0"/>
          </a:p>
          <a:p>
            <a:pPr marL="857250" lvl="1" indent="-457200"/>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3586705515"/>
              </p:ext>
            </p:extLst>
          </p:nvPr>
        </p:nvGraphicFramePr>
        <p:xfrm>
          <a:off x="251520" y="3573016"/>
          <a:ext cx="8640959" cy="2059773"/>
        </p:xfrm>
        <a:graphic>
          <a:graphicData uri="http://schemas.openxmlformats.org/drawingml/2006/table">
            <a:tbl>
              <a:tblPr firstRow="1" firstCol="1" bandRow="1">
                <a:tableStyleId>{5C22544A-7EE6-4342-B048-85BDC9FD1C3A}</a:tableStyleId>
              </a:tblPr>
              <a:tblGrid>
                <a:gridCol w="504056"/>
                <a:gridCol w="569070"/>
                <a:gridCol w="483606"/>
                <a:gridCol w="445637"/>
                <a:gridCol w="420656"/>
                <a:gridCol w="457295"/>
                <a:gridCol w="432048"/>
                <a:gridCol w="504056"/>
                <a:gridCol w="504056"/>
                <a:gridCol w="432048"/>
                <a:gridCol w="504056"/>
                <a:gridCol w="360040"/>
                <a:gridCol w="504056"/>
                <a:gridCol w="504056"/>
                <a:gridCol w="576064"/>
                <a:gridCol w="576064"/>
                <a:gridCol w="297557"/>
                <a:gridCol w="282768"/>
                <a:gridCol w="283770"/>
              </a:tblGrid>
              <a:tr h="109829">
                <a:tc>
                  <a:txBody>
                    <a:bodyPr/>
                    <a:lstStyle/>
                    <a:p>
                      <a:pPr indent="144145" algn="l" fontAlgn="auto" hangingPunct="1">
                        <a:lnSpc>
                          <a:spcPts val="1200"/>
                        </a:lnSpc>
                        <a:spcAft>
                          <a:spcPts val="0"/>
                        </a:spcAft>
                      </a:pPr>
                      <a:r>
                        <a:rPr lang="en-GB" sz="800" dirty="0">
                          <a:effectLst/>
                        </a:rPr>
                        <a:t> </a:t>
                      </a:r>
                      <a:endParaRPr lang="en-GB" sz="1000" dirty="0">
                        <a:effectLst/>
                        <a:latin typeface="Times New Roman"/>
                        <a:ea typeface="Times New Roman"/>
                      </a:endParaRPr>
                    </a:p>
                  </a:txBody>
                  <a:tcPr marL="68580" marR="68580" marT="0" marB="0" anchor="b"/>
                </a:tc>
                <a:tc gridSpan="10">
                  <a:txBody>
                    <a:bodyPr/>
                    <a:lstStyle/>
                    <a:p>
                      <a:pPr indent="144145" algn="ctr" fontAlgn="auto" hangingPunct="1">
                        <a:lnSpc>
                          <a:spcPts val="1200"/>
                        </a:lnSpc>
                        <a:spcAft>
                          <a:spcPts val="0"/>
                        </a:spcAft>
                      </a:pPr>
                      <a:r>
                        <a:rPr lang="en-GB" sz="800">
                          <a:effectLst/>
                        </a:rPr>
                        <a:t>refArea </a:t>
                      </a:r>
                      <a:endParaRPr lang="en-GB" sz="1000">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indent="144145" algn="ctr" fontAlgn="auto" hangingPunct="1">
                        <a:lnSpc>
                          <a:spcPts val="1200"/>
                        </a:lnSpc>
                        <a:spcAft>
                          <a:spcPts val="0"/>
                        </a:spcAft>
                      </a:pPr>
                      <a:r>
                        <a:rPr lang="en-GB" sz="800" dirty="0" err="1">
                          <a:effectLst/>
                        </a:rPr>
                        <a:t>refPeriod</a:t>
                      </a:r>
                      <a:r>
                        <a:rPr lang="en-GB" sz="800" dirty="0">
                          <a:effectLst/>
                        </a:rPr>
                        <a:t> </a:t>
                      </a:r>
                      <a:endParaRPr lang="en-GB" sz="1000" dirty="0">
                        <a:effectLst/>
                        <a:latin typeface="Times New Roman"/>
                        <a:ea typeface="Times New Roman"/>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indent="144145" algn="ctr" fontAlgn="auto" hangingPunct="1">
                        <a:lnSpc>
                          <a:spcPts val="1200"/>
                        </a:lnSpc>
                        <a:spcAft>
                          <a:spcPts val="0"/>
                        </a:spcAft>
                      </a:pPr>
                      <a:r>
                        <a:rPr lang="en-GB" sz="800">
                          <a:effectLst/>
                        </a:rPr>
                        <a:t>sex</a:t>
                      </a:r>
                      <a:endParaRPr lang="en-GB" sz="1000">
                        <a:effectLst/>
                        <a:latin typeface="Times New Roman"/>
                        <a:ea typeface="Times New Roman"/>
                      </a:endParaRPr>
                    </a:p>
                  </a:txBody>
                  <a:tcPr marL="68580" marR="68580" marT="0" marB="0" anchor="b"/>
                </a:tc>
                <a:tc hMerge="1">
                  <a:txBody>
                    <a:bodyPr/>
                    <a:lstStyle/>
                    <a:p>
                      <a:endParaRPr lang="en-GB"/>
                    </a:p>
                  </a:txBody>
                  <a:tcPr/>
                </a:tc>
                <a:tc hMerge="1">
                  <a:txBody>
                    <a:bodyPr/>
                    <a:lstStyle/>
                    <a:p>
                      <a:endParaRPr lang="en-GB"/>
                    </a:p>
                  </a:txBody>
                  <a:tcPr/>
                </a:tc>
              </a:tr>
              <a:tr h="228939">
                <a:tc>
                  <a:txBody>
                    <a:bodyPr/>
                    <a:lstStyle/>
                    <a:p>
                      <a:pPr>
                        <a:lnSpc>
                          <a:spcPct val="115000"/>
                        </a:lnSpc>
                      </a:pPr>
                      <a:endParaRPr lang="en-GB" sz="1100">
                        <a:effectLst/>
                        <a:latin typeface="Calibri"/>
                      </a:endParaRPr>
                    </a:p>
                  </a:txBody>
                  <a:tcPr marL="68580" marR="68580" marT="0" marB="0" anchor="b"/>
                </a:tc>
                <a:tc>
                  <a:txBody>
                    <a:bodyPr/>
                    <a:lstStyle/>
                    <a:p>
                      <a:pPr indent="144145" algn="ctr" fontAlgn="auto" hangingPunct="1">
                        <a:lnSpc>
                          <a:spcPts val="1200"/>
                        </a:lnSpc>
                        <a:spcAft>
                          <a:spcPts val="0"/>
                        </a:spcAft>
                      </a:pPr>
                      <a:r>
                        <a:rPr lang="en-GB" sz="800">
                          <a:effectLst/>
                        </a:rPr>
                        <a:t>WLD</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EUR</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AM</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a:effectLst/>
                        </a:rPr>
                        <a:t>GR</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a:effectLst/>
                        </a:rPr>
                        <a:t>IT</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err="1">
                          <a:effectLst/>
                        </a:rPr>
                        <a:t>Ath</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Rom</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smtClean="0">
                          <a:effectLst/>
                        </a:rPr>
                        <a:t>US</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TX</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Aus</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dirty="0" smtClean="0">
                          <a:effectLst/>
                        </a:rPr>
                        <a:t>   ALL</a:t>
                      </a:r>
                      <a:endParaRPr lang="en-GB" sz="1000" dirty="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2001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dirty="0">
                          <a:effectLst/>
                        </a:rPr>
                        <a:t>2011</a:t>
                      </a:r>
                      <a:endParaRPr lang="en-GB" sz="1000" dirty="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dirty="0">
                          <a:effectLst/>
                        </a:rPr>
                        <a:t>Jan11</a:t>
                      </a:r>
                      <a:endParaRPr lang="en-GB" sz="1000" dirty="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Feb11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M</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F</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T</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11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a:effectLst/>
                        </a:rPr>
                        <a:t>0</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12</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dirty="0">
                          <a:effectLst/>
                        </a:rPr>
                        <a:t>1</a:t>
                      </a:r>
                      <a:endParaRPr lang="en-GB" sz="1000" dirty="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21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22</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31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32</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r>
              <a:tr h="228939">
                <a:tc>
                  <a:txBody>
                    <a:bodyPr/>
                    <a:lstStyle/>
                    <a:p>
                      <a:pPr indent="144145" algn="l" fontAlgn="auto" hangingPunct="1">
                        <a:lnSpc>
                          <a:spcPts val="1200"/>
                        </a:lnSpc>
                        <a:spcAft>
                          <a:spcPts val="0"/>
                        </a:spcAft>
                      </a:pPr>
                      <a:r>
                        <a:rPr lang="en-GB" sz="800">
                          <a:effectLst/>
                        </a:rPr>
                        <a:t>obs</a:t>
                      </a:r>
                      <a:r>
                        <a:rPr lang="en-GB" sz="800" baseline="-25000">
                          <a:effectLst/>
                        </a:rPr>
                        <a:t>33</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l" fontAlgn="auto" hangingPunct="1">
                        <a:lnSpc>
                          <a:spcPts val="1200"/>
                        </a:lnSpc>
                        <a:spcAft>
                          <a:spcPts val="0"/>
                        </a:spcAft>
                      </a:pPr>
                      <a:r>
                        <a:rPr lang="en-GB" sz="800">
                          <a:effectLst/>
                        </a:rPr>
                        <a:t>1</a:t>
                      </a:r>
                      <a:endParaRPr lang="en-GB" sz="1000">
                        <a:effectLst/>
                        <a:latin typeface="Times New Roman"/>
                        <a:ea typeface="Times New Roman"/>
                      </a:endParaRPr>
                    </a:p>
                  </a:txBody>
                  <a:tcPr marL="68580" marR="68580" marT="0" marB="0" anchor="b"/>
                </a:tc>
                <a:tc>
                  <a:txBody>
                    <a:bodyPr/>
                    <a:lstStyle/>
                    <a:p>
                      <a:pPr indent="144145" algn="ctr"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a:effectLst/>
                        </a:rPr>
                        <a:t>0</a:t>
                      </a:r>
                      <a:endParaRPr lang="en-GB" sz="1000">
                        <a:effectLst/>
                        <a:latin typeface="Times New Roman"/>
                        <a:ea typeface="Times New Roman"/>
                      </a:endParaRPr>
                    </a:p>
                  </a:txBody>
                  <a:tcPr marL="68580" marR="68580" marT="0" marB="0" anchor="b"/>
                </a:tc>
                <a:tc>
                  <a:txBody>
                    <a:bodyPr/>
                    <a:lstStyle/>
                    <a:p>
                      <a:pPr indent="144145" algn="just" fontAlgn="auto" hangingPunct="1">
                        <a:lnSpc>
                          <a:spcPts val="1200"/>
                        </a:lnSpc>
                        <a:spcAft>
                          <a:spcPts val="0"/>
                        </a:spcAft>
                      </a:pPr>
                      <a:r>
                        <a:rPr lang="en-GB" sz="800" dirty="0">
                          <a:effectLst/>
                        </a:rPr>
                        <a:t>1</a:t>
                      </a:r>
                      <a:endParaRPr lang="en-GB" sz="1000" dirty="0">
                        <a:effectLst/>
                        <a:latin typeface="Times New Roman"/>
                        <a:ea typeface="Times New Roman"/>
                      </a:endParaRPr>
                    </a:p>
                  </a:txBody>
                  <a:tcPr marL="68580" marR="68580" marT="0" marB="0" anchor="b"/>
                </a:tc>
              </a:tr>
            </a:tbl>
          </a:graphicData>
        </a:graphic>
      </p:graphicFrame>
      <p:sp>
        <p:nvSpPr>
          <p:cNvPr id="14" name="Footer Placeholder 13"/>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4260397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Containment Matrices</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11</a:t>
            </a:fld>
            <a:endParaRPr lang="en-GB"/>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67544" y="1268760"/>
                <a:ext cx="8229600" cy="4525963"/>
              </a:xfrm>
            </p:spPr>
            <p:txBody>
              <a:bodyPr>
                <a:normAutofit/>
              </a:bodyPr>
              <a:lstStyle/>
              <a:p>
                <a:pPr marL="0" indent="0" algn="just">
                  <a:buNone/>
                </a:pPr>
                <a:r>
                  <a:rPr lang="en-GB" sz="2800" dirty="0" smtClean="0"/>
                  <a:t>2. For N observations, compute one </a:t>
                </a:r>
                <a:r>
                  <a:rPr lang="en-GB" sz="2800" dirty="0" err="1" smtClean="0"/>
                  <a:t>NxN</a:t>
                </a:r>
                <a:r>
                  <a:rPr lang="en-GB" sz="2800" dirty="0" smtClean="0"/>
                  <a:t> containment matrix </a:t>
                </a:r>
                <a:r>
                  <a:rPr lang="en-GB" sz="2800" b="1" dirty="0" err="1" smtClean="0"/>
                  <a:t>CM</a:t>
                </a:r>
                <a:r>
                  <a:rPr lang="en-GB" sz="2800" b="1" baseline="-25000" dirty="0" err="1" smtClean="0"/>
                  <a:t>pm</a:t>
                </a:r>
                <a:r>
                  <a:rPr lang="en-GB" sz="2800" dirty="0" smtClean="0"/>
                  <a:t> for each dimension p</a:t>
                </a:r>
                <a:r>
                  <a:rPr lang="en-GB" sz="2800" baseline="-25000" dirty="0" smtClean="0"/>
                  <a:t>m</a:t>
                </a:r>
                <a:r>
                  <a:rPr lang="en-GB" sz="2800" dirty="0" smtClean="0"/>
                  <a:t> in the set of all datasets. Then cell [</a:t>
                </a:r>
                <a:r>
                  <a:rPr lang="en-GB" sz="2800" dirty="0" err="1" smtClean="0"/>
                  <a:t>i,j</a:t>
                </a:r>
                <a:r>
                  <a:rPr lang="en-GB" sz="2800" dirty="0" smtClean="0"/>
                  <a:t>] becomes:</a:t>
                </a:r>
              </a:p>
              <a:p>
                <a:pPr marL="914400" lvl="1" indent="-514350"/>
                <a:r>
                  <a:rPr lang="en-GB" sz="2000" dirty="0" smtClean="0"/>
                  <a:t>1 if values of dimension are parent-child for observations </a:t>
                </a:r>
                <a:r>
                  <a:rPr lang="en-GB" sz="2000" dirty="0" err="1" smtClean="0"/>
                  <a:t>i</a:t>
                </a:r>
                <a:r>
                  <a:rPr lang="en-GB" sz="2000" dirty="0" smtClean="0"/>
                  <a:t> and j, or</a:t>
                </a:r>
              </a:p>
              <a:p>
                <a:pPr marL="914400" lvl="1" indent="-514350"/>
                <a:r>
                  <a:rPr lang="en-GB" sz="2000" dirty="0" smtClean="0"/>
                  <a:t>0 otherwise</a:t>
                </a:r>
              </a:p>
              <a:p>
                <a:pPr marL="0" indent="0" algn="just">
                  <a:buNone/>
                </a:pPr>
                <a:r>
                  <a:rPr lang="en-GB" sz="2800" dirty="0" smtClean="0"/>
                  <a:t>Function </a:t>
                </a:r>
                <a:r>
                  <a:rPr lang="en-GB" sz="2800" i="1" dirty="0" smtClean="0"/>
                  <a:t>sf</a:t>
                </a:r>
                <a:r>
                  <a:rPr lang="en-GB" sz="2800" dirty="0" smtClean="0"/>
                  <a:t> to determine this for observations </a:t>
                </a:r>
                <a:r>
                  <a:rPr lang="en-GB" sz="2800" dirty="0" err="1" smtClean="0"/>
                  <a:t>o</a:t>
                </a:r>
                <a:r>
                  <a:rPr lang="en-GB" sz="2800" baseline="-25000" dirty="0" err="1" smtClean="0"/>
                  <a:t>a</a:t>
                </a:r>
                <a:r>
                  <a:rPr lang="en-GB" sz="2800" dirty="0" smtClean="0"/>
                  <a:t> and </a:t>
                </a:r>
                <a:r>
                  <a:rPr lang="en-GB" sz="2800" dirty="0" err="1" smtClean="0"/>
                  <a:t>o</a:t>
                </a:r>
                <a:r>
                  <a:rPr lang="en-GB" sz="2800" baseline="-25000" dirty="0" err="1" smtClean="0"/>
                  <a:t>b</a:t>
                </a:r>
                <a:r>
                  <a:rPr lang="en-GB" sz="2800" dirty="0" smtClean="0"/>
                  <a:t> and dimension p</a:t>
                </a:r>
                <a:r>
                  <a:rPr lang="en-GB" sz="2800" baseline="-25000" dirty="0" smtClean="0"/>
                  <a:t>m</a:t>
                </a:r>
                <a:r>
                  <a:rPr lang="en-GB" sz="2800" dirty="0" smtClean="0"/>
                  <a:t>:</a:t>
                </a:r>
              </a:p>
              <a:p>
                <a:pPr marL="0" indent="0">
                  <a:buNone/>
                </a:pPr>
                <a14:m>
                  <m:oMathPara xmlns:m="http://schemas.openxmlformats.org/officeDocument/2006/math">
                    <m:oMathParaPr>
                      <m:jc m:val="centerGroup"/>
                    </m:oMathParaPr>
                    <m:oMath xmlns:m="http://schemas.openxmlformats.org/officeDocument/2006/math">
                      <m:r>
                        <a:rPr lang="en-US" sz="2800" b="0" i="1">
                          <a:latin typeface="Cambria Math"/>
                        </a:rPr>
                        <m:t>𝑠𝑓</m:t>
                      </m:r>
                      <m:d>
                        <m:dPr>
                          <m:ctrlPr>
                            <a:rPr lang="en-GB" sz="2800" i="1">
                              <a:latin typeface="Cambria Math"/>
                            </a:rPr>
                          </m:ctrlPr>
                        </m:dPr>
                        <m:e>
                          <m:sSub>
                            <m:sSubPr>
                              <m:ctrlPr>
                                <a:rPr lang="en-GB" sz="2800" i="1">
                                  <a:latin typeface="Cambria Math"/>
                                </a:rPr>
                              </m:ctrlPr>
                            </m:sSubPr>
                            <m:e>
                              <m:r>
                                <a:rPr lang="en-US" sz="2800" b="0" i="1">
                                  <a:latin typeface="Cambria Math"/>
                                </a:rPr>
                                <m:t>𝑜</m:t>
                              </m:r>
                            </m:e>
                            <m:sub>
                              <m:r>
                                <a:rPr lang="en-US" sz="2800" b="0" i="1" smtClean="0">
                                  <a:latin typeface="Cambria Math"/>
                                </a:rPr>
                                <m:t>𝑎</m:t>
                              </m:r>
                            </m:sub>
                          </m:sSub>
                          <m:r>
                            <a:rPr lang="en-US" sz="2800" b="0">
                              <a:latin typeface="Cambria Math"/>
                            </a:rPr>
                            <m:t>,</m:t>
                          </m:r>
                          <m:sSub>
                            <m:sSubPr>
                              <m:ctrlPr>
                                <a:rPr lang="en-GB" sz="2800" i="1">
                                  <a:latin typeface="Cambria Math"/>
                                </a:rPr>
                              </m:ctrlPr>
                            </m:sSubPr>
                            <m:e>
                              <m:r>
                                <a:rPr lang="en-US" sz="2800" b="0" i="1">
                                  <a:latin typeface="Cambria Math"/>
                                </a:rPr>
                                <m:t>𝑜</m:t>
                              </m:r>
                            </m:e>
                            <m:sub>
                              <m:r>
                                <a:rPr lang="en-US" sz="2800" b="0" i="1">
                                  <a:latin typeface="Cambria Math"/>
                                </a:rPr>
                                <m:t>𝑏</m:t>
                              </m:r>
                            </m:sub>
                          </m:sSub>
                        </m:e>
                      </m:d>
                      <m:sSub>
                        <m:sSubPr>
                          <m:ctrlPr>
                            <a:rPr lang="en-GB" sz="2800" i="1">
                              <a:latin typeface="Cambria Math"/>
                            </a:rPr>
                          </m:ctrlPr>
                        </m:sSubPr>
                        <m:e>
                          <m:r>
                            <a:rPr lang="en-US" sz="2800" b="0" i="1">
                              <a:latin typeface="Cambria Math"/>
                            </a:rPr>
                            <m:t>|</m:t>
                          </m:r>
                        </m:e>
                        <m:sub>
                          <m:sSub>
                            <m:sSubPr>
                              <m:ctrlPr>
                                <a:rPr lang="en-GB" sz="2800" i="1">
                                  <a:latin typeface="Cambria Math"/>
                                </a:rPr>
                              </m:ctrlPr>
                            </m:sSubPr>
                            <m:e>
                              <m:r>
                                <a:rPr lang="en-GB" sz="2800" b="0" i="1" smtClean="0">
                                  <a:latin typeface="Cambria Math"/>
                                </a:rPr>
                                <m:t>𝑝</m:t>
                              </m:r>
                            </m:e>
                            <m:sub>
                              <m:r>
                                <a:rPr lang="en-GB" sz="2800" b="0" i="1" smtClean="0">
                                  <a:latin typeface="Cambria Math"/>
                                </a:rPr>
                                <m:t>𝑚</m:t>
                              </m:r>
                            </m:sub>
                          </m:sSub>
                        </m:sub>
                      </m:sSub>
                      <m:r>
                        <a:rPr lang="en-US" sz="2800" b="0">
                          <a:latin typeface="Cambria Math"/>
                        </a:rPr>
                        <m:t>=</m:t>
                      </m:r>
                      <m:r>
                        <a:rPr lang="en-US" sz="2800" b="0" i="1">
                          <a:latin typeface="Cambria Math"/>
                        </a:rPr>
                        <m:t>   </m:t>
                      </m:r>
                      <m:d>
                        <m:dPr>
                          <m:begChr m:val="{"/>
                          <m:endChr m:val=""/>
                          <m:ctrlPr>
                            <a:rPr lang="en-GB" sz="2800" i="1">
                              <a:latin typeface="Cambria Math"/>
                            </a:rPr>
                          </m:ctrlPr>
                        </m:dPr>
                        <m:e>
                          <m:eqArr>
                            <m:eqArrPr>
                              <m:ctrlPr>
                                <a:rPr lang="en-GB" sz="2800" i="1">
                                  <a:latin typeface="Cambria Math"/>
                                </a:rPr>
                              </m:ctrlPr>
                            </m:eqArrPr>
                            <m:e>
                              <m:r>
                                <a:rPr lang="en-US" sz="2800" b="0" i="1">
                                  <a:latin typeface="Cambria Math"/>
                                </a:rPr>
                                <m:t>1</m:t>
                              </m:r>
                              <m:r>
                                <a:rPr lang="en-US" sz="2800" b="0">
                                  <a:latin typeface="Cambria Math"/>
                                </a:rPr>
                                <m:t>,   </m:t>
                              </m:r>
                            </m:e>
                            <m:e>
                              <m:r>
                                <a:rPr lang="en-US" sz="2800" b="0" i="1">
                                  <a:latin typeface="Cambria Math"/>
                                </a:rPr>
                                <m:t>0</m:t>
                              </m:r>
                              <m:r>
                                <a:rPr lang="en-US" sz="2800" b="0">
                                  <a:latin typeface="Cambria Math"/>
                                </a:rPr>
                                <m:t>,   </m:t>
                              </m:r>
                            </m:e>
                          </m:eqArr>
                        </m:e>
                      </m:d>
                      <m:f>
                        <m:fPr>
                          <m:type m:val="noBar"/>
                          <m:ctrlPr>
                            <a:rPr lang="en-GB" sz="2800" i="1">
                              <a:latin typeface="Cambria Math"/>
                            </a:rPr>
                          </m:ctrlPr>
                        </m:fPr>
                        <m:num>
                          <m:d>
                            <m:dPr>
                              <m:ctrlPr>
                                <a:rPr lang="en-GB" sz="2800" i="1">
                                  <a:latin typeface="Cambria Math"/>
                                </a:rPr>
                              </m:ctrlPr>
                            </m:dPr>
                            <m:e>
                              <m:r>
                                <a:rPr lang="en-US" sz="2800" b="0" i="1">
                                  <a:latin typeface="Cambria Math"/>
                                </a:rPr>
                                <m:t>𝑎</m:t>
                              </m:r>
                              <m:r>
                                <a:rPr lang="en-US" sz="2800" b="0" i="1">
                                  <a:latin typeface="Cambria Math"/>
                                </a:rPr>
                                <m:t> </m:t>
                              </m:r>
                              <m:r>
                                <a:rPr lang="en-US" sz="2800" b="0" i="1">
                                  <a:latin typeface="Cambria Math"/>
                                </a:rPr>
                                <m:t>𝐴𝑁𝐷</m:t>
                              </m:r>
                              <m:r>
                                <a:rPr lang="en-US" sz="2800" b="0" i="1">
                                  <a:latin typeface="Cambria Math"/>
                                </a:rPr>
                                <m:t> </m:t>
                              </m:r>
                              <m:r>
                                <a:rPr lang="en-US" sz="2800" b="0" i="1">
                                  <a:latin typeface="Cambria Math"/>
                                </a:rPr>
                                <m:t>𝑏</m:t>
                              </m:r>
                            </m:e>
                          </m:d>
                          <m:r>
                            <a:rPr lang="en-US" sz="2800" b="0" i="1">
                              <a:latin typeface="Cambria Math"/>
                            </a:rPr>
                            <m:t>=</m:t>
                          </m:r>
                          <m:r>
                            <a:rPr lang="en-US" sz="2800" b="0" i="1">
                              <a:latin typeface="Cambria Math"/>
                            </a:rPr>
                            <m:t>𝑏</m:t>
                          </m:r>
                        </m:num>
                        <m:den>
                          <m:r>
                            <a:rPr lang="en-US" sz="2800" b="0" i="1">
                              <a:latin typeface="Cambria Math"/>
                            </a:rPr>
                            <m:t>𝑜𝑡h𝑒𝑟𝑤𝑖𝑠𝑒</m:t>
                          </m:r>
                        </m:den>
                      </m:f>
                    </m:oMath>
                  </m:oMathPara>
                </a14:m>
                <a:endParaRPr lang="en-GB" sz="2800" dirty="0" smtClean="0"/>
              </a:p>
              <a:p>
                <a:pPr marL="0" indent="0">
                  <a:buNone/>
                </a:pPr>
                <a:r>
                  <a:rPr lang="en-GB" sz="2400" dirty="0" smtClean="0"/>
                  <a:t>where a and b are the bit vectors of observations </a:t>
                </a:r>
              </a:p>
              <a:p>
                <a:pPr marL="400050" lvl="1" indent="0">
                  <a:buNone/>
                </a:pPr>
                <a:endParaRPr lang="en-GB" sz="2400" dirty="0" smtClean="0"/>
              </a:p>
              <a:p>
                <a:pPr marL="914400" lvl="1" indent="-514350"/>
                <a:endParaRPr lang="en-GB" sz="2400" dirty="0" smtClean="0"/>
              </a:p>
              <a:p>
                <a:pPr marL="857250" lvl="1" indent="-457200"/>
                <a:endParaRPr lang="en-GB"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67544" y="1268760"/>
                <a:ext cx="8229600" cy="4525963"/>
              </a:xfrm>
              <a:blipFill rotWithShape="1">
                <a:blip r:embed="rId2"/>
                <a:stretch>
                  <a:fillRect l="-1556" t="-1211" r="-1481"/>
                </a:stretch>
              </a:blipFill>
            </p:spPr>
            <p:txBody>
              <a:bodyPr/>
              <a:lstStyle/>
              <a:p>
                <a:r>
                  <a:rPr lang="en-GB">
                    <a:noFill/>
                  </a:rPr>
                  <a:t> </a:t>
                </a:r>
              </a:p>
            </p:txBody>
          </p:sp>
        </mc:Fallback>
      </mc:AlternateContent>
      <p:sp>
        <p:nvSpPr>
          <p:cNvPr id="3" name="Footer Placeholder 2"/>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2177405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Containment relationships</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12</a:t>
            </a:fld>
            <a:endParaRPr lang="en-GB"/>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67544" y="1268760"/>
                <a:ext cx="8229600" cy="4525963"/>
              </a:xfrm>
            </p:spPr>
            <p:txBody>
              <a:bodyPr>
                <a:normAutofit lnSpcReduction="10000"/>
              </a:bodyPr>
              <a:lstStyle/>
              <a:p>
                <a:pPr marL="0" indent="0" algn="just">
                  <a:buNone/>
                </a:pPr>
                <a:r>
                  <a:rPr lang="en-GB" sz="2800" dirty="0" smtClean="0"/>
                  <a:t>3. Adding all containment matrices </a:t>
                </a:r>
                <a:r>
                  <a:rPr lang="en-GB" sz="2800" b="1" dirty="0" err="1" smtClean="0"/>
                  <a:t>CM</a:t>
                </a:r>
                <a:r>
                  <a:rPr lang="en-GB" sz="2800" b="1" baseline="-25000" dirty="0" err="1" smtClean="0"/>
                  <a:t>pm</a:t>
                </a:r>
                <a:r>
                  <a:rPr lang="en-GB" sz="2800" dirty="0" smtClean="0"/>
                  <a:t> yields </a:t>
                </a:r>
                <a:r>
                  <a:rPr lang="en-GB" sz="2800" i="1" dirty="0" smtClean="0"/>
                  <a:t>full</a:t>
                </a:r>
                <a:r>
                  <a:rPr lang="en-GB" sz="2800" dirty="0" smtClean="0"/>
                  <a:t> and </a:t>
                </a:r>
                <a:r>
                  <a:rPr lang="en-GB" sz="2800" i="1" dirty="0" smtClean="0"/>
                  <a:t>partial</a:t>
                </a:r>
                <a:r>
                  <a:rPr lang="en-GB" sz="2800" dirty="0" smtClean="0"/>
                  <a:t> containment relationships in an overall containment matrix </a:t>
                </a:r>
                <a:r>
                  <a:rPr lang="en-GB" sz="2800" b="1" dirty="0" smtClean="0"/>
                  <a:t>OCM</a:t>
                </a:r>
                <a:r>
                  <a:rPr lang="en-GB" sz="2800" dirty="0" smtClean="0"/>
                  <a:t>:</a:t>
                </a:r>
              </a:p>
              <a:p>
                <a:pPr marL="0" indent="0" algn="just">
                  <a:buNone/>
                </a:pPr>
                <a:endParaRPr lang="en-GB" sz="2800" dirty="0" smtClean="0"/>
              </a:p>
              <a:p>
                <a:pPr marL="0" indent="0" algn="just">
                  <a:buNone/>
                </a:pPr>
                <a14:m>
                  <m:oMathPara xmlns:m="http://schemas.openxmlformats.org/officeDocument/2006/math">
                    <m:oMathParaPr>
                      <m:jc m:val="centerGroup"/>
                    </m:oMathParaPr>
                    <m:oMath xmlns:m="http://schemas.openxmlformats.org/officeDocument/2006/math">
                      <m:r>
                        <a:rPr lang="en-US" sz="2400" b="1" i="1">
                          <a:latin typeface="Cambria Math"/>
                        </a:rPr>
                        <m:t>𝑶𝑪𝑴</m:t>
                      </m:r>
                      <m:r>
                        <a:rPr lang="en-US" sz="2400">
                          <a:latin typeface="Cambria Math"/>
                        </a:rPr>
                        <m:t>=</m:t>
                      </m:r>
                      <m:r>
                        <a:rPr lang="en-US" sz="2400" i="1">
                          <a:latin typeface="Cambria Math"/>
                        </a:rPr>
                        <m:t> </m:t>
                      </m:r>
                      <m:f>
                        <m:fPr>
                          <m:ctrlPr>
                            <a:rPr lang="en-GB" sz="2400" i="1">
                              <a:latin typeface="Cambria Math"/>
                            </a:rPr>
                          </m:ctrlPr>
                        </m:fPr>
                        <m:num>
                          <m:nary>
                            <m:naryPr>
                              <m:chr m:val="∑"/>
                              <m:limLoc m:val="undOvr"/>
                              <m:ctrlPr>
                                <a:rPr lang="en-GB" sz="2400" i="1">
                                  <a:latin typeface="Cambria Math"/>
                                </a:rPr>
                              </m:ctrlPr>
                            </m:naryPr>
                            <m:sub>
                              <m:r>
                                <a:rPr lang="en-US" sz="2400" i="1">
                                  <a:latin typeface="Cambria Math"/>
                                </a:rPr>
                                <m:t>𝑖</m:t>
                              </m:r>
                              <m:r>
                                <a:rPr lang="en-US" sz="2400">
                                  <a:latin typeface="Cambria Math"/>
                                </a:rPr>
                                <m:t>=1</m:t>
                              </m:r>
                            </m:sub>
                            <m:sup>
                              <m:r>
                                <a:rPr lang="en-US" sz="2400" i="1">
                                  <a:latin typeface="Cambria Math"/>
                                </a:rPr>
                                <m:t>𝑘</m:t>
                              </m:r>
                            </m:sup>
                            <m:e>
                              <m:sSub>
                                <m:sSubPr>
                                  <m:ctrlPr>
                                    <a:rPr lang="en-GB" sz="2400" i="1">
                                      <a:latin typeface="Cambria Math"/>
                                    </a:rPr>
                                  </m:ctrlPr>
                                </m:sSubPr>
                                <m:e>
                                  <m:r>
                                    <a:rPr lang="en-US" sz="2400" i="1">
                                      <a:latin typeface="Cambria Math"/>
                                    </a:rPr>
                                    <m:t>𝑢</m:t>
                                  </m:r>
                                </m:e>
                                <m:sub>
                                  <m:r>
                                    <a:rPr lang="en-US" sz="2400" i="1">
                                      <a:latin typeface="Cambria Math"/>
                                    </a:rPr>
                                    <m:t>𝑖</m:t>
                                  </m:r>
                                </m:sub>
                              </m:sSub>
                              <m:sSub>
                                <m:sSubPr>
                                  <m:ctrlPr>
                                    <a:rPr lang="en-GB" sz="2400" i="1">
                                      <a:latin typeface="Cambria Math"/>
                                    </a:rPr>
                                  </m:ctrlPr>
                                </m:sSubPr>
                                <m:e>
                                  <m:r>
                                    <a:rPr lang="en-US" sz="2400" i="1">
                                      <a:latin typeface="Cambria Math"/>
                                    </a:rPr>
                                    <m:t>𝐶𝑀</m:t>
                                  </m:r>
                                </m:e>
                                <m:sub>
                                  <m:r>
                                    <a:rPr lang="en-US" sz="2400" i="1">
                                      <a:latin typeface="Cambria Math"/>
                                    </a:rPr>
                                    <m:t>𝑖</m:t>
                                  </m:r>
                                </m:sub>
                              </m:sSub>
                            </m:e>
                          </m:nary>
                        </m:num>
                        <m:den>
                          <m:nary>
                            <m:naryPr>
                              <m:chr m:val="∑"/>
                              <m:limLoc m:val="undOvr"/>
                              <m:ctrlPr>
                                <a:rPr lang="en-GB" sz="2400" i="1">
                                  <a:latin typeface="Cambria Math"/>
                                </a:rPr>
                              </m:ctrlPr>
                            </m:naryPr>
                            <m:sub>
                              <m:r>
                                <a:rPr lang="en-US" sz="2400" i="1">
                                  <a:latin typeface="Cambria Math"/>
                                </a:rPr>
                                <m:t>𝑖</m:t>
                              </m:r>
                              <m:r>
                                <a:rPr lang="en-US" sz="2400" i="1">
                                  <a:latin typeface="Cambria Math"/>
                                </a:rPr>
                                <m:t>=1</m:t>
                              </m:r>
                            </m:sub>
                            <m:sup>
                              <m:r>
                                <a:rPr lang="en-US" sz="2400" i="1">
                                  <a:latin typeface="Cambria Math"/>
                                </a:rPr>
                                <m:t>𝑘</m:t>
                              </m:r>
                            </m:sup>
                            <m:e>
                              <m:sSub>
                                <m:sSubPr>
                                  <m:ctrlPr>
                                    <a:rPr lang="en-GB" sz="2400" i="1">
                                      <a:latin typeface="Cambria Math"/>
                                    </a:rPr>
                                  </m:ctrlPr>
                                </m:sSubPr>
                                <m:e>
                                  <m:r>
                                    <a:rPr lang="en-US" sz="2400" i="1">
                                      <a:latin typeface="Cambria Math"/>
                                    </a:rPr>
                                    <m:t>𝑢</m:t>
                                  </m:r>
                                </m:e>
                                <m:sub>
                                  <m:r>
                                    <a:rPr lang="en-US" sz="2400" i="1">
                                      <a:latin typeface="Cambria Math"/>
                                    </a:rPr>
                                    <m:t>𝑖</m:t>
                                  </m:r>
                                </m:sub>
                              </m:sSub>
                            </m:e>
                          </m:nary>
                        </m:den>
                      </m:f>
                      <m:r>
                        <a:rPr lang="en-US" sz="2400" i="1">
                          <a:latin typeface="Cambria Math"/>
                        </a:rPr>
                        <m:t> </m:t>
                      </m:r>
                    </m:oMath>
                  </m:oMathPara>
                </a14:m>
                <a:endParaRPr lang="en-GB" sz="2400" dirty="0"/>
              </a:p>
              <a:p>
                <a:pPr marL="0" indent="0" algn="just">
                  <a:buNone/>
                </a:pPr>
                <a:endParaRPr lang="en-GB" sz="2800" dirty="0" smtClean="0"/>
              </a:p>
              <a:p>
                <a:pPr marL="0" indent="0" algn="just">
                  <a:buNone/>
                </a:pPr>
                <a:r>
                  <a:rPr lang="en-GB" sz="2800" dirty="0" smtClean="0"/>
                  <a:t>For observations </a:t>
                </a:r>
                <a:r>
                  <a:rPr lang="en-GB" sz="2800" dirty="0" err="1" smtClean="0"/>
                  <a:t>o</a:t>
                </a:r>
                <a:r>
                  <a:rPr lang="en-GB" sz="2800" baseline="-25000" dirty="0" err="1" smtClean="0"/>
                  <a:t>a</a:t>
                </a:r>
                <a:r>
                  <a:rPr lang="en-GB" sz="2800" dirty="0" smtClean="0"/>
                  <a:t> and </a:t>
                </a:r>
                <a:r>
                  <a:rPr lang="en-GB" sz="2800" dirty="0" err="1" smtClean="0"/>
                  <a:t>o</a:t>
                </a:r>
                <a:r>
                  <a:rPr lang="en-GB" sz="2800" baseline="-25000" dirty="0" err="1" smtClean="0"/>
                  <a:t>b</a:t>
                </a:r>
                <a:r>
                  <a:rPr lang="en-GB" sz="2800" dirty="0" smtClean="0"/>
                  <a:t>:</a:t>
                </a:r>
              </a:p>
              <a:p>
                <a:pPr algn="just"/>
                <a:r>
                  <a:rPr lang="en-GB" sz="2800" dirty="0" err="1" smtClean="0"/>
                  <a:t>o</a:t>
                </a:r>
                <a:r>
                  <a:rPr lang="en-GB" sz="2800" baseline="-25000" dirty="0" err="1" smtClean="0"/>
                  <a:t>a</a:t>
                </a:r>
                <a:r>
                  <a:rPr lang="en-GB" sz="2800" dirty="0" smtClean="0"/>
                  <a:t> </a:t>
                </a:r>
                <a:r>
                  <a:rPr lang="en-GB" sz="2800" i="1" dirty="0" err="1" smtClean="0"/>
                  <a:t>cont</a:t>
                </a:r>
                <a:r>
                  <a:rPr lang="en-GB" sz="2800" i="1" baseline="-25000" dirty="0" err="1" smtClean="0"/>
                  <a:t>full</a:t>
                </a:r>
                <a:r>
                  <a:rPr lang="en-GB" sz="2800" dirty="0" smtClean="0"/>
                  <a:t> </a:t>
                </a:r>
                <a:r>
                  <a:rPr lang="en-GB" sz="2800" dirty="0" err="1"/>
                  <a:t>o</a:t>
                </a:r>
                <a:r>
                  <a:rPr lang="en-GB" sz="2800" baseline="-25000" dirty="0" err="1"/>
                  <a:t>b</a:t>
                </a:r>
                <a:r>
                  <a:rPr lang="en-GB" sz="2800" dirty="0"/>
                  <a:t> </a:t>
                </a:r>
                <a:r>
                  <a:rPr lang="en-US" sz="2800" i="1" dirty="0" err="1"/>
                  <a:t>iff</a:t>
                </a:r>
                <a:r>
                  <a:rPr lang="en-US" sz="2800" dirty="0"/>
                  <a:t> </a:t>
                </a:r>
                <a:r>
                  <a:rPr lang="en-US" sz="2800" b="1" dirty="0" smtClean="0"/>
                  <a:t>OCM</a:t>
                </a:r>
                <a:r>
                  <a:rPr lang="en-US" sz="2800" dirty="0" smtClean="0"/>
                  <a:t>[</a:t>
                </a:r>
                <a:r>
                  <a:rPr lang="en-US" sz="2800" dirty="0" err="1" smtClean="0"/>
                  <a:t>o</a:t>
                </a:r>
                <a:r>
                  <a:rPr lang="en-US" sz="2800" baseline="-25000" dirty="0" err="1" smtClean="0"/>
                  <a:t>a</a:t>
                </a:r>
                <a:r>
                  <a:rPr lang="en-US" sz="2800" dirty="0"/>
                  <a:t>, </a:t>
                </a:r>
                <a:r>
                  <a:rPr lang="en-US" sz="2800" dirty="0" err="1"/>
                  <a:t>o</a:t>
                </a:r>
                <a:r>
                  <a:rPr lang="en-US" sz="2800" baseline="-25000" dirty="0" err="1"/>
                  <a:t>b</a:t>
                </a:r>
                <a:r>
                  <a:rPr lang="en-US" sz="2800" dirty="0"/>
                  <a:t>]=</a:t>
                </a:r>
                <a:r>
                  <a:rPr lang="en-US" sz="2800" dirty="0" smtClean="0"/>
                  <a:t>1</a:t>
                </a:r>
              </a:p>
              <a:p>
                <a:pPr algn="just"/>
                <a:r>
                  <a:rPr lang="en-GB" sz="2800" dirty="0" err="1" smtClean="0"/>
                  <a:t>o</a:t>
                </a:r>
                <a:r>
                  <a:rPr lang="en-GB" sz="2800" baseline="-25000" dirty="0" err="1" smtClean="0"/>
                  <a:t>a</a:t>
                </a:r>
                <a:r>
                  <a:rPr lang="en-GB" sz="2800" dirty="0" smtClean="0"/>
                  <a:t> </a:t>
                </a:r>
                <a:r>
                  <a:rPr lang="en-GB" sz="2800" i="1" dirty="0" err="1"/>
                  <a:t>c</a:t>
                </a:r>
                <a:r>
                  <a:rPr lang="en-GB" sz="2800" i="1" dirty="0" err="1" smtClean="0"/>
                  <a:t>ont</a:t>
                </a:r>
                <a:r>
                  <a:rPr lang="en-GB" sz="2800" i="1" baseline="-25000" dirty="0" err="1" smtClean="0"/>
                  <a:t>part</a:t>
                </a:r>
                <a:r>
                  <a:rPr lang="en-GB" sz="2800" dirty="0" smtClean="0"/>
                  <a:t> </a:t>
                </a:r>
                <a:r>
                  <a:rPr lang="en-GB" sz="2800" dirty="0" err="1" smtClean="0"/>
                  <a:t>o</a:t>
                </a:r>
                <a:r>
                  <a:rPr lang="en-GB" sz="2800" baseline="-25000" dirty="0" err="1" smtClean="0"/>
                  <a:t>b</a:t>
                </a:r>
                <a:r>
                  <a:rPr lang="en-GB" sz="2800" dirty="0" smtClean="0"/>
                  <a:t> </a:t>
                </a:r>
                <a:r>
                  <a:rPr lang="en-US" sz="2800" i="1" dirty="0" err="1" smtClean="0"/>
                  <a:t>iff</a:t>
                </a:r>
                <a:r>
                  <a:rPr lang="en-US" sz="2800" dirty="0" smtClean="0"/>
                  <a:t>  0 &lt; </a:t>
                </a:r>
                <a:r>
                  <a:rPr lang="en-US" sz="2800" b="1" dirty="0" smtClean="0"/>
                  <a:t>OCM</a:t>
                </a:r>
                <a:r>
                  <a:rPr lang="en-US" sz="2800" dirty="0" smtClean="0"/>
                  <a:t>[</a:t>
                </a:r>
                <a:r>
                  <a:rPr lang="en-US" sz="2800" dirty="0" err="1" smtClean="0"/>
                  <a:t>o</a:t>
                </a:r>
                <a:r>
                  <a:rPr lang="en-US" sz="2800" baseline="-25000" dirty="0" err="1" smtClean="0"/>
                  <a:t>a</a:t>
                </a:r>
                <a:r>
                  <a:rPr lang="en-US" sz="2800" dirty="0" smtClean="0"/>
                  <a:t>, </a:t>
                </a:r>
                <a:r>
                  <a:rPr lang="en-US" sz="2800" dirty="0" err="1" smtClean="0"/>
                  <a:t>o</a:t>
                </a:r>
                <a:r>
                  <a:rPr lang="en-US" sz="2800" baseline="-25000" dirty="0" err="1" smtClean="0"/>
                  <a:t>b</a:t>
                </a:r>
                <a:r>
                  <a:rPr lang="en-US" sz="2800" dirty="0" smtClean="0"/>
                  <a:t>] &lt; 1</a:t>
                </a:r>
                <a:endParaRPr lang="en-GB" sz="2800" dirty="0" smtClean="0"/>
              </a:p>
              <a:p>
                <a:pPr marL="400050" lvl="1" indent="0">
                  <a:buNone/>
                </a:pPr>
                <a:endParaRPr lang="en-GB" sz="2400" dirty="0" smtClean="0"/>
              </a:p>
              <a:p>
                <a:pPr marL="914400" lvl="1" indent="-514350"/>
                <a:endParaRPr lang="en-GB" sz="2400" dirty="0" smtClean="0"/>
              </a:p>
              <a:p>
                <a:pPr marL="857250" lvl="1" indent="-457200"/>
                <a:endParaRPr lang="en-GB"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67544" y="1268760"/>
                <a:ext cx="8229600" cy="4525963"/>
              </a:xfrm>
              <a:blipFill rotWithShape="1">
                <a:blip r:embed="rId3"/>
                <a:stretch>
                  <a:fillRect l="-1556" t="-2153" r="-1481" b="-2153"/>
                </a:stretch>
              </a:blipFill>
            </p:spPr>
            <p:txBody>
              <a:bodyPr/>
              <a:lstStyle/>
              <a:p>
                <a:r>
                  <a:rPr lang="en-GB">
                    <a:noFill/>
                  </a:rPr>
                  <a:t> </a:t>
                </a:r>
              </a:p>
            </p:txBody>
          </p:sp>
        </mc:Fallback>
      </mc:AlternateContent>
      <p:sp>
        <p:nvSpPr>
          <p:cNvPr id="3" name="Footer Placeholder 2"/>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270778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Complementarity relationships</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13</a:t>
            </a:fld>
            <a:endParaRPr lang="en-GB"/>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67544" y="1268760"/>
                <a:ext cx="8229600" cy="4525963"/>
              </a:xfrm>
            </p:spPr>
            <p:txBody>
              <a:bodyPr>
                <a:normAutofit/>
              </a:bodyPr>
              <a:lstStyle/>
              <a:p>
                <a:pPr marL="0" indent="0" algn="just">
                  <a:buNone/>
                </a:pPr>
                <a:r>
                  <a:rPr lang="en-GB" sz="2800" dirty="0" smtClean="0"/>
                  <a:t>4. Complementarity is computed as follows:</a:t>
                </a:r>
              </a:p>
              <a:p>
                <a:pPr marL="0" indent="0" algn="just">
                  <a:buNone/>
                </a:pPr>
                <a:endParaRPr lang="en-GB" sz="2000" dirty="0" smtClean="0"/>
              </a:p>
              <a:p>
                <a:pPr marL="0" indent="0" algn="just">
                  <a:buNone/>
                </a:pPr>
                <a14:m>
                  <m:oMathPara xmlns:m="http://schemas.openxmlformats.org/officeDocument/2006/math">
                    <m:oMathParaPr>
                      <m:jc m:val="centerGroup"/>
                    </m:oMathParaPr>
                    <m:oMath xmlns:m="http://schemas.openxmlformats.org/officeDocument/2006/math">
                      <m:r>
                        <a:rPr lang="en-US" sz="2000" i="1">
                          <a:latin typeface="Cambria Math"/>
                        </a:rPr>
                        <m:t>𝑐𝑓</m:t>
                      </m:r>
                      <m:d>
                        <m:dPr>
                          <m:ctrlPr>
                            <a:rPr lang="en-GB" sz="2000" i="1">
                              <a:latin typeface="Cambria Math"/>
                            </a:rPr>
                          </m:ctrlPr>
                        </m:dPr>
                        <m:e>
                          <m:sSub>
                            <m:sSubPr>
                              <m:ctrlPr>
                                <a:rPr lang="en-GB" sz="2000" i="1">
                                  <a:latin typeface="Cambria Math"/>
                                </a:rPr>
                              </m:ctrlPr>
                            </m:sSubPr>
                            <m:e>
                              <m:r>
                                <a:rPr lang="en-US" sz="2000" i="1">
                                  <a:latin typeface="Cambria Math"/>
                                </a:rPr>
                                <m:t>𝑜</m:t>
                              </m:r>
                            </m:e>
                            <m:sub>
                              <m:r>
                                <a:rPr lang="en-US" sz="2000" i="1">
                                  <a:latin typeface="Cambria Math"/>
                                </a:rPr>
                                <m:t>𝑎</m:t>
                              </m:r>
                            </m:sub>
                          </m:sSub>
                          <m:r>
                            <a:rPr lang="en-US" sz="2000">
                              <a:latin typeface="Cambria Math"/>
                            </a:rPr>
                            <m:t>,</m:t>
                          </m:r>
                          <m:sSub>
                            <m:sSubPr>
                              <m:ctrlPr>
                                <a:rPr lang="en-GB" sz="2000" i="1">
                                  <a:latin typeface="Cambria Math"/>
                                </a:rPr>
                              </m:ctrlPr>
                            </m:sSubPr>
                            <m:e>
                              <m:r>
                                <a:rPr lang="en-US" sz="2000" i="1">
                                  <a:latin typeface="Cambria Math"/>
                                </a:rPr>
                                <m:t>𝑜</m:t>
                              </m:r>
                            </m:e>
                            <m:sub>
                              <m:r>
                                <a:rPr lang="en-US" sz="2000" i="1">
                                  <a:latin typeface="Cambria Math"/>
                                </a:rPr>
                                <m:t>𝑏</m:t>
                              </m:r>
                            </m:sub>
                          </m:sSub>
                        </m:e>
                      </m:d>
                      <m:r>
                        <a:rPr lang="en-US" sz="2000">
                          <a:latin typeface="Cambria Math"/>
                        </a:rPr>
                        <m:t>=   </m:t>
                      </m:r>
                      <m:d>
                        <m:dPr>
                          <m:begChr m:val="{"/>
                          <m:endChr m:val=""/>
                          <m:ctrlPr>
                            <a:rPr lang="en-GB" sz="2000" i="1">
                              <a:latin typeface="Cambria Math"/>
                            </a:rPr>
                          </m:ctrlPr>
                        </m:dPr>
                        <m:e>
                          <m:eqArr>
                            <m:eqArrPr>
                              <m:ctrlPr>
                                <a:rPr lang="en-GB" sz="2000" i="1">
                                  <a:latin typeface="Cambria Math"/>
                                </a:rPr>
                              </m:ctrlPr>
                            </m:eqArrPr>
                            <m:e>
                              <m:r>
                                <a:rPr lang="en-US" sz="2000">
                                  <a:latin typeface="Cambria Math"/>
                                </a:rPr>
                                <m:t>1, </m:t>
                              </m:r>
                            </m:e>
                            <m:e>
                              <m:r>
                                <a:rPr lang="en-US" sz="2000">
                                  <a:latin typeface="Cambria Math"/>
                                </a:rPr>
                                <m:t>0,  </m:t>
                              </m:r>
                            </m:e>
                          </m:eqArr>
                        </m:e>
                      </m:d>
                      <m:r>
                        <a:rPr lang="en-US" sz="2000">
                          <a:latin typeface="Cambria Math"/>
                        </a:rPr>
                        <m:t>    </m:t>
                      </m:r>
                      <m:f>
                        <m:fPr>
                          <m:type m:val="noBar"/>
                          <m:ctrlPr>
                            <a:rPr lang="en-GB" sz="2000" i="1">
                              <a:latin typeface="Cambria Math"/>
                            </a:rPr>
                          </m:ctrlPr>
                        </m:fPr>
                        <m:num>
                          <m:r>
                            <a:rPr lang="en-US" sz="2000">
                              <a:latin typeface="Cambria Math"/>
                            </a:rPr>
                            <m:t>(</m:t>
                          </m:r>
                          <m:r>
                            <a:rPr lang="en-US" sz="2000" i="1">
                              <a:latin typeface="Cambria Math"/>
                            </a:rPr>
                            <m:t>𝑠𝑓</m:t>
                          </m:r>
                          <m:d>
                            <m:dPr>
                              <m:ctrlPr>
                                <a:rPr lang="en-GB" sz="2000" i="1">
                                  <a:latin typeface="Cambria Math"/>
                                </a:rPr>
                              </m:ctrlPr>
                            </m:dPr>
                            <m:e>
                              <m:sSub>
                                <m:sSubPr>
                                  <m:ctrlPr>
                                    <a:rPr lang="en-GB" sz="2000" i="1">
                                      <a:latin typeface="Cambria Math"/>
                                    </a:rPr>
                                  </m:ctrlPr>
                                </m:sSubPr>
                                <m:e>
                                  <m:r>
                                    <a:rPr lang="en-US" sz="2000" i="1">
                                      <a:latin typeface="Cambria Math"/>
                                    </a:rPr>
                                    <m:t>𝑜</m:t>
                                  </m:r>
                                </m:e>
                                <m:sub>
                                  <m:r>
                                    <a:rPr lang="en-US" sz="2000" i="1">
                                      <a:latin typeface="Cambria Math"/>
                                    </a:rPr>
                                    <m:t>𝑎</m:t>
                                  </m:r>
                                </m:sub>
                              </m:sSub>
                              <m:r>
                                <a:rPr lang="en-US" sz="2000">
                                  <a:latin typeface="Cambria Math"/>
                                </a:rPr>
                                <m:t>,</m:t>
                              </m:r>
                              <m:sSub>
                                <m:sSubPr>
                                  <m:ctrlPr>
                                    <a:rPr lang="en-GB" sz="2000" i="1">
                                      <a:latin typeface="Cambria Math"/>
                                    </a:rPr>
                                  </m:ctrlPr>
                                </m:sSubPr>
                                <m:e>
                                  <m:r>
                                    <a:rPr lang="en-US" sz="2000" i="1">
                                      <a:latin typeface="Cambria Math"/>
                                    </a:rPr>
                                    <m:t>𝑜</m:t>
                                  </m:r>
                                </m:e>
                                <m:sub>
                                  <m:r>
                                    <a:rPr lang="en-US" sz="2000" i="1">
                                      <a:latin typeface="Cambria Math"/>
                                    </a:rPr>
                                    <m:t>𝑏</m:t>
                                  </m:r>
                                </m:sub>
                              </m:sSub>
                            </m:e>
                          </m:d>
                          <m:sSub>
                            <m:sSubPr>
                              <m:ctrlPr>
                                <a:rPr lang="en-GB" sz="2000" i="1">
                                  <a:latin typeface="Cambria Math"/>
                                </a:rPr>
                              </m:ctrlPr>
                            </m:sSubPr>
                            <m:e>
                              <m:r>
                                <a:rPr lang="en-US" sz="2000">
                                  <a:latin typeface="Cambria Math"/>
                                </a:rPr>
                                <m:t>|</m:t>
                              </m:r>
                            </m:e>
                            <m:sub>
                              <m:r>
                                <a:rPr lang="en-US" sz="2000" i="1">
                                  <a:latin typeface="Cambria Math"/>
                                </a:rPr>
                                <m:t>𝑃</m:t>
                              </m:r>
                            </m:sub>
                          </m:sSub>
                          <m:r>
                            <a:rPr lang="en-US" sz="2000">
                              <a:latin typeface="Cambria Math"/>
                            </a:rPr>
                            <m:t>=1) </m:t>
                          </m:r>
                          <m:r>
                            <m:rPr>
                              <m:sty m:val="p"/>
                            </m:rPr>
                            <a:rPr lang="en-US" sz="2000">
                              <a:latin typeface="Cambria Math"/>
                            </a:rPr>
                            <m:t>AND</m:t>
                          </m:r>
                          <m:r>
                            <a:rPr lang="en-US" sz="2000">
                              <a:latin typeface="Cambria Math"/>
                            </a:rPr>
                            <m:t> (</m:t>
                          </m:r>
                          <m:r>
                            <m:rPr>
                              <m:sty m:val="p"/>
                            </m:rPr>
                            <a:rPr lang="en-US" sz="2000">
                              <a:latin typeface="Cambria Math"/>
                            </a:rPr>
                            <m:t>a</m:t>
                          </m:r>
                          <m:r>
                            <a:rPr lang="en-US" sz="2000">
                              <a:latin typeface="Cambria Math"/>
                            </a:rPr>
                            <m:t>=</m:t>
                          </m:r>
                          <m:r>
                            <a:rPr lang="en-US" sz="2000" i="1">
                              <a:latin typeface="Cambria Math"/>
                            </a:rPr>
                            <m:t>𝑏</m:t>
                          </m:r>
                          <m:r>
                            <a:rPr lang="en-US" sz="2000">
                              <a:latin typeface="Cambria Math"/>
                            </a:rPr>
                            <m:t>)</m:t>
                          </m:r>
                        </m:num>
                        <m:den>
                          <m:r>
                            <a:rPr lang="en-US" sz="2000" i="1">
                              <a:latin typeface="Cambria Math"/>
                            </a:rPr>
                            <m:t>𝑜𝑡h𝑒𝑟𝑤𝑖𝑠𝑒</m:t>
                          </m:r>
                        </m:den>
                      </m:f>
                    </m:oMath>
                  </m:oMathPara>
                </a14:m>
                <a:endParaRPr lang="en-GB" sz="2000" dirty="0"/>
              </a:p>
              <a:p>
                <a:pPr marL="0" indent="0" algn="just">
                  <a:buNone/>
                </a:pPr>
                <a:r>
                  <a:rPr lang="en-GB" sz="1600" dirty="0" smtClean="0"/>
                  <a:t>where P the occurrences of dimension properties and a, b the bit vectors of </a:t>
                </a:r>
                <a:r>
                  <a:rPr lang="en-GB" sz="1600" dirty="0" err="1" smtClean="0"/>
                  <a:t>o</a:t>
                </a:r>
                <a:r>
                  <a:rPr lang="en-GB" sz="1600" baseline="-25000" dirty="0" err="1" smtClean="0"/>
                  <a:t>a</a:t>
                </a:r>
                <a:r>
                  <a:rPr lang="en-GB" sz="1600" dirty="0" smtClean="0"/>
                  <a:t> and </a:t>
                </a:r>
                <a:r>
                  <a:rPr lang="en-GB" sz="1600" dirty="0" err="1" smtClean="0"/>
                  <a:t>o</a:t>
                </a:r>
                <a:r>
                  <a:rPr lang="en-GB" sz="1600" baseline="-25000" dirty="0" err="1" smtClean="0"/>
                  <a:t>b</a:t>
                </a:r>
                <a:r>
                  <a:rPr lang="en-GB" sz="1600" dirty="0" smtClean="0"/>
                  <a:t> in the occurrence matrix</a:t>
                </a:r>
              </a:p>
              <a:p>
                <a:pPr marL="0" indent="0" algn="just">
                  <a:buNone/>
                </a:pPr>
                <a:r>
                  <a:rPr lang="en-GB" sz="2800" dirty="0" smtClean="0"/>
                  <a:t>For observations </a:t>
                </a:r>
                <a:r>
                  <a:rPr lang="en-GB" sz="2800" dirty="0" err="1" smtClean="0"/>
                  <a:t>o</a:t>
                </a:r>
                <a:r>
                  <a:rPr lang="en-GB" sz="2800" baseline="-25000" dirty="0" err="1" smtClean="0"/>
                  <a:t>a</a:t>
                </a:r>
                <a:r>
                  <a:rPr lang="en-GB" sz="2800" dirty="0" smtClean="0"/>
                  <a:t> and </a:t>
                </a:r>
                <a:r>
                  <a:rPr lang="en-GB" sz="2800" dirty="0" err="1" smtClean="0"/>
                  <a:t>o</a:t>
                </a:r>
                <a:r>
                  <a:rPr lang="en-GB" sz="2800" baseline="-25000" dirty="0" err="1" smtClean="0"/>
                  <a:t>b</a:t>
                </a:r>
                <a:r>
                  <a:rPr lang="en-GB" sz="2800" dirty="0" smtClean="0"/>
                  <a:t>:</a:t>
                </a:r>
              </a:p>
              <a:p>
                <a:pPr algn="just"/>
                <a:r>
                  <a:rPr lang="en-GB" sz="2800" dirty="0" err="1" smtClean="0"/>
                  <a:t>o</a:t>
                </a:r>
                <a:r>
                  <a:rPr lang="en-GB" sz="2800" baseline="-25000" dirty="0" err="1" smtClean="0"/>
                  <a:t>a</a:t>
                </a:r>
                <a:r>
                  <a:rPr lang="en-GB" sz="2800" dirty="0" smtClean="0"/>
                  <a:t> </a:t>
                </a:r>
                <a:r>
                  <a:rPr lang="en-GB" sz="2800" i="1" dirty="0" err="1" smtClean="0"/>
                  <a:t>compl</a:t>
                </a:r>
                <a:r>
                  <a:rPr lang="en-GB" sz="2800" i="1" baseline="-25000" dirty="0" err="1" smtClean="0"/>
                  <a:t>full</a:t>
                </a:r>
                <a:r>
                  <a:rPr lang="en-GB" sz="2800" dirty="0" smtClean="0"/>
                  <a:t> </a:t>
                </a:r>
                <a:r>
                  <a:rPr lang="en-GB" sz="2800" dirty="0" err="1"/>
                  <a:t>o</a:t>
                </a:r>
                <a:r>
                  <a:rPr lang="en-GB" sz="2800" baseline="-25000" dirty="0" err="1"/>
                  <a:t>b</a:t>
                </a:r>
                <a:r>
                  <a:rPr lang="en-GB" sz="2800" dirty="0"/>
                  <a:t> </a:t>
                </a:r>
                <a:r>
                  <a:rPr lang="en-US" sz="2800" i="1" dirty="0" err="1"/>
                  <a:t>iff</a:t>
                </a:r>
                <a:r>
                  <a:rPr lang="en-US" sz="2800" dirty="0"/>
                  <a:t> </a:t>
                </a:r>
                <a:r>
                  <a:rPr lang="en-US" sz="2800" b="1" dirty="0" smtClean="0"/>
                  <a:t>OCM</a:t>
                </a:r>
                <a:r>
                  <a:rPr lang="en-US" sz="2800" dirty="0" smtClean="0"/>
                  <a:t>[</a:t>
                </a:r>
                <a:r>
                  <a:rPr lang="en-US" sz="2800" dirty="0" err="1" smtClean="0"/>
                  <a:t>o</a:t>
                </a:r>
                <a:r>
                  <a:rPr lang="en-US" sz="2800" baseline="-25000" dirty="0" err="1" smtClean="0"/>
                  <a:t>a</a:t>
                </a:r>
                <a:r>
                  <a:rPr lang="en-US" sz="2800" dirty="0"/>
                  <a:t>, </a:t>
                </a:r>
                <a:r>
                  <a:rPr lang="en-US" sz="2800" dirty="0" err="1"/>
                  <a:t>o</a:t>
                </a:r>
                <a:r>
                  <a:rPr lang="en-US" sz="2800" baseline="-25000" dirty="0" err="1"/>
                  <a:t>b</a:t>
                </a:r>
                <a:r>
                  <a:rPr lang="en-US" sz="2800" dirty="0" smtClean="0"/>
                  <a:t>] &gt; 0</a:t>
                </a:r>
                <a:endParaRPr lang="en-GB" sz="2400" dirty="0" smtClean="0"/>
              </a:p>
              <a:p>
                <a:pPr marL="514350" indent="-514350"/>
                <a:endParaRPr lang="en-GB" dirty="0" smtClean="0"/>
              </a:p>
              <a:p>
                <a:pPr marL="0" indent="0">
                  <a:buNone/>
                </a:pPr>
                <a:r>
                  <a:rPr lang="en-GB" sz="2400" dirty="0" smtClean="0"/>
                  <a:t>Containment is transitive, complementarity is symmetric</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67544" y="1268760"/>
                <a:ext cx="8229600" cy="4525963"/>
              </a:xfrm>
              <a:blipFill rotWithShape="1">
                <a:blip r:embed="rId3"/>
                <a:stretch>
                  <a:fillRect l="-1556" t="-1211" r="-370"/>
                </a:stretch>
              </a:blipFill>
            </p:spPr>
            <p:txBody>
              <a:bodyPr/>
              <a:lstStyle/>
              <a:p>
                <a:r>
                  <a:rPr lang="en-GB">
                    <a:noFill/>
                  </a:rPr>
                  <a:t> </a:t>
                </a:r>
              </a:p>
            </p:txBody>
          </p:sp>
        </mc:Fallback>
      </mc:AlternateContent>
      <p:sp>
        <p:nvSpPr>
          <p:cNvPr id="3" name="Footer Placeholder 2"/>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416847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Data Cube Extension</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14</a:t>
            </a:fld>
            <a:endParaRPr lang="en-GB"/>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25" y="1988840"/>
            <a:ext cx="7939949" cy="307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2882396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Experimental Evaluation</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15</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187738792"/>
              </p:ext>
            </p:extLst>
          </p:nvPr>
        </p:nvGraphicFramePr>
        <p:xfrm>
          <a:off x="179512" y="3356992"/>
          <a:ext cx="8568953" cy="2576970"/>
        </p:xfrm>
        <a:graphic>
          <a:graphicData uri="http://schemas.openxmlformats.org/drawingml/2006/table">
            <a:tbl>
              <a:tblPr firstRow="1" firstCol="1" bandRow="1">
                <a:tableStyleId>{5C22544A-7EE6-4342-B048-85BDC9FD1C3A}</a:tableStyleId>
              </a:tblPr>
              <a:tblGrid>
                <a:gridCol w="919792"/>
                <a:gridCol w="1876816"/>
                <a:gridCol w="996273"/>
                <a:gridCol w="1004323"/>
                <a:gridCol w="628960"/>
                <a:gridCol w="575625"/>
                <a:gridCol w="789974"/>
                <a:gridCol w="789974"/>
                <a:gridCol w="987216"/>
              </a:tblGrid>
              <a:tr h="515394">
                <a:tc>
                  <a:txBody>
                    <a:bodyPr/>
                    <a:lstStyle/>
                    <a:p>
                      <a:pPr indent="144145" algn="l" hangingPunct="0">
                        <a:lnSpc>
                          <a:spcPts val="1200"/>
                        </a:lnSpc>
                        <a:spcAft>
                          <a:spcPts val="0"/>
                        </a:spcAft>
                      </a:pPr>
                      <a:r>
                        <a:rPr lang="en-US" sz="800" dirty="0">
                          <a:effectLst/>
                        </a:rPr>
                        <a:t>#of obs.</a:t>
                      </a:r>
                      <a:endParaRPr lang="en-GB" sz="1000" dirty="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refArea </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refPeriod</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sex</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unit</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age</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poverty</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internet</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population</a:t>
                      </a:r>
                      <a:endParaRPr lang="en-GB" sz="1000">
                        <a:effectLst/>
                        <a:latin typeface="Times New Roman"/>
                        <a:ea typeface="Times New Roman"/>
                      </a:endParaRPr>
                    </a:p>
                  </a:txBody>
                  <a:tcPr marL="68580" marR="68580" marT="0" marB="0"/>
                </a:tc>
              </a:tr>
              <a:tr h="515394">
                <a:tc>
                  <a:txBody>
                    <a:bodyPr/>
                    <a:lstStyle/>
                    <a:p>
                      <a:pPr indent="144145" algn="l" hangingPunct="0">
                        <a:lnSpc>
                          <a:spcPts val="1200"/>
                        </a:lnSpc>
                        <a:spcAft>
                          <a:spcPts val="0"/>
                        </a:spcAft>
                      </a:pPr>
                      <a:r>
                        <a:rPr lang="en-US" sz="800">
                          <a:effectLst/>
                        </a:rPr>
                        <a:t>D</a:t>
                      </a:r>
                      <a:r>
                        <a:rPr lang="en-US" sz="800" baseline="-25000">
                          <a:effectLst/>
                        </a:rPr>
                        <a:t>1 </a:t>
                      </a:r>
                      <a:r>
                        <a:rPr lang="en-US" sz="800">
                          <a:effectLst/>
                        </a:rPr>
                        <a:t>(539)</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85 regions,20 countries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2004-2011</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r>
              <a:tr h="515394">
                <a:tc>
                  <a:txBody>
                    <a:bodyPr/>
                    <a:lstStyle/>
                    <a:p>
                      <a:pPr indent="144145" algn="l" hangingPunct="0">
                        <a:lnSpc>
                          <a:spcPts val="1200"/>
                        </a:lnSpc>
                        <a:spcAft>
                          <a:spcPts val="0"/>
                        </a:spcAft>
                      </a:pPr>
                      <a:r>
                        <a:rPr lang="en-US" sz="800">
                          <a:effectLst/>
                        </a:rPr>
                        <a:t>D</a:t>
                      </a:r>
                      <a:r>
                        <a:rPr lang="en-US" sz="800" baseline="-25000">
                          <a:effectLst/>
                        </a:rPr>
                        <a:t>2 </a:t>
                      </a:r>
                      <a:r>
                        <a:rPr lang="en-US" sz="800">
                          <a:effectLst/>
                        </a:rPr>
                        <a:t>(1693)</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293 regions, 33 countries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2003-2010</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r>
              <a:tr h="515394">
                <a:tc>
                  <a:txBody>
                    <a:bodyPr/>
                    <a:lstStyle/>
                    <a:p>
                      <a:pPr indent="144145" algn="l" hangingPunct="0">
                        <a:lnSpc>
                          <a:spcPts val="1200"/>
                        </a:lnSpc>
                        <a:spcAft>
                          <a:spcPts val="0"/>
                        </a:spcAft>
                      </a:pPr>
                      <a:r>
                        <a:rPr lang="en-US" sz="800">
                          <a:effectLst/>
                        </a:rPr>
                        <a:t>D</a:t>
                      </a:r>
                      <a:r>
                        <a:rPr lang="en-US" sz="800" baseline="-25000">
                          <a:effectLst/>
                        </a:rPr>
                        <a:t>3 </a:t>
                      </a:r>
                      <a:r>
                        <a:rPr lang="en-US" sz="800">
                          <a:effectLst/>
                        </a:rPr>
                        <a:t>(629)</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42 regions, 3 countries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2009-2013</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M, F, Total</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r>
              <a:tr h="515394">
                <a:tc>
                  <a:txBody>
                    <a:bodyPr/>
                    <a:lstStyle/>
                    <a:p>
                      <a:pPr indent="144145" algn="l" hangingPunct="0">
                        <a:lnSpc>
                          <a:spcPts val="1200"/>
                        </a:lnSpc>
                        <a:spcAft>
                          <a:spcPts val="0"/>
                        </a:spcAft>
                      </a:pPr>
                      <a:r>
                        <a:rPr lang="en-US" sz="800" dirty="0">
                          <a:effectLst/>
                        </a:rPr>
                        <a:t>D</a:t>
                      </a:r>
                      <a:r>
                        <a:rPr lang="en-US" sz="800" baseline="-25000" dirty="0">
                          <a:effectLst/>
                        </a:rPr>
                        <a:t>4 </a:t>
                      </a:r>
                      <a:r>
                        <a:rPr lang="en-US" sz="800" dirty="0">
                          <a:effectLst/>
                        </a:rPr>
                        <a:t>(316)</a:t>
                      </a:r>
                      <a:endParaRPr lang="en-GB" sz="1000" dirty="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65 regions,7 countries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2009-2013</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N/A</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a:effectLst/>
                        </a:rPr>
                        <a:t>Yes</a:t>
                      </a:r>
                      <a:endParaRPr lang="en-GB" sz="1000">
                        <a:effectLst/>
                        <a:latin typeface="Times New Roman"/>
                        <a:ea typeface="Times New Roman"/>
                      </a:endParaRPr>
                    </a:p>
                  </a:txBody>
                  <a:tcPr marL="68580" marR="68580" marT="0" marB="0"/>
                </a:tc>
                <a:tc>
                  <a:txBody>
                    <a:bodyPr/>
                    <a:lstStyle/>
                    <a:p>
                      <a:pPr indent="144145" algn="l" hangingPunct="0">
                        <a:lnSpc>
                          <a:spcPts val="1200"/>
                        </a:lnSpc>
                        <a:spcAft>
                          <a:spcPts val="0"/>
                        </a:spcAft>
                      </a:pPr>
                      <a:r>
                        <a:rPr lang="en-US" sz="800" dirty="0">
                          <a:effectLst/>
                        </a:rPr>
                        <a:t>N/A</a:t>
                      </a:r>
                      <a:endParaRPr lang="en-GB" sz="1000" dirty="0">
                        <a:effectLst/>
                        <a:latin typeface="Times New Roman"/>
                        <a:ea typeface="Times New Roman"/>
                      </a:endParaRPr>
                    </a:p>
                  </a:txBody>
                  <a:tcPr marL="68580" marR="68580" marT="0" marB="0"/>
                </a:tc>
              </a:tr>
            </a:tbl>
          </a:graphicData>
        </a:graphic>
      </p:graphicFrame>
      <p:sp>
        <p:nvSpPr>
          <p:cNvPr id="7" name="TextBox 6"/>
          <p:cNvSpPr txBox="1"/>
          <p:nvPr/>
        </p:nvSpPr>
        <p:spPr>
          <a:xfrm>
            <a:off x="941136" y="1196752"/>
            <a:ext cx="7416824"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Datasets:</a:t>
            </a:r>
          </a:p>
          <a:p>
            <a:pPr marL="742950" lvl="1" indent="-285750">
              <a:buFont typeface="Arial" panose="020B0604020202020204" pitchFamily="34" charset="0"/>
              <a:buChar char="•"/>
            </a:pPr>
            <a:r>
              <a:rPr lang="en-GB" dirty="0" smtClean="0"/>
              <a:t>Population (Eurostat, </a:t>
            </a:r>
            <a:r>
              <a:rPr lang="en-GB" dirty="0" err="1" smtClean="0"/>
              <a:t>Worldbank</a:t>
            </a:r>
            <a:r>
              <a:rPr lang="en-GB" dirty="0" smtClean="0"/>
              <a:t>)</a:t>
            </a:r>
          </a:p>
          <a:p>
            <a:pPr marL="742950" lvl="1" indent="-285750">
              <a:buFont typeface="Arial" panose="020B0604020202020204" pitchFamily="34" charset="0"/>
              <a:buChar char="•"/>
            </a:pPr>
            <a:r>
              <a:rPr lang="en-GB" dirty="0" smtClean="0"/>
              <a:t>Internet households (Eurostat)</a:t>
            </a:r>
          </a:p>
          <a:p>
            <a:pPr marL="742950" lvl="1" indent="-285750">
              <a:buFont typeface="Arial" panose="020B0604020202020204" pitchFamily="34" charset="0"/>
              <a:buChar char="•"/>
            </a:pPr>
            <a:r>
              <a:rPr lang="en-GB" dirty="0" smtClean="0"/>
              <a:t>Poverty (Eurostat, </a:t>
            </a:r>
            <a:r>
              <a:rPr lang="en-GB" dirty="0" err="1" smtClean="0"/>
              <a:t>Worldbank</a:t>
            </a:r>
            <a:r>
              <a:rPr lang="en-GB" dirty="0" smtClean="0"/>
              <a:t>)</a:t>
            </a:r>
          </a:p>
          <a:p>
            <a:pPr marL="285750" indent="-285750">
              <a:buFont typeface="Arial" panose="020B0604020202020204" pitchFamily="34" charset="0"/>
              <a:buChar char="•"/>
            </a:pPr>
            <a:r>
              <a:rPr lang="en-GB" dirty="0"/>
              <a:t>6</a:t>
            </a:r>
            <a:r>
              <a:rPr lang="en-GB" dirty="0" smtClean="0"/>
              <a:t> dimension properties</a:t>
            </a:r>
          </a:p>
          <a:p>
            <a:pPr marL="285750" indent="-285750">
              <a:buFont typeface="Arial" panose="020B0604020202020204" pitchFamily="34" charset="0"/>
              <a:buChar char="•"/>
            </a:pPr>
            <a:r>
              <a:rPr lang="en-GB" dirty="0" smtClean="0"/>
              <a:t>3 measure properties</a:t>
            </a:r>
          </a:p>
        </p:txBody>
      </p:sp>
      <p:sp>
        <p:nvSpPr>
          <p:cNvPr id="8" name="Footer Placeholder 7"/>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1632974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Results - Discussion</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16</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089506751"/>
              </p:ext>
            </p:extLst>
          </p:nvPr>
        </p:nvGraphicFramePr>
        <p:xfrm>
          <a:off x="1043607" y="2924944"/>
          <a:ext cx="7560838" cy="3240358"/>
        </p:xfrm>
        <a:graphic>
          <a:graphicData uri="http://schemas.openxmlformats.org/drawingml/2006/table">
            <a:tbl>
              <a:tblPr firstRow="1" firstCol="1" bandRow="1">
                <a:tableStyleId>{5C22544A-7EE6-4342-B048-85BDC9FD1C3A}</a:tableStyleId>
              </a:tblPr>
              <a:tblGrid>
                <a:gridCol w="384615"/>
                <a:gridCol w="1808283"/>
                <a:gridCol w="1807301"/>
                <a:gridCol w="1808283"/>
                <a:gridCol w="1752356"/>
              </a:tblGrid>
              <a:tr h="224791">
                <a:tc>
                  <a:txBody>
                    <a:bodyPr/>
                    <a:lstStyle/>
                    <a:p>
                      <a:pPr indent="144145" algn="just" hangingPunct="0">
                        <a:lnSpc>
                          <a:spcPts val="1200"/>
                        </a:lnSpc>
                        <a:spcAft>
                          <a:spcPts val="0"/>
                        </a:spcAft>
                      </a:pPr>
                      <a:r>
                        <a:rPr lang="en-US" sz="800" dirty="0">
                          <a:effectLst/>
                        </a:rPr>
                        <a:t> </a:t>
                      </a:r>
                      <a:endParaRPr lang="en-GB" sz="1000" dirty="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D</a:t>
                      </a:r>
                      <a:r>
                        <a:rPr lang="en-US" sz="800" baseline="-25000">
                          <a:effectLst/>
                        </a:rPr>
                        <a:t>1</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D</a:t>
                      </a:r>
                      <a:r>
                        <a:rPr lang="en-US" sz="800" baseline="-25000">
                          <a:effectLst/>
                        </a:rPr>
                        <a:t>2</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D</a:t>
                      </a:r>
                      <a:r>
                        <a:rPr lang="en-US" sz="800" baseline="-25000">
                          <a:effectLst/>
                        </a:rPr>
                        <a:t>3</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D</a:t>
                      </a:r>
                      <a:r>
                        <a:rPr lang="en-US" sz="800" baseline="-25000">
                          <a:effectLst/>
                        </a:rPr>
                        <a:t>4</a:t>
                      </a:r>
                      <a:endParaRPr lang="en-GB" sz="1000">
                        <a:effectLst/>
                        <a:latin typeface="Times New Roman"/>
                        <a:ea typeface="Times New Roman"/>
                      </a:endParaRPr>
                    </a:p>
                  </a:txBody>
                  <a:tcPr marL="68580" marR="68580" marT="0" marB="0"/>
                </a:tc>
              </a:tr>
              <a:tr h="932139">
                <a:tc>
                  <a:txBody>
                    <a:bodyPr/>
                    <a:lstStyle/>
                    <a:p>
                      <a:pPr indent="144145" algn="just" hangingPunct="0">
                        <a:lnSpc>
                          <a:spcPts val="1200"/>
                        </a:lnSpc>
                        <a:spcAft>
                          <a:spcPts val="0"/>
                        </a:spcAft>
                      </a:pPr>
                      <a:r>
                        <a:rPr lang="en-US" sz="800">
                          <a:effectLst/>
                        </a:rPr>
                        <a:t>D</a:t>
                      </a:r>
                      <a:r>
                        <a:rPr lang="en-US" sz="800" baseline="-25000">
                          <a:effectLst/>
                        </a:rPr>
                        <a:t>1</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647 (0.31%)  full</a:t>
                      </a:r>
                      <a:endParaRPr lang="en-GB" sz="1000">
                        <a:effectLst/>
                      </a:endParaRPr>
                    </a:p>
                    <a:p>
                      <a:pPr indent="144145" algn="just" hangingPunct="0">
                        <a:lnSpc>
                          <a:spcPts val="1200"/>
                        </a:lnSpc>
                        <a:spcAft>
                          <a:spcPts val="0"/>
                        </a:spcAft>
                      </a:pPr>
                      <a:r>
                        <a:rPr lang="en-US" sz="800">
                          <a:effectLst/>
                        </a:rPr>
                        <a:t>34.3k (16.32%)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r>
              <a:tr h="694476">
                <a:tc>
                  <a:txBody>
                    <a:bodyPr/>
                    <a:lstStyle/>
                    <a:p>
                      <a:pPr indent="144145" algn="just" hangingPunct="0">
                        <a:lnSpc>
                          <a:spcPts val="1200"/>
                        </a:lnSpc>
                        <a:spcAft>
                          <a:spcPts val="0"/>
                        </a:spcAft>
                      </a:pPr>
                      <a:r>
                        <a:rPr lang="en-US" sz="800">
                          <a:effectLst/>
                        </a:rPr>
                        <a:t>D</a:t>
                      </a:r>
                      <a:r>
                        <a:rPr lang="en-US" sz="800" baseline="-25000">
                          <a:effectLst/>
                        </a:rPr>
                        <a:t>2</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605 (0.02%)  full</a:t>
                      </a:r>
                      <a:endParaRPr lang="en-GB" sz="1000">
                        <a:effectLst/>
                      </a:endParaRPr>
                    </a:p>
                    <a:p>
                      <a:pPr indent="144145" algn="just" hangingPunct="0">
                        <a:lnSpc>
                          <a:spcPts val="1200"/>
                        </a:lnSpc>
                        <a:spcAft>
                          <a:spcPts val="0"/>
                        </a:spcAft>
                      </a:pPr>
                      <a:r>
                        <a:rPr lang="en-US" sz="800">
                          <a:effectLst/>
                        </a:rPr>
                        <a:t>605k (14.83%) partial</a:t>
                      </a:r>
                      <a:endParaRPr lang="en-GB" sz="1000">
                        <a:effectLst/>
                      </a:endParaRPr>
                    </a:p>
                    <a:p>
                      <a:pPr indent="144145" algn="just" hangingPunct="0">
                        <a:lnSpc>
                          <a:spcPts val="1200"/>
                        </a:lnSpc>
                        <a:spcAft>
                          <a:spcPts val="0"/>
                        </a:spcAft>
                      </a:pPr>
                      <a:r>
                        <a:rPr lang="en-US" sz="800">
                          <a:effectLst/>
                        </a:rPr>
                        <a:t>1238 (0.04%)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3370 (0.14%) full</a:t>
                      </a:r>
                      <a:endParaRPr lang="en-GB" sz="1000">
                        <a:effectLst/>
                      </a:endParaRPr>
                    </a:p>
                    <a:p>
                      <a:pPr indent="144145" algn="just" hangingPunct="0">
                        <a:lnSpc>
                          <a:spcPts val="1200"/>
                        </a:lnSpc>
                        <a:spcAft>
                          <a:spcPts val="0"/>
                        </a:spcAft>
                      </a:pPr>
                      <a:r>
                        <a:rPr lang="en-US" sz="800">
                          <a:effectLst/>
                        </a:rPr>
                        <a:t>378k (14.83%) partial</a:t>
                      </a:r>
                      <a:endParaRPr lang="en-GB" sz="1000">
                        <a:effectLst/>
                      </a:endParaRPr>
                    </a:p>
                    <a:p>
                      <a:pPr indent="144145" algn="just" hangingPunct="0">
                        <a:lnSpc>
                          <a:spcPts val="1200"/>
                        </a:lnSpc>
                        <a:spcAft>
                          <a:spcPts val="0"/>
                        </a:spcAft>
                      </a:pPr>
                      <a:r>
                        <a:rPr lang="en-US" sz="800">
                          <a:effectLst/>
                        </a:rPr>
                        <a:t>N/A (complement</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204 (0.004%)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r>
              <a:tr h="694476">
                <a:tc>
                  <a:txBody>
                    <a:bodyPr/>
                    <a:lstStyle/>
                    <a:p>
                      <a:pPr indent="144145" algn="just" hangingPunct="0">
                        <a:lnSpc>
                          <a:spcPts val="1200"/>
                        </a:lnSpc>
                        <a:spcAft>
                          <a:spcPts val="0"/>
                        </a:spcAft>
                      </a:pPr>
                      <a:r>
                        <a:rPr lang="en-US" sz="800">
                          <a:effectLst/>
                        </a:rPr>
                        <a:t>D</a:t>
                      </a:r>
                      <a:r>
                        <a:rPr lang="en-US" sz="800" baseline="-25000">
                          <a:effectLst/>
                        </a:rPr>
                        <a:t>3</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1k (0.26%)  full</a:t>
                      </a:r>
                      <a:endParaRPr lang="en-GB" sz="1000">
                        <a:effectLst/>
                      </a:endParaRPr>
                    </a:p>
                    <a:p>
                      <a:pPr indent="144145" algn="just" hangingPunct="0">
                        <a:lnSpc>
                          <a:spcPts val="1200"/>
                        </a:lnSpc>
                        <a:spcAft>
                          <a:spcPts val="0"/>
                        </a:spcAft>
                      </a:pPr>
                      <a:r>
                        <a:rPr lang="en-US" sz="800">
                          <a:effectLst/>
                        </a:rPr>
                        <a:t>261k (65.9%)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N/A compl</a:t>
                      </a:r>
                      <a:endParaRPr lang="en-GB" sz="1000">
                        <a:effectLst/>
                        <a:latin typeface="Times New Roman"/>
                        <a:ea typeface="Times New Roman"/>
                      </a:endParaRPr>
                    </a:p>
                  </a:txBody>
                  <a:tcPr marL="68580" marR="68580" marT="0" marB="0"/>
                </a:tc>
              </a:tr>
              <a:tr h="694476">
                <a:tc>
                  <a:txBody>
                    <a:bodyPr/>
                    <a:lstStyle/>
                    <a:p>
                      <a:pPr indent="144145" algn="just" hangingPunct="0">
                        <a:lnSpc>
                          <a:spcPts val="1200"/>
                        </a:lnSpc>
                        <a:spcAft>
                          <a:spcPts val="0"/>
                        </a:spcAft>
                      </a:pPr>
                      <a:r>
                        <a:rPr lang="en-US" sz="800">
                          <a:effectLst/>
                        </a:rPr>
                        <a:t>D</a:t>
                      </a:r>
                      <a:r>
                        <a:rPr lang="en-US" sz="800" baseline="-25000">
                          <a:effectLst/>
                        </a:rPr>
                        <a:t>4</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328 (0.05%)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218 (0.005%)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a:effectLst/>
                        </a:rPr>
                        <a:t>N/A full</a:t>
                      </a:r>
                      <a:endParaRPr lang="en-GB" sz="1000">
                        <a:effectLst/>
                      </a:endParaRPr>
                    </a:p>
                    <a:p>
                      <a:pPr indent="144145" algn="just" hangingPunct="0">
                        <a:lnSpc>
                          <a:spcPts val="1200"/>
                        </a:lnSpc>
                        <a:spcAft>
                          <a:spcPts val="0"/>
                        </a:spcAft>
                      </a:pPr>
                      <a:r>
                        <a:rPr lang="en-US" sz="800">
                          <a:effectLst/>
                        </a:rPr>
                        <a:t>N/A partial</a:t>
                      </a:r>
                      <a:endParaRPr lang="en-GB" sz="1000">
                        <a:effectLst/>
                      </a:endParaRPr>
                    </a:p>
                    <a:p>
                      <a:pPr indent="144145" algn="just" hangingPunct="0">
                        <a:lnSpc>
                          <a:spcPts val="1200"/>
                        </a:lnSpc>
                        <a:spcAft>
                          <a:spcPts val="0"/>
                        </a:spcAft>
                      </a:pPr>
                      <a:r>
                        <a:rPr lang="en-US" sz="800">
                          <a:effectLst/>
                        </a:rPr>
                        <a:t>592 (0.07%) compl</a:t>
                      </a:r>
                      <a:endParaRPr lang="en-GB" sz="1000">
                        <a:effectLst/>
                        <a:latin typeface="Times New Roman"/>
                        <a:ea typeface="Times New Roman"/>
                      </a:endParaRPr>
                    </a:p>
                  </a:txBody>
                  <a:tcPr marL="68580" marR="68580" marT="0" marB="0"/>
                </a:tc>
                <a:tc>
                  <a:txBody>
                    <a:bodyPr/>
                    <a:lstStyle/>
                    <a:p>
                      <a:pPr indent="144145" algn="just" hangingPunct="0">
                        <a:lnSpc>
                          <a:spcPts val="1200"/>
                        </a:lnSpc>
                        <a:spcAft>
                          <a:spcPts val="0"/>
                        </a:spcAft>
                      </a:pPr>
                      <a:r>
                        <a:rPr lang="en-US" sz="800" dirty="0">
                          <a:effectLst/>
                        </a:rPr>
                        <a:t>437 (0.17%) full</a:t>
                      </a:r>
                      <a:endParaRPr lang="en-GB" sz="1000" dirty="0">
                        <a:effectLst/>
                      </a:endParaRPr>
                    </a:p>
                    <a:p>
                      <a:pPr indent="144145" algn="just" hangingPunct="0">
                        <a:lnSpc>
                          <a:spcPts val="1200"/>
                        </a:lnSpc>
                        <a:spcAft>
                          <a:spcPts val="0"/>
                        </a:spcAft>
                      </a:pPr>
                      <a:r>
                        <a:rPr lang="en-US" sz="800" dirty="0">
                          <a:effectLst/>
                        </a:rPr>
                        <a:t>22.2k (22.3%) partial</a:t>
                      </a:r>
                      <a:endParaRPr lang="en-GB" sz="1000" dirty="0">
                        <a:effectLst/>
                      </a:endParaRPr>
                    </a:p>
                    <a:p>
                      <a:pPr indent="144145" algn="just" hangingPunct="0">
                        <a:lnSpc>
                          <a:spcPts val="1200"/>
                        </a:lnSpc>
                        <a:spcAft>
                          <a:spcPts val="0"/>
                        </a:spcAft>
                      </a:pPr>
                      <a:r>
                        <a:rPr lang="en-US" sz="800" dirty="0">
                          <a:effectLst/>
                        </a:rPr>
                        <a:t>N/A </a:t>
                      </a:r>
                      <a:r>
                        <a:rPr lang="en-US" sz="800" dirty="0" err="1">
                          <a:effectLst/>
                        </a:rPr>
                        <a:t>compl</a:t>
                      </a:r>
                      <a:endParaRPr lang="en-GB" sz="1000" dirty="0">
                        <a:effectLst/>
                        <a:latin typeface="Times New Roman"/>
                        <a:ea typeface="Times New Roman"/>
                      </a:endParaRPr>
                    </a:p>
                  </a:txBody>
                  <a:tcPr marL="68580" marR="68580" marT="0" marB="0"/>
                </a:tc>
              </a:tr>
            </a:tbl>
          </a:graphicData>
        </a:graphic>
      </p:graphicFrame>
      <p:sp>
        <p:nvSpPr>
          <p:cNvPr id="3" name="Footer Placeholder 2"/>
          <p:cNvSpPr>
            <a:spLocks noGrp="1"/>
          </p:cNvSpPr>
          <p:nvPr>
            <p:ph type="ftr" sz="quarter" idx="11"/>
          </p:nvPr>
        </p:nvSpPr>
        <p:spPr/>
        <p:txBody>
          <a:bodyPr/>
          <a:lstStyle/>
          <a:p>
            <a:r>
              <a:rPr lang="en-GB" smtClean="0"/>
              <a:t>Meimaris@SEMSTATS2014</a:t>
            </a:r>
            <a:endParaRPr lang="en-GB"/>
          </a:p>
        </p:txBody>
      </p:sp>
      <p:sp>
        <p:nvSpPr>
          <p:cNvPr id="6" name="Rectangle 5"/>
          <p:cNvSpPr/>
          <p:nvPr/>
        </p:nvSpPr>
        <p:spPr>
          <a:xfrm>
            <a:off x="1043608" y="1124744"/>
            <a:ext cx="7560840" cy="1754326"/>
          </a:xfrm>
          <a:prstGeom prst="rect">
            <a:avLst/>
          </a:prstGeom>
        </p:spPr>
        <p:txBody>
          <a:bodyPr wrap="square">
            <a:spAutoFit/>
          </a:bodyPr>
          <a:lstStyle/>
          <a:p>
            <a:pPr marL="285750" indent="-285750">
              <a:buFont typeface="Arial" panose="020B0604020202020204" pitchFamily="34" charset="0"/>
              <a:buChar char="•"/>
            </a:pPr>
            <a:r>
              <a:rPr lang="en-US" dirty="0" smtClean="0"/>
              <a:t>Most new relationships are partial containments (~27% of possible relationships)</a:t>
            </a:r>
          </a:p>
          <a:p>
            <a:pPr marL="285750" indent="-285750">
              <a:buFont typeface="Arial" panose="020B0604020202020204" pitchFamily="34" charset="0"/>
              <a:buChar char="•"/>
            </a:pPr>
            <a:r>
              <a:rPr lang="en-US" dirty="0" smtClean="0"/>
              <a:t>Complementarity is the strictest relationship (0.03% of the total possible observation pairs)</a:t>
            </a:r>
          </a:p>
          <a:p>
            <a:pPr marL="285750" indent="-285750">
              <a:buFont typeface="Arial" panose="020B0604020202020204" pitchFamily="34" charset="0"/>
              <a:buChar char="•"/>
            </a:pPr>
            <a:r>
              <a:rPr lang="en-US" dirty="0" smtClean="0"/>
              <a:t>Relatedness of complementarity to partial/full containment</a:t>
            </a:r>
          </a:p>
          <a:p>
            <a:pPr marL="285750" indent="-285750">
              <a:buFont typeface="Arial" panose="020B0604020202020204" pitchFamily="34" charset="0"/>
              <a:buChar char="•"/>
            </a:pPr>
            <a:r>
              <a:rPr lang="en-US" dirty="0" smtClean="0"/>
              <a:t>~1.3 million new links between observations</a:t>
            </a:r>
            <a:endParaRPr lang="en-GB" dirty="0"/>
          </a:p>
        </p:txBody>
      </p:sp>
    </p:spTree>
    <p:extLst>
      <p:ext uri="{BB962C8B-B14F-4D97-AF65-F5344CB8AC3E}">
        <p14:creationId xmlns:p14="http://schemas.microsoft.com/office/powerpoint/2010/main" val="2525386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Future Work</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17</a:t>
            </a:fld>
            <a:endParaRPr lang="en-GB"/>
          </a:p>
        </p:txBody>
      </p:sp>
      <p:sp>
        <p:nvSpPr>
          <p:cNvPr id="8" name="Content Placeholder 2"/>
          <p:cNvSpPr txBox="1">
            <a:spLocks/>
          </p:cNvSpPr>
          <p:nvPr/>
        </p:nvSpPr>
        <p:spPr>
          <a:xfrm>
            <a:off x="457200" y="1600200"/>
            <a:ext cx="8229600" cy="3845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a:t>Suggestion mechanisms based on computed </a:t>
            </a:r>
            <a:r>
              <a:rPr lang="en-GB" sz="2800" dirty="0" smtClean="0"/>
              <a:t>relationships, conduct user studies to evaluate</a:t>
            </a:r>
            <a:endParaRPr lang="en-GB" sz="2800" dirty="0" smtClean="0"/>
          </a:p>
          <a:p>
            <a:r>
              <a:rPr lang="en-GB" sz="2800" dirty="0" smtClean="0"/>
              <a:t>Faster </a:t>
            </a:r>
            <a:r>
              <a:rPr lang="en-GB" sz="2800" dirty="0" smtClean="0"/>
              <a:t>and more efficient computations (now O(N</a:t>
            </a:r>
            <a:r>
              <a:rPr lang="en-GB" sz="2800" baseline="30000" dirty="0" smtClean="0"/>
              <a:t>2</a:t>
            </a:r>
            <a:r>
              <a:rPr lang="en-GB" sz="2800" dirty="0" smtClean="0"/>
              <a:t>) )</a:t>
            </a:r>
          </a:p>
          <a:p>
            <a:pPr lvl="1"/>
            <a:r>
              <a:rPr lang="en-GB" sz="2400" dirty="0" smtClean="0"/>
              <a:t>Better feature extraction</a:t>
            </a:r>
          </a:p>
          <a:p>
            <a:pPr lvl="1"/>
            <a:r>
              <a:rPr lang="en-GB" sz="2400" dirty="0" smtClean="0"/>
              <a:t>Dimensionality reduction</a:t>
            </a:r>
          </a:p>
          <a:p>
            <a:r>
              <a:rPr lang="en-GB" sz="2800" dirty="0" smtClean="0"/>
              <a:t>Extracting </a:t>
            </a:r>
            <a:r>
              <a:rPr lang="en-GB" sz="2800" i="1" dirty="0" smtClean="0"/>
              <a:t>latent datasets </a:t>
            </a:r>
            <a:r>
              <a:rPr lang="en-GB" sz="2800" dirty="0" smtClean="0"/>
              <a:t>based on containment and complementarity </a:t>
            </a:r>
            <a:r>
              <a:rPr lang="en-GB" sz="2800" dirty="0" smtClean="0"/>
              <a:t>relationships</a:t>
            </a:r>
            <a:endParaRPr lang="en-GB" sz="2800" dirty="0" smtClean="0"/>
          </a:p>
        </p:txBody>
      </p:sp>
      <p:sp>
        <p:nvSpPr>
          <p:cNvPr id="3" name="Footer Placeholder 2"/>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287921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3528" y="116632"/>
            <a:ext cx="8496944" cy="685800"/>
          </a:xfrm>
        </p:spPr>
        <p:txBody>
          <a:bodyPr>
            <a:normAutofit fontScale="90000"/>
          </a:bodyPr>
          <a:lstStyle/>
          <a:p>
            <a:r>
              <a:rPr lang="en-US" dirty="0" smtClean="0"/>
              <a:t>Support</a:t>
            </a:r>
            <a:endParaRPr lang="el-GR" dirty="0"/>
          </a:p>
        </p:txBody>
      </p:sp>
      <p:sp>
        <p:nvSpPr>
          <p:cNvPr id="5" name="Content Placeholder 2"/>
          <p:cNvSpPr>
            <a:spLocks noGrp="1"/>
          </p:cNvSpPr>
          <p:nvPr>
            <p:ph idx="1"/>
          </p:nvPr>
        </p:nvSpPr>
        <p:spPr>
          <a:xfrm>
            <a:off x="323528" y="1137320"/>
            <a:ext cx="4934272" cy="4501480"/>
          </a:xfrm>
        </p:spPr>
        <p:txBody>
          <a:bodyPr>
            <a:normAutofit/>
          </a:bodyPr>
          <a:lstStyle/>
          <a:p>
            <a:pPr>
              <a:defRPr/>
            </a:pPr>
            <a:r>
              <a:rPr lang="en-US" b="1" dirty="0" smtClean="0"/>
              <a:t>DIACHRON</a:t>
            </a:r>
          </a:p>
          <a:p>
            <a:pPr marL="357187" lvl="1" indent="0">
              <a:buNone/>
              <a:defRPr/>
            </a:pPr>
            <a:r>
              <a:rPr lang="en-US" b="1" dirty="0"/>
              <a:t>Managing the Evolution and Preservation of the Data </a:t>
            </a:r>
            <a:r>
              <a:rPr lang="en-US" b="1" dirty="0" smtClean="0"/>
              <a:t>Web</a:t>
            </a:r>
          </a:p>
          <a:p>
            <a:pPr>
              <a:defRPr/>
            </a:pPr>
            <a:endParaRPr lang="en-GB" b="1" dirty="0" smtClean="0"/>
          </a:p>
          <a:p>
            <a:pPr marL="0" indent="0">
              <a:buNone/>
              <a:defRPr/>
            </a:pPr>
            <a:endParaRPr lang="en-GB" b="1" dirty="0"/>
          </a:p>
          <a:p>
            <a:pPr>
              <a:defRPr/>
            </a:pPr>
            <a:r>
              <a:rPr lang="en-GB" b="1" dirty="0" smtClean="0"/>
              <a:t>KRIPIS</a:t>
            </a:r>
            <a:r>
              <a:rPr lang="en-GB" b="1" dirty="0"/>
              <a:t>: </a:t>
            </a:r>
            <a:r>
              <a:rPr lang="en-GB" b="1" dirty="0" smtClean="0"/>
              <a:t>SODAMAP Project</a:t>
            </a:r>
          </a:p>
          <a:p>
            <a:pPr>
              <a:defRPr/>
            </a:pPr>
            <a:endParaRPr lang="en-US" b="1" dirty="0" smtClean="0"/>
          </a:p>
          <a:p>
            <a:pPr>
              <a:defRPr/>
            </a:pPr>
            <a:r>
              <a:rPr lang="en-US" b="1" dirty="0"/>
              <a:t>l</a:t>
            </a:r>
            <a:r>
              <a:rPr lang="en-US" b="1" dirty="0" smtClean="0"/>
              <a:t>inked-statistics.gr</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872" y="3717032"/>
            <a:ext cx="3478018" cy="685800"/>
          </a:xfrm>
          <a:prstGeom prst="rect">
            <a:avLst/>
          </a:prstGeom>
        </p:spPr>
      </p:pic>
      <p:grpSp>
        <p:nvGrpSpPr>
          <p:cNvPr id="7" name="Group 6"/>
          <p:cNvGrpSpPr/>
          <p:nvPr/>
        </p:nvGrpSpPr>
        <p:grpSpPr>
          <a:xfrm>
            <a:off x="5343059" y="1054734"/>
            <a:ext cx="2770709" cy="2394101"/>
            <a:chOff x="4951161" y="1568299"/>
            <a:chExt cx="3643203" cy="3803667"/>
          </a:xfrm>
        </p:grpSpPr>
        <p:pic>
          <p:nvPicPr>
            <p:cNvPr id="8" name="Picture 7" descr="INTRASOFT_INTERNATIONAL_ 2012_LOGO_ RGB.jpg"/>
            <p:cNvPicPr/>
            <p:nvPr/>
          </p:nvPicPr>
          <p:blipFill>
            <a:blip r:embed="rId3" cstate="print"/>
            <a:srcRect/>
            <a:stretch>
              <a:fillRect/>
            </a:stretch>
          </p:blipFill>
          <p:spPr bwMode="auto">
            <a:xfrm>
              <a:off x="5378734" y="4845132"/>
              <a:ext cx="1296144" cy="526834"/>
            </a:xfrm>
            <a:prstGeom prst="rect">
              <a:avLst/>
            </a:prstGeom>
            <a:noFill/>
          </p:spPr>
        </p:pic>
        <p:pic>
          <p:nvPicPr>
            <p:cNvPr id="9" name="Picture 8" descr="Description: logo"/>
            <p:cNvPicPr/>
            <p:nvPr/>
          </p:nvPicPr>
          <p:blipFill rotWithShape="1">
            <a:blip r:embed="rId4" cstate="print"/>
            <a:srcRect t="30907" b="38186"/>
            <a:stretch/>
          </p:blipFill>
          <p:spPr bwMode="auto">
            <a:xfrm>
              <a:off x="7087529" y="4772155"/>
              <a:ext cx="1506835" cy="260231"/>
            </a:xfrm>
            <a:prstGeom prst="rect">
              <a:avLst/>
            </a:prstGeom>
            <a:noFill/>
          </p:spPr>
        </p:pic>
        <p:pic>
          <p:nvPicPr>
            <p:cNvPr id="10" name="Picture 9"/>
            <p:cNvPicPr/>
            <p:nvPr/>
          </p:nvPicPr>
          <p:blipFill>
            <a:blip r:embed="rId5" cstate="print"/>
            <a:srcRect/>
            <a:stretch>
              <a:fillRect/>
            </a:stretch>
          </p:blipFill>
          <p:spPr bwMode="auto">
            <a:xfrm>
              <a:off x="5703894" y="4138551"/>
              <a:ext cx="1584176" cy="404664"/>
            </a:xfrm>
            <a:prstGeom prst="rect">
              <a:avLst/>
            </a:prstGeom>
            <a:noFill/>
            <a:ln w="9525">
              <a:noFill/>
              <a:miter lim="800000"/>
              <a:headEnd/>
              <a:tailEnd/>
            </a:ln>
          </p:spPr>
        </p:pic>
        <p:pic>
          <p:nvPicPr>
            <p:cNvPr id="11" name="Picture 10"/>
            <p:cNvPicPr/>
            <p:nvPr/>
          </p:nvPicPr>
          <p:blipFill>
            <a:blip r:embed="rId6" cstate="print"/>
            <a:srcRect/>
            <a:stretch>
              <a:fillRect/>
            </a:stretch>
          </p:blipFill>
          <p:spPr bwMode="auto">
            <a:xfrm>
              <a:off x="6674878" y="3438500"/>
              <a:ext cx="1807096" cy="260648"/>
            </a:xfrm>
            <a:prstGeom prst="rect">
              <a:avLst/>
            </a:prstGeom>
            <a:noFill/>
          </p:spPr>
        </p:pic>
        <p:pic>
          <p:nvPicPr>
            <p:cNvPr id="12" name="Grafik 1"/>
            <p:cNvPicPr/>
            <p:nvPr/>
          </p:nvPicPr>
          <p:blipFill>
            <a:blip r:embed="rId7" cstate="print"/>
            <a:srcRect/>
            <a:stretch>
              <a:fillRect/>
            </a:stretch>
          </p:blipFill>
          <p:spPr bwMode="auto">
            <a:xfrm>
              <a:off x="6562488" y="1568299"/>
              <a:ext cx="2031876" cy="288032"/>
            </a:xfrm>
            <a:prstGeom prst="rect">
              <a:avLst/>
            </a:prstGeom>
            <a:solidFill>
              <a:srgbClr val="FFFFFF"/>
            </a:solidFill>
            <a:ln w="9525">
              <a:noFill/>
              <a:miter lim="800000"/>
              <a:headEnd/>
              <a:tailEnd/>
            </a:ln>
          </p:spPr>
        </p:pic>
        <p:pic>
          <p:nvPicPr>
            <p:cNvPr id="13" name="Picture 12" descr="logo_embl"/>
            <p:cNvPicPr/>
            <p:nvPr/>
          </p:nvPicPr>
          <p:blipFill>
            <a:blip r:embed="rId8" cstate="print"/>
            <a:srcRect/>
            <a:stretch>
              <a:fillRect/>
            </a:stretch>
          </p:blipFill>
          <p:spPr bwMode="auto">
            <a:xfrm>
              <a:off x="4951161" y="3267100"/>
              <a:ext cx="1228983" cy="432048"/>
            </a:xfrm>
            <a:prstGeom prst="rect">
              <a:avLst/>
            </a:prstGeom>
            <a:noFill/>
            <a:ln w="9525">
              <a:solidFill>
                <a:srgbClr val="92D050"/>
              </a:solidFill>
              <a:miter lim="800000"/>
              <a:headEnd/>
              <a:tailEnd/>
            </a:ln>
          </p:spPr>
        </p:pic>
        <p:pic>
          <p:nvPicPr>
            <p:cNvPr id="14" name="Picture 13" descr="logo_forthics"/>
            <p:cNvPicPr/>
            <p:nvPr/>
          </p:nvPicPr>
          <p:blipFill>
            <a:blip r:embed="rId9" cstate="print"/>
            <a:srcRect/>
            <a:stretch>
              <a:fillRect/>
            </a:stretch>
          </p:blipFill>
          <p:spPr bwMode="auto">
            <a:xfrm>
              <a:off x="5703894" y="2332856"/>
              <a:ext cx="952500" cy="533400"/>
            </a:xfrm>
            <a:prstGeom prst="rect">
              <a:avLst/>
            </a:prstGeom>
            <a:noFill/>
            <a:ln w="9525">
              <a:noFill/>
              <a:miter lim="800000"/>
              <a:headEnd/>
              <a:tailEnd/>
            </a:ln>
          </p:spPr>
        </p:pic>
        <p:pic>
          <p:nvPicPr>
            <p:cNvPr id="15" name="Picture 14"/>
            <p:cNvPicPr/>
            <p:nvPr/>
          </p:nvPicPr>
          <p:blipFill>
            <a:blip r:embed="rId10" cstate="print"/>
            <a:srcRect/>
            <a:stretch>
              <a:fillRect/>
            </a:stretch>
          </p:blipFill>
          <p:spPr bwMode="auto">
            <a:xfrm>
              <a:off x="7227018" y="2239516"/>
              <a:ext cx="702816" cy="720080"/>
            </a:xfrm>
            <a:prstGeom prst="rect">
              <a:avLst/>
            </a:prstGeom>
            <a:solidFill>
              <a:srgbClr val="FFFFFF"/>
            </a:solidFill>
            <a:ln w="9525">
              <a:noFill/>
              <a:miter lim="800000"/>
              <a:headEnd/>
              <a:tailEnd/>
            </a:ln>
          </p:spPr>
        </p:pic>
        <p:pic>
          <p:nvPicPr>
            <p:cNvPr id="16" name="Grafik 1" descr="Description: Beschreibung: brox"/>
            <p:cNvPicPr/>
            <p:nvPr/>
          </p:nvPicPr>
          <p:blipFill rotWithShape="1">
            <a:blip r:embed="rId11" cstate="print"/>
            <a:srcRect l="50000"/>
            <a:stretch/>
          </p:blipFill>
          <p:spPr bwMode="auto">
            <a:xfrm>
              <a:off x="7721870" y="4016266"/>
              <a:ext cx="756084" cy="360040"/>
            </a:xfrm>
            <a:prstGeom prst="rect">
              <a:avLst/>
            </a:prstGeom>
            <a:solidFill>
              <a:srgbClr val="FFFFFF"/>
            </a:solidFill>
            <a:ln w="9525">
              <a:noFill/>
              <a:miter lim="800000"/>
              <a:headEnd/>
              <a:tailEnd/>
            </a:ln>
          </p:spPr>
        </p:pic>
        <p:pic>
          <p:nvPicPr>
            <p:cNvPr id="17" name="Picture 1" descr="part1"/>
            <p:cNvPicPr>
              <a:picLocks noChangeAspect="1" noChangeArrowheads="1"/>
            </p:cNvPicPr>
            <p:nvPr/>
          </p:nvPicPr>
          <p:blipFill rotWithShape="1">
            <a:blip r:embed="rId12"/>
            <a:srcRect t="8633" r="23874" b="26361"/>
            <a:stretch/>
          </p:blipFill>
          <p:spPr bwMode="auto">
            <a:xfrm>
              <a:off x="4975901" y="1568299"/>
              <a:ext cx="1287397" cy="504056"/>
            </a:xfrm>
            <a:prstGeom prst="rect">
              <a:avLst/>
            </a:prstGeom>
            <a:noFill/>
            <a:ln w="9525">
              <a:noFill/>
              <a:miter lim="800000"/>
              <a:headEnd/>
              <a:tailEnd/>
            </a:ln>
          </p:spPr>
        </p:pic>
      </p:grpSp>
      <p:sp>
        <p:nvSpPr>
          <p:cNvPr id="19" name="Slide Number Placeholder 18"/>
          <p:cNvSpPr>
            <a:spLocks noGrp="1"/>
          </p:cNvSpPr>
          <p:nvPr>
            <p:ph type="sldNum" sz="quarter" idx="12"/>
          </p:nvPr>
        </p:nvSpPr>
        <p:spPr/>
        <p:txBody>
          <a:bodyPr/>
          <a:lstStyle/>
          <a:p>
            <a:fld id="{FA071C7B-9D38-4E67-ABB9-BAFDFE140694}" type="slidenum">
              <a:rPr lang="en-GB" smtClean="0"/>
              <a:t>18</a:t>
            </a:fld>
            <a:endParaRPr lang="en-GB"/>
          </a:p>
        </p:txBody>
      </p:sp>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65103" y="4797152"/>
            <a:ext cx="1843280" cy="849727"/>
          </a:xfrm>
          <a:prstGeom prst="rect">
            <a:avLst/>
          </a:prstGeom>
        </p:spPr>
      </p:pic>
      <p:sp>
        <p:nvSpPr>
          <p:cNvPr id="21" name="Footer Placeholder 20"/>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581636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GB" dirty="0" smtClean="0"/>
              <a:t>Multidimensional data</a:t>
            </a:r>
            <a:endParaRPr lang="en-GB" dirty="0"/>
          </a:p>
        </p:txBody>
      </p:sp>
      <p:sp>
        <p:nvSpPr>
          <p:cNvPr id="3" name="Content Placeholder 2"/>
          <p:cNvSpPr>
            <a:spLocks noGrp="1"/>
          </p:cNvSpPr>
          <p:nvPr>
            <p:ph idx="1"/>
          </p:nvPr>
        </p:nvSpPr>
        <p:spPr/>
        <p:txBody>
          <a:bodyPr/>
          <a:lstStyle/>
          <a:p>
            <a:r>
              <a:rPr lang="en-GB" dirty="0" smtClean="0"/>
              <a:t>Schema</a:t>
            </a:r>
          </a:p>
          <a:p>
            <a:pPr lvl="1"/>
            <a:r>
              <a:rPr lang="en-GB" dirty="0" smtClean="0"/>
              <a:t>Dimensions</a:t>
            </a:r>
          </a:p>
          <a:p>
            <a:pPr lvl="1"/>
            <a:r>
              <a:rPr lang="en-GB" dirty="0" smtClean="0"/>
              <a:t>Measures</a:t>
            </a:r>
          </a:p>
          <a:p>
            <a:pPr lvl="1"/>
            <a:r>
              <a:rPr lang="en-GB" dirty="0" smtClean="0"/>
              <a:t>Attributes</a:t>
            </a:r>
          </a:p>
          <a:p>
            <a:pPr lvl="1"/>
            <a:r>
              <a:rPr lang="en-GB" dirty="0" smtClean="0"/>
              <a:t>Code lists</a:t>
            </a:r>
          </a:p>
          <a:p>
            <a:r>
              <a:rPr lang="en-GB" dirty="0" smtClean="0"/>
              <a:t>Data</a:t>
            </a:r>
          </a:p>
          <a:p>
            <a:pPr lvl="1"/>
            <a:r>
              <a:rPr lang="en-GB" dirty="0" smtClean="0"/>
              <a:t>Observations</a:t>
            </a:r>
            <a:endParaRPr lang="en-GB" dirty="0"/>
          </a:p>
        </p:txBody>
      </p:sp>
      <p:sp>
        <p:nvSpPr>
          <p:cNvPr id="5" name="Slide Number Placeholder 4"/>
          <p:cNvSpPr>
            <a:spLocks noGrp="1"/>
          </p:cNvSpPr>
          <p:nvPr>
            <p:ph type="sldNum" sz="quarter" idx="12"/>
          </p:nvPr>
        </p:nvSpPr>
        <p:spPr/>
        <p:txBody>
          <a:bodyPr/>
          <a:lstStyle/>
          <a:p>
            <a:fld id="{FA071C7B-9D38-4E67-ABB9-BAFDFE140694}" type="slidenum">
              <a:rPr lang="en-GB" smtClean="0"/>
              <a:t>2</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2009511"/>
            <a:ext cx="4693532" cy="2779546"/>
          </a:xfrm>
          <a:prstGeom prst="rect">
            <a:avLst/>
          </a:prstGeom>
        </p:spPr>
      </p:pic>
      <p:sp>
        <p:nvSpPr>
          <p:cNvPr id="7" name="Footer Placeholder 6"/>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3251109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Multidimensional Linked Data</a:t>
            </a:r>
            <a:endParaRPr lang="en-GB"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79912" y="2348880"/>
            <a:ext cx="4871978" cy="3212640"/>
          </a:xfrm>
        </p:spPr>
      </p:pic>
      <p:sp>
        <p:nvSpPr>
          <p:cNvPr id="4" name="Slide Number Placeholder 3"/>
          <p:cNvSpPr>
            <a:spLocks noGrp="1"/>
          </p:cNvSpPr>
          <p:nvPr>
            <p:ph type="sldNum" sz="quarter" idx="12"/>
          </p:nvPr>
        </p:nvSpPr>
        <p:spPr/>
        <p:txBody>
          <a:bodyPr/>
          <a:lstStyle/>
          <a:p>
            <a:fld id="{FA071C7B-9D38-4E67-ABB9-BAFDFE140694}" type="slidenum">
              <a:rPr lang="en-GB" smtClean="0"/>
              <a:t>3</a:t>
            </a:fld>
            <a:endParaRPr lang="en-GB"/>
          </a:p>
        </p:txBody>
      </p:sp>
      <p:sp>
        <p:nvSpPr>
          <p:cNvPr id="6" name="TextBox 5"/>
          <p:cNvSpPr txBox="1"/>
          <p:nvPr/>
        </p:nvSpPr>
        <p:spPr>
          <a:xfrm>
            <a:off x="755576" y="1700808"/>
            <a:ext cx="5048305" cy="3416320"/>
          </a:xfrm>
          <a:prstGeom prst="rect">
            <a:avLst/>
          </a:prstGeom>
          <a:noFill/>
        </p:spPr>
        <p:txBody>
          <a:bodyPr wrap="none" rtlCol="0">
            <a:spAutoFit/>
          </a:bodyPr>
          <a:lstStyle/>
          <a:p>
            <a:pPr marL="285750" indent="-285750">
              <a:buFont typeface="Arial" panose="020B0604020202020204" pitchFamily="34" charset="0"/>
              <a:buChar char="•"/>
            </a:pPr>
            <a:r>
              <a:rPr lang="en-GB" dirty="0" smtClean="0"/>
              <a:t>Origin of different source datasets</a:t>
            </a:r>
          </a:p>
          <a:p>
            <a:pPr marL="285750" indent="-285750">
              <a:buFont typeface="Arial" panose="020B0604020202020204" pitchFamily="34" charset="0"/>
              <a:buChar char="•"/>
            </a:pPr>
            <a:r>
              <a:rPr lang="en-GB" dirty="0" smtClean="0"/>
              <a:t>LD recommendations and Best Practices provide </a:t>
            </a:r>
            <a:br>
              <a:rPr lang="en-GB" dirty="0" smtClean="0"/>
            </a:br>
            <a:r>
              <a:rPr lang="en-GB" b="1" dirty="0" smtClean="0"/>
              <a:t>common grounds</a:t>
            </a:r>
            <a:r>
              <a:rPr lang="en-GB" dirty="0" smtClean="0"/>
              <a:t> across remote sources</a:t>
            </a:r>
          </a:p>
          <a:p>
            <a:pPr marL="285750" indent="-285750">
              <a:buFont typeface="Arial" panose="020B0604020202020204" pitchFamily="34" charset="0"/>
              <a:buChar char="•"/>
            </a:pPr>
            <a:r>
              <a:rPr lang="en-GB" dirty="0" smtClean="0"/>
              <a:t>RDF Data cube</a:t>
            </a:r>
            <a:r>
              <a:rPr lang="en-GB" baseline="30000" dirty="0" smtClean="0"/>
              <a:t>1</a:t>
            </a:r>
            <a:r>
              <a:rPr lang="en-GB" dirty="0" smtClean="0"/>
              <a:t> provides a </a:t>
            </a:r>
            <a:br>
              <a:rPr lang="en-GB" dirty="0" smtClean="0"/>
            </a:br>
            <a:r>
              <a:rPr lang="en-GB" dirty="0" smtClean="0"/>
              <a:t>common meta-schema</a:t>
            </a:r>
          </a:p>
          <a:p>
            <a:pPr marL="285750" indent="-285750">
              <a:buFont typeface="Arial" panose="020B0604020202020204" pitchFamily="34" charset="0"/>
              <a:buChar char="•"/>
            </a:pPr>
            <a:r>
              <a:rPr lang="en-GB" dirty="0" smtClean="0"/>
              <a:t>Re-use of:</a:t>
            </a:r>
          </a:p>
          <a:p>
            <a:pPr marL="742950" lvl="1" indent="-285750">
              <a:buFont typeface="Arial" panose="020B0604020202020204" pitchFamily="34" charset="0"/>
              <a:buChar char="•"/>
            </a:pPr>
            <a:r>
              <a:rPr lang="en-GB" dirty="0" smtClean="0"/>
              <a:t>Dimension properties</a:t>
            </a:r>
          </a:p>
          <a:p>
            <a:pPr marL="742950" lvl="1" indent="-285750">
              <a:buFont typeface="Arial" panose="020B0604020202020204" pitchFamily="34" charset="0"/>
              <a:buChar char="•"/>
            </a:pPr>
            <a:r>
              <a:rPr lang="en-GB" dirty="0" smtClean="0"/>
              <a:t>Measure properties</a:t>
            </a:r>
          </a:p>
          <a:p>
            <a:pPr marL="742950" lvl="1" indent="-285750">
              <a:buFont typeface="Arial" panose="020B0604020202020204" pitchFamily="34" charset="0"/>
              <a:buChar char="•"/>
            </a:pPr>
            <a:r>
              <a:rPr lang="en-GB" dirty="0" smtClean="0"/>
              <a:t>Code lists</a:t>
            </a:r>
          </a:p>
          <a:p>
            <a:pPr marL="742950" lvl="1" indent="-285750">
              <a:buFont typeface="Arial" panose="020B0604020202020204" pitchFamily="34" charset="0"/>
              <a:buChar char="•"/>
            </a:pPr>
            <a:r>
              <a:rPr lang="en-GB" i="1" dirty="0" smtClean="0"/>
              <a:t>Hierarchies</a:t>
            </a:r>
            <a:endParaRPr lang="el-GR" i="1" dirty="0" smtClean="0"/>
          </a:p>
          <a:p>
            <a:pPr marL="285750" indent="-285750">
              <a:buFont typeface="Arial" panose="020B0604020202020204" pitchFamily="34" charset="0"/>
              <a:buChar char="•"/>
            </a:pPr>
            <a:r>
              <a:rPr lang="el-GR" dirty="0" smtClean="0"/>
              <a:t>In case of no re-use, </a:t>
            </a:r>
            <a:br>
              <a:rPr lang="el-GR" dirty="0" smtClean="0"/>
            </a:br>
            <a:r>
              <a:rPr lang="el-GR" dirty="0" smtClean="0"/>
              <a:t>mapping/alignment is needed</a:t>
            </a:r>
            <a:endParaRPr lang="en-GB" dirty="0"/>
          </a:p>
        </p:txBody>
      </p:sp>
      <p:sp>
        <p:nvSpPr>
          <p:cNvPr id="7" name="TextBox 6"/>
          <p:cNvSpPr txBox="1"/>
          <p:nvPr/>
        </p:nvSpPr>
        <p:spPr>
          <a:xfrm>
            <a:off x="1115616" y="5949280"/>
            <a:ext cx="2926635" cy="276999"/>
          </a:xfrm>
          <a:prstGeom prst="rect">
            <a:avLst/>
          </a:prstGeom>
          <a:noFill/>
        </p:spPr>
        <p:txBody>
          <a:bodyPr wrap="none" rtlCol="0">
            <a:spAutoFit/>
          </a:bodyPr>
          <a:lstStyle/>
          <a:p>
            <a:r>
              <a:rPr lang="en-GB" sz="1200" dirty="0" smtClean="0"/>
              <a:t>1. http://www.w3.org/TR/vocab-data-cube/</a:t>
            </a:r>
            <a:endParaRPr lang="en-GB" sz="1200" dirty="0"/>
          </a:p>
        </p:txBody>
      </p:sp>
      <p:sp>
        <p:nvSpPr>
          <p:cNvPr id="8" name="Footer Placeholder 7"/>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2947931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78098"/>
          </a:xfrm>
        </p:spPr>
        <p:txBody>
          <a:bodyPr/>
          <a:lstStyle/>
          <a:p>
            <a:r>
              <a:rPr lang="en-GB" dirty="0" smtClean="0"/>
              <a:t>Problem tackled</a:t>
            </a:r>
            <a:endParaRPr lang="en-GB" dirty="0"/>
          </a:p>
        </p:txBody>
      </p:sp>
      <p:sp>
        <p:nvSpPr>
          <p:cNvPr id="6" name="Content Placeholder 2"/>
          <p:cNvSpPr>
            <a:spLocks noGrp="1"/>
          </p:cNvSpPr>
          <p:nvPr>
            <p:ph idx="1"/>
          </p:nvPr>
        </p:nvSpPr>
        <p:spPr>
          <a:xfrm>
            <a:off x="251520" y="1600200"/>
            <a:ext cx="8568952" cy="4525963"/>
          </a:xfrm>
        </p:spPr>
        <p:txBody>
          <a:bodyPr>
            <a:normAutofit fontScale="92500" lnSpcReduction="20000"/>
          </a:bodyPr>
          <a:lstStyle/>
          <a:p>
            <a:r>
              <a:rPr lang="en-GB" sz="2800" dirty="0"/>
              <a:t>R</a:t>
            </a:r>
            <a:r>
              <a:rPr lang="en-GB" sz="2800" dirty="0" smtClean="0"/>
              <a:t>elating points in multidimensional </a:t>
            </a:r>
            <a:r>
              <a:rPr lang="en-GB" sz="2800" dirty="0"/>
              <a:t>data spaces </a:t>
            </a:r>
            <a:r>
              <a:rPr lang="en-GB" sz="2800" dirty="0" smtClean="0"/>
              <a:t>semantically </a:t>
            </a:r>
          </a:p>
          <a:p>
            <a:r>
              <a:rPr lang="en-GB" sz="2800" dirty="0" smtClean="0"/>
              <a:t>Bulk d</a:t>
            </a:r>
            <a:r>
              <a:rPr lang="en-GB" sz="2800" dirty="0" smtClean="0"/>
              <a:t>etection </a:t>
            </a:r>
            <a:r>
              <a:rPr lang="en-GB" sz="2800" dirty="0" smtClean="0"/>
              <a:t>and computation of </a:t>
            </a:r>
            <a:r>
              <a:rPr lang="en-GB" sz="2800" b="1" dirty="0" smtClean="0"/>
              <a:t>containment</a:t>
            </a:r>
            <a:r>
              <a:rPr lang="en-GB" sz="2800" dirty="0" smtClean="0"/>
              <a:t> and </a:t>
            </a:r>
            <a:r>
              <a:rPr lang="en-GB" sz="2800" b="1" dirty="0" smtClean="0"/>
              <a:t>complementarity</a:t>
            </a:r>
            <a:r>
              <a:rPr lang="en-GB" sz="2800" dirty="0" smtClean="0"/>
              <a:t> relationships between observations</a:t>
            </a:r>
          </a:p>
          <a:p>
            <a:pPr lvl="1"/>
            <a:r>
              <a:rPr lang="en-GB" sz="2400" dirty="0"/>
              <a:t>i</a:t>
            </a:r>
            <a:r>
              <a:rPr lang="en-GB" sz="2400" dirty="0" smtClean="0"/>
              <a:t>n the same dataset or</a:t>
            </a:r>
          </a:p>
          <a:p>
            <a:pPr lvl="1"/>
            <a:r>
              <a:rPr lang="en-GB" sz="2400" dirty="0" smtClean="0"/>
              <a:t>in different datasets</a:t>
            </a:r>
          </a:p>
          <a:p>
            <a:r>
              <a:rPr lang="en-GB" sz="2800" dirty="0" smtClean="0"/>
              <a:t>Observation relationships are useful for:</a:t>
            </a:r>
          </a:p>
          <a:p>
            <a:pPr lvl="1"/>
            <a:r>
              <a:rPr lang="en-GB" sz="2400" dirty="0" smtClean="0"/>
              <a:t>performing OLAP analytics over </a:t>
            </a:r>
            <a:r>
              <a:rPr lang="en-GB" sz="2400" dirty="0" smtClean="0"/>
              <a:t>multidimensional, multi-dataset </a:t>
            </a:r>
            <a:r>
              <a:rPr lang="en-GB" sz="2400" dirty="0" smtClean="0"/>
              <a:t>data </a:t>
            </a:r>
            <a:r>
              <a:rPr lang="en-GB" sz="2400" dirty="0" smtClean="0"/>
              <a:t>spaces</a:t>
            </a:r>
            <a:endParaRPr lang="en-GB" sz="2400" b="1" dirty="0" smtClean="0"/>
          </a:p>
          <a:p>
            <a:pPr lvl="1"/>
            <a:r>
              <a:rPr lang="en-GB" sz="2400" dirty="0" smtClean="0"/>
              <a:t>computing similarities/distances between </a:t>
            </a:r>
            <a:r>
              <a:rPr lang="en-GB" sz="2400" dirty="0" smtClean="0"/>
              <a:t>observations</a:t>
            </a:r>
          </a:p>
          <a:p>
            <a:pPr lvl="1"/>
            <a:r>
              <a:rPr lang="en-GB" sz="2400" dirty="0" smtClean="0"/>
              <a:t>Suggestion mechanisms for relevant statistics </a:t>
            </a:r>
          </a:p>
          <a:p>
            <a:pPr lvl="1"/>
            <a:r>
              <a:rPr lang="en-GB" sz="2400" dirty="0" smtClean="0"/>
              <a:t>E</a:t>
            </a:r>
            <a:r>
              <a:rPr lang="en-GB" sz="2400" dirty="0" smtClean="0"/>
              <a:t>xploratory analysis and discovery</a:t>
            </a:r>
            <a:endParaRPr lang="en-GB" sz="2400" dirty="0" smtClean="0"/>
          </a:p>
          <a:p>
            <a:pPr lvl="1"/>
            <a:endParaRPr lang="en-GB" sz="2400" dirty="0" smtClean="0"/>
          </a:p>
          <a:p>
            <a:endParaRPr lang="en-GB" sz="2800" dirty="0" smtClean="0"/>
          </a:p>
          <a:p>
            <a:pPr lvl="1"/>
            <a:endParaRPr lang="en-GB" sz="2400" dirty="0"/>
          </a:p>
        </p:txBody>
      </p:sp>
      <p:sp>
        <p:nvSpPr>
          <p:cNvPr id="7" name="Slide Number Placeholder 4"/>
          <p:cNvSpPr>
            <a:spLocks noGrp="1"/>
          </p:cNvSpPr>
          <p:nvPr>
            <p:ph type="sldNum" sz="quarter" idx="12"/>
          </p:nvPr>
        </p:nvSpPr>
        <p:spPr>
          <a:xfrm>
            <a:off x="6372200" y="5949280"/>
            <a:ext cx="2314600" cy="772195"/>
          </a:xfrm>
        </p:spPr>
        <p:txBody>
          <a:bodyPr/>
          <a:lstStyle/>
          <a:p>
            <a:fld id="{FA071C7B-9D38-4E67-ABB9-BAFDFE140694}" type="slidenum">
              <a:rPr lang="en-GB" smtClean="0"/>
              <a:t>4</a:t>
            </a:fld>
            <a:endParaRPr lang="en-GB"/>
          </a:p>
        </p:txBody>
      </p:sp>
      <p:sp>
        <p:nvSpPr>
          <p:cNvPr id="9" name="Footer Placeholder 8"/>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931040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dirty="0" smtClean="0"/>
              <a:t>We identify two (non-exhaustive) types of relationships:</a:t>
            </a:r>
          </a:p>
          <a:p>
            <a:pPr lvl="1"/>
            <a:r>
              <a:rPr lang="en-GB" sz="2400" dirty="0" smtClean="0"/>
              <a:t>Observation </a:t>
            </a:r>
            <a:r>
              <a:rPr lang="en-GB" sz="2400" i="1" dirty="0" smtClean="0"/>
              <a:t>containment</a:t>
            </a:r>
          </a:p>
          <a:p>
            <a:pPr lvl="1"/>
            <a:r>
              <a:rPr lang="en-GB" sz="2400" dirty="0" smtClean="0"/>
              <a:t>Observation </a:t>
            </a:r>
            <a:r>
              <a:rPr lang="en-GB" sz="2400" i="1" dirty="0" smtClean="0"/>
              <a:t>complementarity</a:t>
            </a:r>
            <a:endParaRPr lang="en-GB" sz="2400" i="1" dirty="0"/>
          </a:p>
        </p:txBody>
      </p:sp>
      <p:sp>
        <p:nvSpPr>
          <p:cNvPr id="4" name="Slide Number Placeholder 3"/>
          <p:cNvSpPr>
            <a:spLocks noGrp="1"/>
          </p:cNvSpPr>
          <p:nvPr>
            <p:ph type="sldNum" sz="quarter" idx="12"/>
          </p:nvPr>
        </p:nvSpPr>
        <p:spPr/>
        <p:txBody>
          <a:bodyPr/>
          <a:lstStyle/>
          <a:p>
            <a:fld id="{FA071C7B-9D38-4E67-ABB9-BAFDFE140694}" type="slidenum">
              <a:rPr lang="en-GB" smtClean="0"/>
              <a:t>5</a:t>
            </a:fld>
            <a:endParaRPr lang="en-GB"/>
          </a:p>
        </p:txBody>
      </p:sp>
      <p:sp>
        <p:nvSpPr>
          <p:cNvPr id="8" name="Title 1"/>
          <p:cNvSpPr>
            <a:spLocks noGrp="1"/>
          </p:cNvSpPr>
          <p:nvPr>
            <p:ph type="title"/>
          </p:nvPr>
        </p:nvSpPr>
        <p:spPr>
          <a:xfrm>
            <a:off x="457200" y="274638"/>
            <a:ext cx="8229600" cy="850106"/>
          </a:xfrm>
        </p:spPr>
        <p:txBody>
          <a:bodyPr/>
          <a:lstStyle/>
          <a:p>
            <a:r>
              <a:rPr lang="en-GB" dirty="0" smtClean="0"/>
              <a:t>Observations are related</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739158"/>
            <a:ext cx="8885192" cy="2079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9"/>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3828426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Two observations complement each other when they provide different information for the same point in the data space</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r>
              <a:rPr lang="en-GB" sz="1400" dirty="0" err="1" smtClean="0"/>
              <a:t>P</a:t>
            </a:r>
            <a:r>
              <a:rPr lang="en-GB" sz="1400" baseline="-25000" dirty="0" err="1" smtClean="0"/>
              <a:t>k</a:t>
            </a:r>
            <a:r>
              <a:rPr lang="en-GB" sz="1400" dirty="0" smtClean="0"/>
              <a:t>: the set of dimension properties for observation I</a:t>
            </a:r>
          </a:p>
          <a:p>
            <a:pPr marL="0" indent="0">
              <a:buNone/>
            </a:pPr>
            <a:r>
              <a:rPr lang="en-GB" sz="1400" dirty="0" smtClean="0"/>
              <a:t>p</a:t>
            </a:r>
            <a:r>
              <a:rPr lang="en-GB" sz="1400" baseline="-25000" dirty="0" smtClean="0"/>
              <a:t>i</a:t>
            </a:r>
            <a:r>
              <a:rPr lang="en-GB" sz="1400" dirty="0" smtClean="0"/>
              <a:t>: a single dimension property</a:t>
            </a:r>
          </a:p>
          <a:p>
            <a:pPr marL="0" indent="0">
              <a:buNone/>
            </a:pPr>
            <a:r>
              <a:rPr lang="en-GB" sz="1400" dirty="0" err="1" smtClean="0"/>
              <a:t>h</a:t>
            </a:r>
            <a:r>
              <a:rPr lang="en-GB" sz="1400" baseline="-25000" dirty="0" err="1" smtClean="0"/>
              <a:t>l</a:t>
            </a:r>
            <a:r>
              <a:rPr lang="en-GB" sz="1400" baseline="30000" dirty="0" err="1" smtClean="0"/>
              <a:t>m</a:t>
            </a:r>
            <a:r>
              <a:rPr lang="en-GB" sz="1400" baseline="30000" dirty="0" smtClean="0"/>
              <a:t> </a:t>
            </a:r>
            <a:r>
              <a:rPr lang="en-GB" sz="1400" dirty="0" smtClean="0"/>
              <a:t>: the value of property m for observation l</a:t>
            </a:r>
          </a:p>
          <a:p>
            <a:pPr marL="0" indent="0">
              <a:buNone/>
            </a:pPr>
            <a:r>
              <a:rPr lang="en-GB" sz="1400" dirty="0" err="1" smtClean="0"/>
              <a:t>c</a:t>
            </a:r>
            <a:r>
              <a:rPr lang="en-GB" sz="1400" baseline="-25000" dirty="0" err="1" smtClean="0"/>
              <a:t>jroot</a:t>
            </a:r>
            <a:r>
              <a:rPr lang="en-GB" sz="1400" dirty="0" smtClean="0"/>
              <a:t>: the top (root) concept for all hierarchies</a:t>
            </a:r>
            <a:endParaRPr lang="en-GB" sz="1400" dirty="0"/>
          </a:p>
        </p:txBody>
      </p:sp>
      <p:sp>
        <p:nvSpPr>
          <p:cNvPr id="4" name="Slide Number Placeholder 3"/>
          <p:cNvSpPr>
            <a:spLocks noGrp="1"/>
          </p:cNvSpPr>
          <p:nvPr>
            <p:ph type="sldNum" sz="quarter" idx="12"/>
          </p:nvPr>
        </p:nvSpPr>
        <p:spPr/>
        <p:txBody>
          <a:bodyPr/>
          <a:lstStyle/>
          <a:p>
            <a:fld id="{FA071C7B-9D38-4E67-ABB9-BAFDFE140694}" type="slidenum">
              <a:rPr lang="en-GB" smtClean="0"/>
              <a:t>6</a:t>
            </a:fld>
            <a:endParaRPr lang="en-GB"/>
          </a:p>
        </p:txBody>
      </p:sp>
      <p:sp>
        <p:nvSpPr>
          <p:cNvPr id="5" name="Title 1"/>
          <p:cNvSpPr txBox="1">
            <a:spLocks/>
          </p:cNvSpPr>
          <p:nvPr/>
        </p:nvSpPr>
        <p:spPr>
          <a:xfrm>
            <a:off x="457200" y="274638"/>
            <a:ext cx="8229600" cy="8501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Observation Complementarity</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509120"/>
            <a:ext cx="63817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44" y="3068960"/>
            <a:ext cx="846094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3297366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196752"/>
            <a:ext cx="8229600" cy="5129906"/>
          </a:xfrm>
        </p:spPr>
        <p:txBody>
          <a:bodyPr>
            <a:normAutofit/>
          </a:bodyPr>
          <a:lstStyle/>
          <a:p>
            <a:r>
              <a:rPr lang="en-GB" sz="2800" dirty="0" smtClean="0"/>
              <a:t>An observation contains another observation when it is a </a:t>
            </a:r>
            <a:r>
              <a:rPr lang="en-GB" sz="2800" i="1" dirty="0" smtClean="0"/>
              <a:t>partial</a:t>
            </a:r>
            <a:r>
              <a:rPr lang="en-GB" sz="2800" dirty="0" smtClean="0"/>
              <a:t> or </a:t>
            </a:r>
            <a:r>
              <a:rPr lang="en-GB" sz="2800" i="1" dirty="0" smtClean="0"/>
              <a:t>full</a:t>
            </a:r>
            <a:r>
              <a:rPr lang="en-GB" sz="2800" dirty="0" smtClean="0"/>
              <a:t> generalization of the </a:t>
            </a:r>
            <a:r>
              <a:rPr lang="en-GB" sz="2800" dirty="0" smtClean="0"/>
              <a:t>latter w.r.t to their shared dimension values</a:t>
            </a:r>
            <a:endParaRPr lang="en-GB" sz="2800" dirty="0" smtClean="0"/>
          </a:p>
          <a:p>
            <a:r>
              <a:rPr lang="en-GB" sz="2800" i="1" dirty="0" smtClean="0"/>
              <a:t>Full</a:t>
            </a:r>
            <a:r>
              <a:rPr lang="en-GB" sz="2800" dirty="0" smtClean="0"/>
              <a:t> containment vs </a:t>
            </a:r>
            <a:r>
              <a:rPr lang="en-GB" sz="2800" i="1" dirty="0" smtClean="0"/>
              <a:t>Partial</a:t>
            </a:r>
            <a:r>
              <a:rPr lang="en-GB" sz="2800" dirty="0" smtClean="0"/>
              <a:t> containment</a:t>
            </a:r>
          </a:p>
          <a:p>
            <a:pPr lvl="1"/>
            <a:r>
              <a:rPr lang="en-GB" sz="2000" dirty="0" smtClean="0"/>
              <a:t>Full containment means that a contained/containing observation can be directly rolled-up/drilled-down to the containing/contained observation, </a:t>
            </a:r>
          </a:p>
          <a:p>
            <a:pPr lvl="1"/>
            <a:r>
              <a:rPr lang="en-GB" sz="2000" dirty="0" smtClean="0"/>
              <a:t>Partial containment means that both contained and containing observation must be </a:t>
            </a:r>
            <a:r>
              <a:rPr lang="en-GB" sz="2000" i="1" dirty="0" smtClean="0"/>
              <a:t>rolled-up on their disjoint dimensions </a:t>
            </a:r>
            <a:r>
              <a:rPr lang="en-GB" sz="2000" dirty="0" smtClean="0"/>
              <a:t>to complement each other</a:t>
            </a:r>
            <a:endParaRPr lang="en-GB" sz="2400" dirty="0" smtClean="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smtClean="0"/>
          </a:p>
          <a:p>
            <a:pPr marL="0" indent="0">
              <a:buNone/>
            </a:pPr>
            <a:endParaRPr lang="en-GB" sz="1600" dirty="0" smtClean="0"/>
          </a:p>
          <a:p>
            <a:pPr marL="0" indent="0">
              <a:buNone/>
            </a:pPr>
            <a:endParaRPr lang="en-GB" sz="1400" dirty="0" smtClean="0"/>
          </a:p>
        </p:txBody>
      </p:sp>
      <p:sp>
        <p:nvSpPr>
          <p:cNvPr id="10" name="Slide Number Placeholder 3"/>
          <p:cNvSpPr>
            <a:spLocks noGrp="1"/>
          </p:cNvSpPr>
          <p:nvPr>
            <p:ph type="sldNum" sz="quarter" idx="12"/>
          </p:nvPr>
        </p:nvSpPr>
        <p:spPr>
          <a:xfrm>
            <a:off x="6372200" y="5949280"/>
            <a:ext cx="2314600" cy="772195"/>
          </a:xfrm>
        </p:spPr>
        <p:txBody>
          <a:bodyPr/>
          <a:lstStyle/>
          <a:p>
            <a:fld id="{FA071C7B-9D38-4E67-ABB9-BAFDFE140694}" type="slidenum">
              <a:rPr lang="en-GB" smtClean="0"/>
              <a:t>7</a:t>
            </a:fld>
            <a:endParaRPr lang="en-GB"/>
          </a:p>
        </p:txBody>
      </p:sp>
      <p:sp>
        <p:nvSpPr>
          <p:cNvPr id="11" name="Title 1"/>
          <p:cNvSpPr txBox="1">
            <a:spLocks/>
          </p:cNvSpPr>
          <p:nvPr/>
        </p:nvSpPr>
        <p:spPr>
          <a:xfrm>
            <a:off x="457200" y="274638"/>
            <a:ext cx="8229600" cy="85010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Observation Containment</a:t>
            </a:r>
            <a:endParaRPr lang="en-GB" dirty="0"/>
          </a:p>
        </p:txBody>
      </p:sp>
      <p:sp>
        <p:nvSpPr>
          <p:cNvPr id="39" name="Footer Placeholder 38"/>
          <p:cNvSpPr>
            <a:spLocks noGrp="1"/>
          </p:cNvSpPr>
          <p:nvPr>
            <p:ph type="ftr" sz="quarter" idx="11"/>
          </p:nvPr>
        </p:nvSpPr>
        <p:spPr/>
        <p:txBody>
          <a:bodyPr/>
          <a:lstStyle/>
          <a:p>
            <a:r>
              <a:rPr lang="en-GB" smtClean="0"/>
              <a:t>Meimaris@SEMSTATS2014</a:t>
            </a:r>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02" y="4987198"/>
            <a:ext cx="4824536"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134" y="5520598"/>
            <a:ext cx="5033728"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91310" y="5069232"/>
            <a:ext cx="447558" cy="338554"/>
          </a:xfrm>
          <a:prstGeom prst="rect">
            <a:avLst/>
          </a:prstGeom>
          <a:noFill/>
        </p:spPr>
        <p:txBody>
          <a:bodyPr wrap="none" rtlCol="0">
            <a:spAutoFit/>
          </a:bodyPr>
          <a:lstStyle/>
          <a:p>
            <a:r>
              <a:rPr lang="en-GB" sz="1600" dirty="0" smtClean="0"/>
              <a:t>full</a:t>
            </a:r>
            <a:endParaRPr lang="en-GB" sz="1600" dirty="0"/>
          </a:p>
        </p:txBody>
      </p:sp>
      <p:sp>
        <p:nvSpPr>
          <p:cNvPr id="12" name="TextBox 11"/>
          <p:cNvSpPr txBox="1"/>
          <p:nvPr/>
        </p:nvSpPr>
        <p:spPr>
          <a:xfrm>
            <a:off x="1571886" y="5526190"/>
            <a:ext cx="721672" cy="338554"/>
          </a:xfrm>
          <a:prstGeom prst="rect">
            <a:avLst/>
          </a:prstGeom>
          <a:noFill/>
        </p:spPr>
        <p:txBody>
          <a:bodyPr wrap="none" rtlCol="0">
            <a:spAutoFit/>
          </a:bodyPr>
          <a:lstStyle/>
          <a:p>
            <a:r>
              <a:rPr lang="en-GB" sz="1600" dirty="0" smtClean="0"/>
              <a:t>partial</a:t>
            </a:r>
            <a:endParaRPr lang="en-GB" sz="1600" dirty="0"/>
          </a:p>
        </p:txBody>
      </p:sp>
    </p:spTree>
    <p:extLst>
      <p:ext uri="{BB962C8B-B14F-4D97-AF65-F5344CB8AC3E}">
        <p14:creationId xmlns:p14="http://schemas.microsoft.com/office/powerpoint/2010/main" val="354403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Containment example</a:t>
            </a:r>
            <a:endParaRPr lang="en-GB" dirty="0"/>
          </a:p>
        </p:txBody>
      </p:sp>
      <p:sp>
        <p:nvSpPr>
          <p:cNvPr id="4" name="Footer Placeholder 3"/>
          <p:cNvSpPr>
            <a:spLocks noGrp="1"/>
          </p:cNvSpPr>
          <p:nvPr>
            <p:ph type="ftr" sz="quarter" idx="11"/>
          </p:nvPr>
        </p:nvSpPr>
        <p:spPr/>
        <p:txBody>
          <a:bodyPr/>
          <a:lstStyle/>
          <a:p>
            <a:r>
              <a:rPr lang="en-GB" smtClean="0"/>
              <a:t>Meimaris@SEMSTATS2014</a:t>
            </a:r>
            <a:endParaRPr lang="en-GB"/>
          </a:p>
        </p:txBody>
      </p:sp>
      <p:sp>
        <p:nvSpPr>
          <p:cNvPr id="5" name="Slide Number Placeholder 4"/>
          <p:cNvSpPr>
            <a:spLocks noGrp="1"/>
          </p:cNvSpPr>
          <p:nvPr>
            <p:ph type="sldNum" sz="quarter" idx="12"/>
          </p:nvPr>
        </p:nvSpPr>
        <p:spPr/>
        <p:txBody>
          <a:bodyPr/>
          <a:lstStyle/>
          <a:p>
            <a:fld id="{FA071C7B-9D38-4E67-ABB9-BAFDFE140694}" type="slidenum">
              <a:rPr lang="en-GB" smtClean="0"/>
              <a:t>8</a:t>
            </a:fld>
            <a:endParaRPr lang="en-GB"/>
          </a:p>
        </p:txBody>
      </p:sp>
      <p:graphicFrame>
        <p:nvGraphicFramePr>
          <p:cNvPr id="15" name="Table 14"/>
          <p:cNvGraphicFramePr>
            <a:graphicFrameLocks noGrp="1"/>
          </p:cNvGraphicFramePr>
          <p:nvPr>
            <p:extLst>
              <p:ext uri="{D42A27DB-BD31-4B8C-83A1-F6EECF244321}">
                <p14:modId xmlns:p14="http://schemas.microsoft.com/office/powerpoint/2010/main" val="3421097671"/>
              </p:ext>
            </p:extLst>
          </p:nvPr>
        </p:nvGraphicFramePr>
        <p:xfrm>
          <a:off x="1767033" y="2193971"/>
          <a:ext cx="6096000" cy="1849120"/>
        </p:xfrm>
        <a:graphic>
          <a:graphicData uri="http://schemas.openxmlformats.org/drawingml/2006/table">
            <a:tbl>
              <a:tblPr firstRow="1" bandRow="1">
                <a:tableStyleId>{5C22544A-7EE6-4342-B048-85BDC9FD1C3A}</a:tableStyleId>
              </a:tblPr>
              <a:tblGrid>
                <a:gridCol w="1524000"/>
                <a:gridCol w="1524000"/>
                <a:gridCol w="1524000"/>
                <a:gridCol w="1524000"/>
              </a:tblGrid>
              <a:tr h="365760">
                <a:tc>
                  <a:txBody>
                    <a:bodyPr/>
                    <a:lstStyle/>
                    <a:p>
                      <a:r>
                        <a:rPr lang="en-GB" dirty="0" smtClean="0"/>
                        <a:t>location</a:t>
                      </a:r>
                      <a:endParaRPr lang="en-GB" dirty="0"/>
                    </a:p>
                  </a:txBody>
                  <a:tcPr/>
                </a:tc>
                <a:tc>
                  <a:txBody>
                    <a:bodyPr/>
                    <a:lstStyle/>
                    <a:p>
                      <a:r>
                        <a:rPr lang="en-GB" dirty="0" smtClean="0"/>
                        <a:t>time</a:t>
                      </a:r>
                      <a:endParaRPr lang="en-GB" dirty="0"/>
                    </a:p>
                  </a:txBody>
                  <a:tcPr/>
                </a:tc>
                <a:tc>
                  <a:txBody>
                    <a:bodyPr/>
                    <a:lstStyle/>
                    <a:p>
                      <a:r>
                        <a:rPr lang="en-GB" dirty="0" smtClean="0"/>
                        <a:t>sex</a:t>
                      </a:r>
                      <a:endParaRPr lang="en-GB" dirty="0"/>
                    </a:p>
                  </a:txBody>
                  <a:tcPr/>
                </a:tc>
                <a:tc>
                  <a:txBody>
                    <a:bodyPr/>
                    <a:lstStyle/>
                    <a:p>
                      <a:r>
                        <a:rPr lang="en-GB" dirty="0" smtClean="0"/>
                        <a:t>Population</a:t>
                      </a:r>
                      <a:endParaRPr lang="en-GB" dirty="0"/>
                    </a:p>
                  </a:txBody>
                  <a:tcPr/>
                </a:tc>
              </a:tr>
              <a:tr h="370840">
                <a:tc>
                  <a:txBody>
                    <a:bodyPr/>
                    <a:lstStyle/>
                    <a:p>
                      <a:r>
                        <a:rPr lang="en-GB" dirty="0" smtClean="0"/>
                        <a:t>Italy</a:t>
                      </a:r>
                      <a:endParaRPr lang="en-GB" dirty="0"/>
                    </a:p>
                  </a:txBody>
                  <a:tcPr/>
                </a:tc>
                <a:tc>
                  <a:txBody>
                    <a:bodyPr/>
                    <a:lstStyle/>
                    <a:p>
                      <a:r>
                        <a:rPr lang="en-GB" dirty="0" smtClean="0"/>
                        <a:t>2012</a:t>
                      </a:r>
                      <a:endParaRPr lang="en-GB" dirty="0"/>
                    </a:p>
                  </a:txBody>
                  <a:tcPr/>
                </a:tc>
                <a:tc>
                  <a:txBody>
                    <a:bodyPr/>
                    <a:lstStyle/>
                    <a:p>
                      <a:r>
                        <a:rPr lang="en-GB" dirty="0" smtClean="0"/>
                        <a:t>Total</a:t>
                      </a:r>
                      <a:endParaRPr lang="en-GB" dirty="0"/>
                    </a:p>
                  </a:txBody>
                  <a:tcPr/>
                </a:tc>
                <a:tc>
                  <a:txBody>
                    <a:bodyPr/>
                    <a:lstStyle/>
                    <a:p>
                      <a:r>
                        <a:rPr lang="en-GB" dirty="0" smtClean="0"/>
                        <a:t>59,478,000</a:t>
                      </a:r>
                      <a:endParaRPr lang="en-GB" dirty="0"/>
                    </a:p>
                  </a:txBody>
                  <a:tcPr/>
                </a:tc>
              </a:tr>
              <a:tr h="370840">
                <a:tc>
                  <a:txBody>
                    <a:bodyPr/>
                    <a:lstStyle/>
                    <a:p>
                      <a:r>
                        <a:rPr lang="en-GB" dirty="0" smtClean="0"/>
                        <a:t>Riva del Garda</a:t>
                      </a:r>
                      <a:endParaRPr lang="en-GB" dirty="0"/>
                    </a:p>
                  </a:txBody>
                  <a:tcPr/>
                </a:tc>
                <a:tc>
                  <a:txBody>
                    <a:bodyPr/>
                    <a:lstStyle/>
                    <a:p>
                      <a:r>
                        <a:rPr lang="en-GB" dirty="0" smtClean="0"/>
                        <a:t>2012</a:t>
                      </a:r>
                      <a:endParaRPr lang="en-GB" dirty="0"/>
                    </a:p>
                  </a:txBody>
                  <a:tcPr/>
                </a:tc>
                <a:tc>
                  <a:txBody>
                    <a:bodyPr/>
                    <a:lstStyle/>
                    <a:p>
                      <a:r>
                        <a:rPr lang="en-GB" dirty="0" smtClean="0"/>
                        <a:t>Male</a:t>
                      </a:r>
                      <a:endParaRPr lang="en-GB" dirty="0"/>
                    </a:p>
                  </a:txBody>
                  <a:tcPr/>
                </a:tc>
                <a:tc>
                  <a:txBody>
                    <a:bodyPr/>
                    <a:lstStyle/>
                    <a:p>
                      <a:r>
                        <a:rPr lang="en-GB" dirty="0" smtClean="0"/>
                        <a:t>15,100</a:t>
                      </a:r>
                      <a:endParaRPr lang="en-GB" dirty="0"/>
                    </a:p>
                  </a:txBody>
                  <a:tcPr/>
                </a:tc>
              </a:tr>
              <a:tr h="370840">
                <a:tc>
                  <a:txBody>
                    <a:bodyPr/>
                    <a:lstStyle/>
                    <a:p>
                      <a:r>
                        <a:rPr lang="en-GB" dirty="0" err="1" smtClean="0"/>
                        <a:t>Trentino</a:t>
                      </a:r>
                      <a:endParaRPr lang="en-GB" dirty="0"/>
                    </a:p>
                  </a:txBody>
                  <a:tcPr/>
                </a:tc>
                <a:tc>
                  <a:txBody>
                    <a:bodyPr/>
                    <a:lstStyle/>
                    <a:p>
                      <a:r>
                        <a:rPr lang="en-GB" dirty="0" smtClean="0"/>
                        <a:t>2012</a:t>
                      </a:r>
                      <a:endParaRPr lang="en-GB" dirty="0"/>
                    </a:p>
                  </a:txBody>
                  <a:tcPr/>
                </a:tc>
                <a:tc>
                  <a:txBody>
                    <a:bodyPr/>
                    <a:lstStyle/>
                    <a:p>
                      <a:r>
                        <a:rPr lang="en-GB" dirty="0" smtClean="0"/>
                        <a:t>Female</a:t>
                      </a:r>
                      <a:endParaRPr lang="en-GB" dirty="0"/>
                    </a:p>
                  </a:txBody>
                  <a:tcPr/>
                </a:tc>
                <a:tc>
                  <a:txBody>
                    <a:bodyPr/>
                    <a:lstStyle/>
                    <a:p>
                      <a:r>
                        <a:rPr lang="en-GB" dirty="0" smtClean="0"/>
                        <a:t>248,400</a:t>
                      </a:r>
                      <a:endParaRPr lang="en-GB" dirty="0"/>
                    </a:p>
                  </a:txBody>
                  <a:tcPr/>
                </a:tc>
              </a:tr>
              <a:tr h="370840">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c>
                  <a:txBody>
                    <a:bodyPr/>
                    <a:lstStyle/>
                    <a:p>
                      <a:r>
                        <a:rPr lang="en-GB" dirty="0" smtClean="0"/>
                        <a:t>…</a:t>
                      </a:r>
                      <a:endParaRPr lang="en-GB" dirty="0"/>
                    </a:p>
                  </a:txBody>
                  <a:tcPr/>
                </a:tc>
              </a:tr>
            </a:tbl>
          </a:graphicData>
        </a:graphic>
      </p:graphicFrame>
      <p:sp>
        <p:nvSpPr>
          <p:cNvPr id="16" name="TextBox 15"/>
          <p:cNvSpPr txBox="1"/>
          <p:nvPr/>
        </p:nvSpPr>
        <p:spPr>
          <a:xfrm>
            <a:off x="1114768" y="2587923"/>
            <a:ext cx="584391" cy="338554"/>
          </a:xfrm>
          <a:prstGeom prst="rect">
            <a:avLst/>
          </a:prstGeom>
          <a:noFill/>
        </p:spPr>
        <p:txBody>
          <a:bodyPr wrap="none" rtlCol="0">
            <a:spAutoFit/>
          </a:bodyPr>
          <a:lstStyle/>
          <a:p>
            <a:r>
              <a:rPr lang="en-GB" sz="1600" dirty="0" smtClean="0"/>
              <a:t>obs1</a:t>
            </a:r>
            <a:endParaRPr lang="en-GB" sz="1600" dirty="0"/>
          </a:p>
        </p:txBody>
      </p:sp>
      <p:sp>
        <p:nvSpPr>
          <p:cNvPr id="17" name="TextBox 16"/>
          <p:cNvSpPr txBox="1"/>
          <p:nvPr/>
        </p:nvSpPr>
        <p:spPr>
          <a:xfrm>
            <a:off x="1109862" y="2979021"/>
            <a:ext cx="584391" cy="338554"/>
          </a:xfrm>
          <a:prstGeom prst="rect">
            <a:avLst/>
          </a:prstGeom>
          <a:noFill/>
        </p:spPr>
        <p:txBody>
          <a:bodyPr wrap="none" rtlCol="0">
            <a:spAutoFit/>
          </a:bodyPr>
          <a:lstStyle/>
          <a:p>
            <a:r>
              <a:rPr lang="en-GB" sz="1600" dirty="0" smtClean="0"/>
              <a:t>obs2</a:t>
            </a:r>
            <a:endParaRPr lang="en-GB" sz="1600" dirty="0"/>
          </a:p>
        </p:txBody>
      </p:sp>
      <p:sp>
        <p:nvSpPr>
          <p:cNvPr id="18" name="TextBox 17"/>
          <p:cNvSpPr txBox="1"/>
          <p:nvPr/>
        </p:nvSpPr>
        <p:spPr>
          <a:xfrm>
            <a:off x="1109863" y="3320429"/>
            <a:ext cx="584391" cy="338554"/>
          </a:xfrm>
          <a:prstGeom prst="rect">
            <a:avLst/>
          </a:prstGeom>
          <a:noFill/>
        </p:spPr>
        <p:txBody>
          <a:bodyPr wrap="none" rtlCol="0">
            <a:spAutoFit/>
          </a:bodyPr>
          <a:lstStyle/>
          <a:p>
            <a:r>
              <a:rPr lang="en-GB" sz="1600" dirty="0" smtClean="0"/>
              <a:t>obs3</a:t>
            </a:r>
            <a:endParaRPr lang="en-GB" sz="1600" dirty="0"/>
          </a:p>
        </p:txBody>
      </p:sp>
      <p:pic>
        <p:nvPicPr>
          <p:cNvPr id="1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58921" y="2783474"/>
            <a:ext cx="422002" cy="39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21" y="3114770"/>
            <a:ext cx="4381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021" y="4287059"/>
            <a:ext cx="40005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1267671" y="4133170"/>
            <a:ext cx="417102" cy="307777"/>
          </a:xfrm>
          <a:prstGeom prst="rect">
            <a:avLst/>
          </a:prstGeom>
          <a:noFill/>
        </p:spPr>
        <p:txBody>
          <a:bodyPr wrap="none" rtlCol="0">
            <a:spAutoFit/>
          </a:bodyPr>
          <a:lstStyle/>
          <a:p>
            <a:r>
              <a:rPr lang="en-GB" sz="1400" dirty="0" smtClean="0"/>
              <a:t>full</a:t>
            </a:r>
            <a:endParaRPr lang="en-GB" sz="1400" dirty="0"/>
          </a:p>
        </p:txBody>
      </p:sp>
      <p:sp>
        <p:nvSpPr>
          <p:cNvPr id="23" name="TextBox 22"/>
          <p:cNvSpPr txBox="1"/>
          <p:nvPr/>
        </p:nvSpPr>
        <p:spPr>
          <a:xfrm>
            <a:off x="1224946" y="4323670"/>
            <a:ext cx="659155" cy="307777"/>
          </a:xfrm>
          <a:prstGeom prst="rect">
            <a:avLst/>
          </a:prstGeom>
          <a:noFill/>
        </p:spPr>
        <p:txBody>
          <a:bodyPr wrap="none" rtlCol="0">
            <a:spAutoFit/>
          </a:bodyPr>
          <a:lstStyle/>
          <a:p>
            <a:r>
              <a:rPr lang="en-GB" sz="1400" dirty="0" smtClean="0"/>
              <a:t>partial</a:t>
            </a:r>
            <a:endParaRPr lang="en-GB" sz="1400" dirty="0"/>
          </a:p>
        </p:txBody>
      </p:sp>
      <p:sp>
        <p:nvSpPr>
          <p:cNvPr id="3" name="TextBox 2"/>
          <p:cNvSpPr txBox="1"/>
          <p:nvPr/>
        </p:nvSpPr>
        <p:spPr>
          <a:xfrm>
            <a:off x="1884101" y="5122880"/>
            <a:ext cx="5135252" cy="369332"/>
          </a:xfrm>
          <a:prstGeom prst="rect">
            <a:avLst/>
          </a:prstGeom>
          <a:noFill/>
        </p:spPr>
        <p:txBody>
          <a:bodyPr wrap="none" rtlCol="0">
            <a:spAutoFit/>
          </a:bodyPr>
          <a:lstStyle/>
          <a:p>
            <a:r>
              <a:rPr lang="en-GB" dirty="0" smtClean="0"/>
              <a:t>H</a:t>
            </a:r>
            <a:r>
              <a:rPr lang="el-GR" dirty="0" smtClean="0"/>
              <a:t>ierarchy is reflexive (i.e. </a:t>
            </a:r>
            <a:r>
              <a:rPr lang="el-GR" dirty="0"/>
              <a:t>a</a:t>
            </a:r>
            <a:r>
              <a:rPr lang="el-GR" dirty="0" smtClean="0"/>
              <a:t> value is a parent of itself)</a:t>
            </a:r>
            <a:endParaRPr lang="en-GB" dirty="0"/>
          </a:p>
        </p:txBody>
      </p:sp>
    </p:spTree>
    <p:extLst>
      <p:ext uri="{BB962C8B-B14F-4D97-AF65-F5344CB8AC3E}">
        <p14:creationId xmlns:p14="http://schemas.microsoft.com/office/powerpoint/2010/main" val="210753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Computation</a:t>
            </a:r>
            <a:endParaRPr lang="en-GB" dirty="0"/>
          </a:p>
        </p:txBody>
      </p:sp>
      <p:sp>
        <p:nvSpPr>
          <p:cNvPr id="4" name="Slide Number Placeholder 3"/>
          <p:cNvSpPr>
            <a:spLocks noGrp="1"/>
          </p:cNvSpPr>
          <p:nvPr>
            <p:ph type="sldNum" sz="quarter" idx="12"/>
          </p:nvPr>
        </p:nvSpPr>
        <p:spPr/>
        <p:txBody>
          <a:bodyPr/>
          <a:lstStyle/>
          <a:p>
            <a:fld id="{FA071C7B-9D38-4E67-ABB9-BAFDFE140694}" type="slidenum">
              <a:rPr lang="en-GB" smtClean="0"/>
              <a:t>9</a:t>
            </a:fld>
            <a:endParaRPr lang="en-GB"/>
          </a:p>
        </p:txBody>
      </p:sp>
      <p:sp>
        <p:nvSpPr>
          <p:cNvPr id="9" name="Content Placeholder 8"/>
          <p:cNvSpPr>
            <a:spLocks noGrp="1"/>
          </p:cNvSpPr>
          <p:nvPr>
            <p:ph idx="1"/>
          </p:nvPr>
        </p:nvSpPr>
        <p:spPr/>
        <p:txBody>
          <a:bodyPr/>
          <a:lstStyle/>
          <a:p>
            <a:pPr marL="514350" indent="-514350">
              <a:buAutoNum type="arabicPeriod"/>
            </a:pPr>
            <a:r>
              <a:rPr lang="en-GB" sz="2800" dirty="0" smtClean="0"/>
              <a:t>Build the feature space</a:t>
            </a:r>
          </a:p>
          <a:p>
            <a:pPr marL="514350" indent="-514350">
              <a:buAutoNum type="arabicPeriod"/>
            </a:pPr>
            <a:r>
              <a:rPr lang="en-GB" sz="2800" dirty="0" smtClean="0"/>
              <a:t>Group by dimension / measure</a:t>
            </a:r>
          </a:p>
          <a:p>
            <a:pPr marL="457200" indent="-457200">
              <a:buAutoNum type="arabicPeriod"/>
            </a:pPr>
            <a:r>
              <a:rPr lang="en-GB" sz="2800" dirty="0" smtClean="0"/>
              <a:t>Extract containment per dimension / measure</a:t>
            </a:r>
          </a:p>
          <a:p>
            <a:pPr marL="457200" indent="-457200">
              <a:buAutoNum type="arabicPeriod"/>
            </a:pPr>
            <a:r>
              <a:rPr lang="en-GB" sz="2800" dirty="0" smtClean="0"/>
              <a:t>Compute overall containment scores and classify as full or partial</a:t>
            </a:r>
          </a:p>
          <a:p>
            <a:pPr marL="457200" indent="-457200">
              <a:buAutoNum type="arabicPeriod"/>
            </a:pPr>
            <a:r>
              <a:rPr lang="en-GB" sz="2800" dirty="0" smtClean="0"/>
              <a:t>Compute complementarity scores</a:t>
            </a:r>
            <a:endParaRPr lang="en-GB" sz="2400" dirty="0" smtClean="0"/>
          </a:p>
          <a:p>
            <a:pPr marL="914400" lvl="1" indent="-514350"/>
            <a:endParaRPr lang="en-GB" sz="2400" dirty="0" smtClean="0"/>
          </a:p>
          <a:p>
            <a:pPr marL="857250" lvl="1" indent="-457200"/>
            <a:endParaRPr lang="en-GB" dirty="0"/>
          </a:p>
        </p:txBody>
      </p:sp>
      <p:sp>
        <p:nvSpPr>
          <p:cNvPr id="14" name="Footer Placeholder 13"/>
          <p:cNvSpPr>
            <a:spLocks noGrp="1"/>
          </p:cNvSpPr>
          <p:nvPr>
            <p:ph type="ftr" sz="quarter" idx="11"/>
          </p:nvPr>
        </p:nvSpPr>
        <p:spPr/>
        <p:txBody>
          <a:bodyPr/>
          <a:lstStyle/>
          <a:p>
            <a:r>
              <a:rPr lang="en-GB" smtClean="0"/>
              <a:t>Meimaris@SEMSTATS2014</a:t>
            </a:r>
            <a:endParaRPr lang="en-GB"/>
          </a:p>
        </p:txBody>
      </p:sp>
    </p:spTree>
    <p:extLst>
      <p:ext uri="{BB962C8B-B14F-4D97-AF65-F5344CB8AC3E}">
        <p14:creationId xmlns:p14="http://schemas.microsoft.com/office/powerpoint/2010/main" val="5162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6537</TotalTime>
  <Words>1521</Words>
  <Application>Microsoft Office PowerPoint</Application>
  <PresentationFormat>On-screen Show (4:3)</PresentationFormat>
  <Paragraphs>468</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Multidimensional data</vt:lpstr>
      <vt:lpstr>Multidimensional Linked Data</vt:lpstr>
      <vt:lpstr>Problem tackled</vt:lpstr>
      <vt:lpstr>Observations are related</vt:lpstr>
      <vt:lpstr>PowerPoint Presentation</vt:lpstr>
      <vt:lpstr>PowerPoint Presentation</vt:lpstr>
      <vt:lpstr>Containment example</vt:lpstr>
      <vt:lpstr>Computation</vt:lpstr>
      <vt:lpstr>Occurrence Matrix</vt:lpstr>
      <vt:lpstr>Containment Matrices</vt:lpstr>
      <vt:lpstr>Containment relationships</vt:lpstr>
      <vt:lpstr>Complementarity relationships</vt:lpstr>
      <vt:lpstr>Data Cube Extension</vt:lpstr>
      <vt:lpstr>Experimental Evaluation</vt:lpstr>
      <vt:lpstr>Results - Discussion</vt:lpstr>
      <vt:lpstr>Future Work</vt:lpstr>
      <vt:lpstr>Support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Marios Meimaris</dc:creator>
  <cp:lastModifiedBy>Marios Meimaris</cp:lastModifiedBy>
  <cp:revision>37</cp:revision>
  <dcterms:created xsi:type="dcterms:W3CDTF">2014-10-13T11:43:47Z</dcterms:created>
  <dcterms:modified xsi:type="dcterms:W3CDTF">2014-10-18T20:39:13Z</dcterms:modified>
</cp:coreProperties>
</file>