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C7463-D7A4-1F4D-9C64-45B3BF65D849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0EC61-6D5C-7F40-B37D-DB771004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been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0EC61-6D5C-7F40-B37D-DB7710040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serialize this into </a:t>
            </a:r>
            <a:r>
              <a:rPr lang="en-US" dirty="0" err="1" smtClean="0"/>
              <a:t>skos</a:t>
            </a:r>
            <a:r>
              <a:rPr lang="en-US" dirty="0" smtClean="0"/>
              <a:t>, Turtle</a:t>
            </a:r>
          </a:p>
          <a:p>
            <a:r>
              <a:rPr lang="en-US" dirty="0" smtClean="0"/>
              <a:t>We map the new standard values with the</a:t>
            </a:r>
            <a:r>
              <a:rPr lang="en-US" baseline="0" dirty="0" smtClean="0"/>
              <a:t> original ones in the data (advantage of data-driven, these mappings are for free)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0EC61-6D5C-7F40-B37D-DB7710040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A69D-CF6C-C44E-A1B7-E4653CCCD1BC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C454-1B6E-5642-9DB9-29F89227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://lod.cedar-project.nl/ceda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sd-dimensions.org/" TargetMode="External"/><Relationship Id="rId4" Type="http://schemas.openxmlformats.org/officeDocument/2006/relationships/hyperlink" Target="https://github.com/albertmeronyo/LSD-Dimens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EDAR-project/TabClus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EDAR-project/TabCluster" TargetMode="External"/><Relationship Id="rId3" Type="http://schemas.openxmlformats.org/officeDocument/2006/relationships/hyperlink" Target="http://lsd-dimensi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764703"/>
            <a:ext cx="7772400" cy="2513107"/>
          </a:xfrm>
        </p:spPr>
        <p:txBody>
          <a:bodyPr>
            <a:noAutofit/>
          </a:bodyPr>
          <a:lstStyle/>
          <a:p>
            <a:r>
              <a:rPr lang="en-US" sz="4800" dirty="0" smtClean="0"/>
              <a:t>From Flat Lists to Taxonomies: Bottom-up Concept Scheme Generation in Linked Statistical Data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659161"/>
            <a:ext cx="6400800" cy="1659067"/>
          </a:xfrm>
        </p:spPr>
        <p:txBody>
          <a:bodyPr>
            <a:normAutofit fontScale="62500" lnSpcReduction="20000"/>
          </a:bodyPr>
          <a:lstStyle/>
          <a:p>
            <a:r>
              <a:rPr lang="es-ES" sz="5100" dirty="0" smtClean="0"/>
              <a:t>Albert </a:t>
            </a:r>
            <a:r>
              <a:rPr lang="es-ES" sz="5100" dirty="0" err="1" smtClean="0"/>
              <a:t>Meroño</a:t>
            </a:r>
            <a:r>
              <a:rPr lang="es-ES" sz="5100" dirty="0" smtClean="0"/>
              <a:t>-Peñuela</a:t>
            </a:r>
          </a:p>
          <a:p>
            <a:r>
              <a:rPr lang="es-ES" sz="4500" dirty="0" smtClean="0"/>
              <a:t>@</a:t>
            </a:r>
            <a:r>
              <a:rPr lang="es-ES" sz="4500" dirty="0" err="1" smtClean="0"/>
              <a:t>albertmeronyo</a:t>
            </a:r>
            <a:endParaRPr lang="es-ES" sz="4500" dirty="0" smtClean="0"/>
          </a:p>
          <a:p>
            <a:endParaRPr lang="es-ES" sz="3800" dirty="0" smtClean="0"/>
          </a:p>
          <a:p>
            <a:r>
              <a:rPr lang="es-ES" sz="3800" dirty="0" err="1" smtClean="0"/>
              <a:t>SemStats</a:t>
            </a:r>
            <a:r>
              <a:rPr lang="es-ES" sz="3800" dirty="0" smtClean="0"/>
              <a:t> @ ISWC 19-10-2014</a:t>
            </a:r>
            <a:endParaRPr lang="es-ES" sz="3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626152"/>
            <a:ext cx="2842520" cy="82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7692" y="5810971"/>
            <a:ext cx="2914549" cy="7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 cstate="print"/>
          <a:srcRect t="26047" b="26511"/>
          <a:stretch>
            <a:fillRect/>
          </a:stretch>
        </p:blipFill>
        <p:spPr bwMode="auto">
          <a:xfrm>
            <a:off x="3091359" y="5626152"/>
            <a:ext cx="3126333" cy="95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21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10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6533" y="2248455"/>
            <a:ext cx="6495319" cy="391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297" y="2786111"/>
            <a:ext cx="2573338" cy="343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3603" y="4042940"/>
            <a:ext cx="2900233" cy="218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02787" y="1294348"/>
            <a:ext cx="77990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Dutch Historical Censuses (1795-1971)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[Public Historical Statistical Data]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0419" y="6283567"/>
            <a:ext cx="5203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6"/>
              </a:rPr>
              <a:t>http://lod.cedar-project.nl/cedar/</a:t>
            </a:r>
            <a:endParaRPr lang="en-US" sz="28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8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Reusability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353620"/>
            <a:ext cx="82296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cedar:BRT_1889_02_T1-S0-K17-h a </a:t>
            </a:r>
            <a:r>
              <a:rPr lang="en-US" sz="2000" dirty="0" err="1" smtClean="0">
                <a:latin typeface="Courier"/>
                <a:cs typeface="Courier"/>
              </a:rPr>
              <a:t>qb:Observation</a:t>
            </a:r>
            <a:r>
              <a:rPr lang="en-US" sz="2000" dirty="0" smtClean="0">
                <a:latin typeface="Courier"/>
                <a:cs typeface="Courier"/>
              </a:rPr>
              <a:t> 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cedar:population</a:t>
            </a:r>
            <a:r>
              <a:rPr lang="en-US" sz="2000" dirty="0" smtClean="0">
                <a:latin typeface="Courier"/>
                <a:cs typeface="Courier"/>
              </a:rPr>
              <a:t> "12"^^</a:t>
            </a:r>
            <a:r>
              <a:rPr lang="en-US" sz="2000" dirty="0" err="1" smtClean="0">
                <a:latin typeface="Courier"/>
                <a:cs typeface="Courier"/>
              </a:rPr>
              <a:t>xml:integer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maritalstatus:maritalStatus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maritalstatus:single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cedarterms:occupationPosition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cedarterms:job-D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sdmx-dimension:sex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sdmx-code:sex-F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cedarterms:occupation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hisco:88030 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sdmx-dimension:refArea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gg:11150 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cedarterms:belief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cedar:118 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cedarterms:houseType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cedar:Klooster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prov:wasDerivedFrom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cedar:BRT_1889_08_T1-S0-K17 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err="1">
                <a:latin typeface="Courier"/>
                <a:cs typeface="Courier"/>
              </a:rPr>
              <a:t>prov:wasGeneratedBy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cedar:BRT_1889_08_T1-S0-K17-activity 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  <a:endParaRPr lang="en-US" sz="20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169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30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LSD Dimensions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4" y="718334"/>
            <a:ext cx="8238048" cy="5158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548" y="5697275"/>
            <a:ext cx="822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/>
              </a:rPr>
              <a:t>http://lsd-dimensions.org/</a:t>
            </a:r>
            <a:endParaRPr lang="en-US" sz="2800" dirty="0" smtClean="0"/>
          </a:p>
          <a:p>
            <a:pPr algn="ctr"/>
            <a:r>
              <a:rPr lang="en-US" sz="2400" dirty="0" smtClean="0">
                <a:hlinkClick r:id="rId4"/>
              </a:rPr>
              <a:t>https://github.com/albertmeronyo/LSD-Dimensions</a:t>
            </a:r>
            <a:endParaRPr lang="en-US" sz="2400" dirty="0" smtClean="0"/>
          </a:p>
          <a:p>
            <a:pPr algn="ctr"/>
            <a:r>
              <a:rPr lang="en-US" sz="2400" dirty="0" smtClean="0"/>
              <a:t>Hourly JSON-LD dumps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83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dimensions aren’t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build them</a:t>
            </a:r>
          </a:p>
          <a:p>
            <a:r>
              <a:rPr lang="en-US" dirty="0" smtClean="0"/>
              <a:t>Input: flat lists of non-standard values</a:t>
            </a:r>
          </a:p>
          <a:p>
            <a:r>
              <a:rPr lang="en-US" dirty="0" smtClean="0"/>
              <a:t>Output: standard concept scheme</a:t>
            </a:r>
          </a:p>
          <a:p>
            <a:r>
              <a:rPr lang="en-US" dirty="0" smtClean="0"/>
              <a:t>Knowledge intensive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Dutch Historical Building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5433" y="1600200"/>
            <a:ext cx="5157144" cy="6706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32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TabCluster</a:t>
            </a:r>
            <a:r>
              <a:rPr lang="en-US" dirty="0" smtClean="0"/>
              <a:t>: data-driven concept scheme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https://github.com/CEDAR-project/</a:t>
            </a:r>
            <a:r>
              <a:rPr lang="en-US" dirty="0" smtClean="0">
                <a:hlinkClick r:id="rId2"/>
              </a:rPr>
              <a:t>TabCluster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Leverages lexical and semantic term properties</a:t>
            </a:r>
          </a:p>
          <a:p>
            <a:r>
              <a:rPr lang="en-US" dirty="0" smtClean="0"/>
              <a:t>Lexical Hierarchical Clustering</a:t>
            </a:r>
          </a:p>
          <a:p>
            <a:pPr lvl="1"/>
            <a:r>
              <a:rPr lang="en-US" dirty="0" err="1" smtClean="0"/>
              <a:t>ScyPy</a:t>
            </a:r>
            <a:r>
              <a:rPr lang="en-US" dirty="0" smtClean="0"/>
              <a:t> python implementation</a:t>
            </a:r>
          </a:p>
          <a:p>
            <a:pPr lvl="1"/>
            <a:r>
              <a:rPr lang="en-US" dirty="0" smtClean="0"/>
              <a:t>Similarity transitivity</a:t>
            </a:r>
          </a:p>
          <a:p>
            <a:pPr lvl="1"/>
            <a:r>
              <a:rPr lang="en-US" dirty="0" smtClean="0"/>
              <a:t>Clustering threshold &amp; </a:t>
            </a:r>
            <a:r>
              <a:rPr lang="en-US" smtClean="0"/>
              <a:t>other parameters</a:t>
            </a:r>
            <a:endParaRPr lang="en-US" dirty="0" smtClean="0"/>
          </a:p>
          <a:p>
            <a:r>
              <a:rPr lang="en-US" dirty="0" smtClean="0"/>
              <a:t>Semantic Tagging of Clusters (</a:t>
            </a:r>
            <a:r>
              <a:rPr lang="en-US" dirty="0" err="1" smtClean="0"/>
              <a:t>WordNet</a:t>
            </a:r>
            <a:r>
              <a:rPr lang="en-US" dirty="0" smtClean="0"/>
              <a:t> &amp; </a:t>
            </a:r>
            <a:r>
              <a:rPr lang="en-US" dirty="0" err="1" smtClean="0"/>
              <a:t>DBPedia</a:t>
            </a:r>
            <a:r>
              <a:rPr lang="en-US" dirty="0" smtClean="0"/>
              <a:t>) w/ </a:t>
            </a:r>
            <a:r>
              <a:rPr lang="en-US" dirty="0" err="1" smtClean="0"/>
              <a:t>skos:Concept</a:t>
            </a:r>
            <a:endParaRPr lang="en-US" dirty="0" smtClean="0"/>
          </a:p>
          <a:p>
            <a:pPr lvl="1"/>
            <a:r>
              <a:rPr lang="en-US" dirty="0" smtClean="0"/>
              <a:t>Term frequency-based</a:t>
            </a:r>
          </a:p>
          <a:p>
            <a:pPr lvl="1"/>
            <a:r>
              <a:rPr lang="en-US" dirty="0" smtClean="0"/>
              <a:t>Less common broader concept category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3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1992305" y="979754"/>
            <a:ext cx="5374502" cy="625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77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2"/>
          <p:cNvSpPr>
            <a:spLocks noGrp="1"/>
          </p:cNvSpPr>
          <p:nvPr>
            <p:ph idx="1"/>
          </p:nvPr>
        </p:nvSpPr>
        <p:spPr>
          <a:xfrm>
            <a:off x="467544" y="836711"/>
            <a:ext cx="8229600" cy="553637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7700" dirty="0" smtClean="0">
                <a:latin typeface="Verdana" pitchFamily="34" charset="0"/>
                <a:ea typeface="ＭＳ Ｐゴシック" pitchFamily="34" charset="-128"/>
              </a:rPr>
              <a:t>Thank you</a:t>
            </a:r>
          </a:p>
          <a:p>
            <a:pPr marL="0" indent="0" algn="ctr">
              <a:buFont typeface="Arial" pitchFamily="34" charset="0"/>
              <a:buNone/>
            </a:pPr>
            <a:endParaRPr lang="en-US" sz="5200" dirty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3800" dirty="0" smtClean="0">
                <a:latin typeface="Verdana" pitchFamily="34" charset="0"/>
                <a:ea typeface="ＭＳ Ｐゴシック" pitchFamily="34" charset="-128"/>
              </a:rPr>
              <a:t>Questions, suggestions, comments most welcome</a:t>
            </a:r>
          </a:p>
          <a:p>
            <a:pPr marL="0" indent="0" algn="ctr">
              <a:buFont typeface="Arial" pitchFamily="34" charset="0"/>
              <a:buNone/>
            </a:pPr>
            <a:endParaRPr lang="en-US" sz="3600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latin typeface="Verdana" pitchFamily="34" charset="0"/>
                <a:ea typeface="ＭＳ Ｐゴシック" pitchFamily="34" charset="-128"/>
              </a:rPr>
              <a:t>@</a:t>
            </a:r>
            <a:r>
              <a:rPr lang="en-US" sz="2400" dirty="0" err="1" smtClean="0">
                <a:latin typeface="Verdana" pitchFamily="34" charset="0"/>
                <a:ea typeface="ＭＳ Ｐゴシック" pitchFamily="34" charset="-128"/>
              </a:rPr>
              <a:t>albertmeronyo</a:t>
            </a:r>
            <a:endParaRPr lang="en-US" sz="2400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3000" dirty="0" smtClean="0">
                <a:latin typeface="Verdana" pitchFamily="34" charset="0"/>
                <a:ea typeface="ＭＳ Ｐゴシック" pitchFamily="34" charset="-128"/>
                <a:hlinkClick r:id="rId2"/>
              </a:rPr>
              <a:t>https://github.com/CEDAR-project/TabCluster</a:t>
            </a:r>
            <a:endParaRPr lang="en-US" sz="3000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3100" dirty="0" smtClean="0">
                <a:latin typeface="Verdana" pitchFamily="34" charset="0"/>
                <a:ea typeface="ＭＳ Ｐゴシック" pitchFamily="34" charset="-128"/>
                <a:hlinkClick r:id="rId3"/>
              </a:rPr>
              <a:t>http://lsd-dimensions.org/</a:t>
            </a:r>
            <a:endParaRPr lang="en-US" sz="3100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 algn="ctr">
              <a:buFont typeface="Arial" pitchFamily="34" charset="0"/>
              <a:buNone/>
            </a:pPr>
            <a:endParaRPr lang="en-US" sz="3100" dirty="0" smtClean="0">
              <a:latin typeface="Verdana" pitchFamily="34" charset="0"/>
              <a:ea typeface="ＭＳ Ｐゴシック" pitchFamily="34" charset="-128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9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328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From Flat Lists to Taxonomies: Bottom-up Concept Scheme Generation in Linked Statistical Data</vt:lpstr>
      <vt:lpstr>Motivation</vt:lpstr>
      <vt:lpstr>Dimension Reusability</vt:lpstr>
      <vt:lpstr>LSD Dimensions</vt:lpstr>
      <vt:lpstr>What if dimensions aren’t out there?</vt:lpstr>
      <vt:lpstr>Dutch Historical Building Types</vt:lpstr>
      <vt:lpstr>TabCluster: data-driven concept scheme generation</vt:lpstr>
      <vt:lpstr>Output &amp; Evaluation</vt:lpstr>
      <vt:lpstr>PowerPoint Presentation</vt:lpstr>
    </vt:vector>
  </TitlesOfParts>
  <Company>DANS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Flat Lists to Taxonomies: Bottom-up Concept Scheme Generation in Linked Statistical Data</dc:title>
  <dc:creator>Albert Meroño Peñuela</dc:creator>
  <cp:lastModifiedBy>Albert Meroño Peñuela</cp:lastModifiedBy>
  <cp:revision>16</cp:revision>
  <dcterms:created xsi:type="dcterms:W3CDTF">2014-10-18T22:59:01Z</dcterms:created>
  <dcterms:modified xsi:type="dcterms:W3CDTF">2014-10-19T08:12:44Z</dcterms:modified>
</cp:coreProperties>
</file>